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31" r:id="rId2"/>
    <p:sldId id="368" r:id="rId3"/>
    <p:sldId id="371" r:id="rId4"/>
    <p:sldId id="372" r:id="rId5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68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B138"/>
    <a:srgbClr val="B5CAD2"/>
    <a:srgbClr val="C6D2F8"/>
    <a:srgbClr val="01023E"/>
    <a:srgbClr val="02FEDA"/>
    <a:srgbClr val="FFFF00"/>
    <a:srgbClr val="DEC822"/>
    <a:srgbClr val="E5E5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768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11200" y="228600"/>
            <a:ext cx="7721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>
            <a:lvl1pPr defTabSz="931863">
              <a:defRPr sz="1000" b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11200" y="6400800"/>
            <a:ext cx="172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8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©2015 IW Financial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7416800" y="6400800"/>
            <a:ext cx="101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800" b="1" smtClean="0">
                <a:latin typeface="Arial" charset="0"/>
              </a:defRPr>
            </a:lvl1pPr>
          </a:lstStyle>
          <a:p>
            <a:pPr>
              <a:defRPr/>
            </a:pPr>
            <a:fld id="{90FDB615-E712-4A1A-89B9-00AC84C51BF9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11714413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24000" y="114300"/>
            <a:ext cx="6096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>
            <a:lvl1pPr defTabSz="931863">
              <a:defRPr sz="1000" b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0" y="3257550"/>
            <a:ext cx="60960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6400" y="6457950"/>
            <a:ext cx="2336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8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©2015 IW Financial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7213600" y="6457950"/>
            <a:ext cx="1524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800" b="1" smtClean="0">
                <a:latin typeface="Arial" charset="0"/>
              </a:defRPr>
            </a:lvl1pPr>
          </a:lstStyle>
          <a:p>
            <a:pPr>
              <a:defRPr/>
            </a:pPr>
            <a:fld id="{2BFDD7B4-7F68-4615-A6FC-15173DE99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264155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buFont typeface="Times" pitchFamily="1" charset="0"/>
      <a:buChar char="•"/>
      <a:defRPr sz="10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114300" algn="l" rtl="0" eaLnBrk="0" fontAlgn="base" hangingPunct="0">
      <a:spcBef>
        <a:spcPct val="30000"/>
      </a:spcBef>
      <a:spcAft>
        <a:spcPct val="0"/>
      </a:spcAft>
      <a:buFont typeface="Times" pitchFamily="1" charset="0"/>
      <a:buChar char="•"/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228600" algn="l" rtl="0" eaLnBrk="0" fontAlgn="base" hangingPunct="0">
      <a:spcBef>
        <a:spcPct val="30000"/>
      </a:spcBef>
      <a:spcAft>
        <a:spcPct val="0"/>
      </a:spcAft>
      <a:buFont typeface="Times" pitchFamily="1" charset="0"/>
      <a:buChar char="•"/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342900" algn="l" rtl="0" eaLnBrk="0" fontAlgn="base" hangingPunct="0">
      <a:spcBef>
        <a:spcPct val="30000"/>
      </a:spcBef>
      <a:spcAft>
        <a:spcPct val="0"/>
      </a:spcAft>
      <a:buFont typeface="Times" pitchFamily="1" charset="0"/>
      <a:buChar char="•"/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457200" algn="l" rtl="0" eaLnBrk="0" fontAlgn="base" hangingPunct="0">
      <a:spcBef>
        <a:spcPct val="30000"/>
      </a:spcBef>
      <a:spcAft>
        <a:spcPct val="0"/>
      </a:spcAft>
      <a:buFont typeface="Times" pitchFamily="1" charset="0"/>
      <a:buChar char="•"/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©2015 IW Financial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2413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 userDrawn="1"/>
        </p:nvSpPr>
        <p:spPr bwMode="auto">
          <a:xfrm>
            <a:off x="0" y="2209800"/>
            <a:ext cx="685800" cy="381000"/>
          </a:xfrm>
          <a:prstGeom prst="rect">
            <a:avLst/>
          </a:prstGeom>
          <a:solidFill>
            <a:srgbClr val="B5CAD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  <p:sp>
        <p:nvSpPr>
          <p:cNvPr id="5" name="Line 18"/>
          <p:cNvSpPr>
            <a:spLocks noChangeShapeType="1"/>
          </p:cNvSpPr>
          <p:nvPr userDrawn="1"/>
        </p:nvSpPr>
        <p:spPr bwMode="auto">
          <a:xfrm flipH="1">
            <a:off x="0" y="2133600"/>
            <a:ext cx="6858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  <p:sp>
        <p:nvSpPr>
          <p:cNvPr id="6" name="Line 17"/>
          <p:cNvSpPr>
            <a:spLocks noChangeShapeType="1"/>
          </p:cNvSpPr>
          <p:nvPr userDrawn="1"/>
        </p:nvSpPr>
        <p:spPr bwMode="auto">
          <a:xfrm>
            <a:off x="685800" y="1752600"/>
            <a:ext cx="3175" cy="12954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  <p:sp>
        <p:nvSpPr>
          <p:cNvPr id="7" name="Rectangle 19"/>
          <p:cNvSpPr>
            <a:spLocks noChangeArrowheads="1"/>
          </p:cNvSpPr>
          <p:nvPr userDrawn="1"/>
        </p:nvSpPr>
        <p:spPr bwMode="auto">
          <a:xfrm>
            <a:off x="5029200" y="2209800"/>
            <a:ext cx="4114800" cy="381000"/>
          </a:xfrm>
          <a:prstGeom prst="rect">
            <a:avLst/>
          </a:prstGeom>
          <a:solidFill>
            <a:srgbClr val="B5CAD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  <p:sp>
        <p:nvSpPr>
          <p:cNvPr id="8" name="Line 20"/>
          <p:cNvSpPr>
            <a:spLocks noChangeShapeType="1"/>
          </p:cNvSpPr>
          <p:nvPr userDrawn="1"/>
        </p:nvSpPr>
        <p:spPr bwMode="auto">
          <a:xfrm flipH="1">
            <a:off x="5022850" y="2133600"/>
            <a:ext cx="4125913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  <p:sp>
        <p:nvSpPr>
          <p:cNvPr id="9" name="Line 21"/>
          <p:cNvSpPr>
            <a:spLocks noChangeShapeType="1"/>
          </p:cNvSpPr>
          <p:nvPr userDrawn="1"/>
        </p:nvSpPr>
        <p:spPr bwMode="auto">
          <a:xfrm>
            <a:off x="5029200" y="1752600"/>
            <a:ext cx="3175" cy="12954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  <p:pic>
        <p:nvPicPr>
          <p:cNvPr id="10" name="Picture 2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792288"/>
            <a:ext cx="35814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3276600"/>
            <a:ext cx="6477000" cy="19812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334000"/>
            <a:ext cx="6477000" cy="685800"/>
          </a:xfrm>
        </p:spPr>
        <p:txBody>
          <a:bodyPr/>
          <a:lstStyle>
            <a:lvl1pPr marL="0" indent="0">
              <a:buFont typeface="Times" charset="0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609600"/>
            <a:ext cx="19621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7340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38481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700" y="1219200"/>
            <a:ext cx="38481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1" name="Rectangle 29"/>
          <p:cNvSpPr>
            <a:spLocks noChangeArrowheads="1"/>
          </p:cNvSpPr>
          <p:nvPr userDrawn="1"/>
        </p:nvSpPr>
        <p:spPr bwMode="auto">
          <a:xfrm>
            <a:off x="0" y="609600"/>
            <a:ext cx="7315200" cy="381000"/>
          </a:xfrm>
          <a:prstGeom prst="rect">
            <a:avLst/>
          </a:prstGeom>
          <a:solidFill>
            <a:srgbClr val="B5CAD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7848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6781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00" name="Text Box 28"/>
          <p:cNvSpPr txBox="1">
            <a:spLocks noChangeArrowheads="1"/>
          </p:cNvSpPr>
          <p:nvPr userDrawn="1"/>
        </p:nvSpPr>
        <p:spPr bwMode="auto">
          <a:xfrm>
            <a:off x="7620000" y="6553200"/>
            <a:ext cx="152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 smtClean="0">
                <a:latin typeface="Arial" charset="0"/>
              </a:rPr>
              <a:t>©2015 </a:t>
            </a:r>
            <a:r>
              <a:rPr lang="en-US" sz="1000" dirty="0">
                <a:latin typeface="Arial" charset="0"/>
              </a:rPr>
              <a:t>IW Financial</a:t>
            </a:r>
          </a:p>
        </p:txBody>
      </p:sp>
      <p:pic>
        <p:nvPicPr>
          <p:cNvPr id="1030" name="Picture 33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402513" y="644525"/>
            <a:ext cx="1219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6" name="Rectangle 34"/>
          <p:cNvSpPr>
            <a:spLocks noChangeArrowheads="1"/>
          </p:cNvSpPr>
          <p:nvPr userDrawn="1"/>
        </p:nvSpPr>
        <p:spPr bwMode="auto">
          <a:xfrm>
            <a:off x="8686800" y="609600"/>
            <a:ext cx="457200" cy="381000"/>
          </a:xfrm>
          <a:prstGeom prst="rect">
            <a:avLst/>
          </a:prstGeom>
          <a:solidFill>
            <a:srgbClr val="B5CAD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  <p:sp>
        <p:nvSpPr>
          <p:cNvPr id="3107" name="Line 35"/>
          <p:cNvSpPr>
            <a:spLocks noChangeShapeType="1"/>
          </p:cNvSpPr>
          <p:nvPr userDrawn="1"/>
        </p:nvSpPr>
        <p:spPr bwMode="auto">
          <a:xfrm flipH="1">
            <a:off x="8686800" y="1047750"/>
            <a:ext cx="4572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  <p:sp>
        <p:nvSpPr>
          <p:cNvPr id="3108" name="Line 36"/>
          <p:cNvSpPr>
            <a:spLocks noChangeShapeType="1"/>
          </p:cNvSpPr>
          <p:nvPr userDrawn="1"/>
        </p:nvSpPr>
        <p:spPr bwMode="auto">
          <a:xfrm flipH="1">
            <a:off x="0" y="1047750"/>
            <a:ext cx="73120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  <p:sp>
        <p:nvSpPr>
          <p:cNvPr id="3109" name="Line 37"/>
          <p:cNvSpPr>
            <a:spLocks noChangeShapeType="1"/>
          </p:cNvSpPr>
          <p:nvPr userDrawn="1"/>
        </p:nvSpPr>
        <p:spPr bwMode="auto">
          <a:xfrm>
            <a:off x="8686800" y="533400"/>
            <a:ext cx="0" cy="609600"/>
          </a:xfrm>
          <a:prstGeom prst="line">
            <a:avLst/>
          </a:prstGeom>
          <a:noFill/>
          <a:ln w="158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  <p:sp>
        <p:nvSpPr>
          <p:cNvPr id="3102" name="Line 30"/>
          <p:cNvSpPr>
            <a:spLocks noChangeShapeType="1"/>
          </p:cNvSpPr>
          <p:nvPr userDrawn="1"/>
        </p:nvSpPr>
        <p:spPr bwMode="auto">
          <a:xfrm>
            <a:off x="7315200" y="533400"/>
            <a:ext cx="0" cy="609600"/>
          </a:xfrm>
          <a:prstGeom prst="line">
            <a:avLst/>
          </a:prstGeom>
          <a:noFill/>
          <a:ln w="158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Times" pitchFamily="1" charset="0"/>
        <a:buChar char="•"/>
        <a:defRPr sz="2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5000"/>
        <a:buFont typeface="Times" pitchFamily="1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Times" pitchFamily="1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Times" pitchFamily="1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Times" pitchFamily="1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5000"/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5000"/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5000"/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5000"/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ea typeface="ＭＳ Ｐゴシック" pitchFamily="1" charset="-128"/>
              </a:rPr>
              <a:t>Presentation to the Rhode Island State Investment Commission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486400"/>
            <a:ext cx="7467600" cy="1371600"/>
          </a:xfrm>
        </p:spPr>
        <p:txBody>
          <a:bodyPr/>
          <a:lstStyle/>
          <a:p>
            <a:pPr eaLnBrk="1" hangingPunct="1">
              <a:buFont typeface="Times" pitchFamily="1" charset="0"/>
              <a:buNone/>
              <a:defRPr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ea typeface="ＭＳ Ｐゴシック" pitchFamily="1" charset="-128"/>
              </a:rPr>
              <a:t>Sam Pierce, Chief Executive Officer</a:t>
            </a:r>
          </a:p>
          <a:p>
            <a:pPr eaLnBrk="1" hangingPunct="1">
              <a:buFont typeface="Times" pitchFamily="1" charset="0"/>
              <a:buNone/>
              <a:defRPr/>
            </a:pPr>
            <a:r>
              <a:rPr lang="en-US" b="1" smtClean="0">
                <a:solidFill>
                  <a:schemeClr val="bg2">
                    <a:lumMod val="50000"/>
                  </a:schemeClr>
                </a:solidFill>
                <a:ea typeface="ＭＳ Ｐゴシック" pitchFamily="1" charset="-128"/>
              </a:rPr>
              <a:t>Ivo Kresta,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ea typeface="ＭＳ Ｐゴシック" pitchFamily="1" charset="-128"/>
              </a:rPr>
              <a:t>Customer Relations Manager</a:t>
            </a:r>
          </a:p>
          <a:p>
            <a:pPr eaLnBrk="1" hangingPunct="1">
              <a:buFont typeface="Times" pitchFamily="1" charset="0"/>
              <a:buNone/>
              <a:defRPr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ea typeface="ＭＳ Ｐゴシック" pitchFamily="1" charset="-128"/>
              </a:rPr>
              <a:t>October 28</a:t>
            </a:r>
            <a:r>
              <a:rPr lang="en-US" b="1" baseline="30000" dirty="0" smtClean="0">
                <a:solidFill>
                  <a:schemeClr val="bg2">
                    <a:lumMod val="50000"/>
                  </a:schemeClr>
                </a:solidFill>
                <a:ea typeface="ＭＳ Ｐゴシック" pitchFamily="1" charset="-128"/>
              </a:rPr>
              <a:t>th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ea typeface="ＭＳ Ｐゴシック" pitchFamily="1" charset="-128"/>
              </a:rPr>
              <a:t> 2015</a:t>
            </a:r>
          </a:p>
          <a:p>
            <a:pPr eaLnBrk="1" hangingPunct="1">
              <a:buFont typeface="Times" pitchFamily="1" charset="0"/>
              <a:buNone/>
              <a:defRPr/>
            </a:pPr>
            <a:endParaRPr lang="en-US" b="1" dirty="0" smtClean="0">
              <a:solidFill>
                <a:schemeClr val="bg2">
                  <a:lumMod val="50000"/>
                </a:schemeClr>
              </a:solidFill>
              <a:ea typeface="ＭＳ Ｐゴシック" pitchFamily="1" charset="-128"/>
            </a:endParaRPr>
          </a:p>
          <a:p>
            <a:pPr eaLnBrk="1" hangingPunct="1">
              <a:buFont typeface="Times" pitchFamily="1" charset="0"/>
              <a:buNone/>
              <a:defRPr/>
            </a:pPr>
            <a:endParaRPr lang="en-US" b="1" dirty="0" smtClean="0">
              <a:solidFill>
                <a:schemeClr val="bg2">
                  <a:lumMod val="50000"/>
                </a:schemeClr>
              </a:solidFill>
              <a:ea typeface="ＭＳ Ｐゴシック" pitchFamily="1" charset="-128"/>
            </a:endParaRPr>
          </a:p>
          <a:p>
            <a:pPr eaLnBrk="1" hangingPunct="1">
              <a:buFont typeface="Times" pitchFamily="1" charset="0"/>
              <a:buNone/>
              <a:defRPr/>
            </a:pPr>
            <a:endParaRPr lang="en-US" b="1" dirty="0" smtClean="0">
              <a:solidFill>
                <a:schemeClr val="bg2">
                  <a:lumMod val="75000"/>
                </a:schemeClr>
              </a:solidFill>
              <a:ea typeface="ＭＳ Ｐゴシック" pitchFamily="1" charset="-12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6858000" cy="381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1" charset="-128"/>
              </a:rPr>
              <a:t>About IW Financial</a:t>
            </a:r>
          </a:p>
        </p:txBody>
      </p:sp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7848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50000"/>
              </a:spcBef>
              <a:buSzPct val="100000"/>
              <a:buFont typeface="Times" pitchFamily="1" charset="0"/>
              <a:buChar char="•"/>
            </a:pPr>
            <a:r>
              <a:rPr lang="en-US" sz="2800" dirty="0">
                <a:latin typeface="+mn-lt"/>
              </a:rPr>
              <a:t>Established in </a:t>
            </a:r>
            <a:r>
              <a:rPr lang="en-US" sz="2800" dirty="0" smtClean="0">
                <a:latin typeface="+mn-lt"/>
              </a:rPr>
              <a:t>2001</a:t>
            </a:r>
            <a:endParaRPr lang="en-US" sz="2800" dirty="0">
              <a:latin typeface="+mn-lt"/>
            </a:endParaRPr>
          </a:p>
          <a:p>
            <a:pPr marL="342900" indent="-342900" eaLnBrk="1" hangingPunct="1">
              <a:spcBef>
                <a:spcPct val="50000"/>
              </a:spcBef>
              <a:buSzPct val="100000"/>
              <a:buFont typeface="Times" pitchFamily="1" charset="0"/>
              <a:buChar char="•"/>
            </a:pPr>
            <a:r>
              <a:rPr lang="en-US" sz="2800" dirty="0" smtClean="0">
                <a:latin typeface="+mn-lt"/>
              </a:rPr>
              <a:t>Servicing the investment community since 2004</a:t>
            </a:r>
          </a:p>
          <a:p>
            <a:pPr marL="342900" indent="-342900" eaLnBrk="1" hangingPunct="1">
              <a:spcBef>
                <a:spcPct val="50000"/>
              </a:spcBef>
              <a:buSzPct val="100000"/>
              <a:buFont typeface="Times" pitchFamily="1" charset="0"/>
              <a:buChar char="•"/>
            </a:pPr>
            <a:r>
              <a:rPr lang="en-US" sz="2800" dirty="0" smtClean="0">
                <a:latin typeface="+mn-lt"/>
              </a:rPr>
              <a:t>Providing </a:t>
            </a:r>
            <a:r>
              <a:rPr lang="en-US" sz="2800" dirty="0">
                <a:latin typeface="+mn-lt"/>
              </a:rPr>
              <a:t>research services on corporate involvement in countries of concern </a:t>
            </a:r>
            <a:r>
              <a:rPr lang="en-US" sz="2800" dirty="0" smtClean="0">
                <a:latin typeface="+mn-lt"/>
              </a:rPr>
              <a:t> since 2007</a:t>
            </a:r>
          </a:p>
          <a:p>
            <a:pPr marL="342900" indent="-342900" eaLnBrk="1" hangingPunct="1">
              <a:spcBef>
                <a:spcPct val="50000"/>
              </a:spcBef>
              <a:buSzPct val="100000"/>
              <a:buFont typeface="Times" pitchFamily="1" charset="0"/>
              <a:buChar char="•"/>
            </a:pPr>
            <a:r>
              <a:rPr lang="en-US" sz="2800" dirty="0" smtClean="0">
                <a:latin typeface="+mn-lt"/>
              </a:rPr>
              <a:t>Currently service over 50% of the U.S. states that have such legislation</a:t>
            </a:r>
          </a:p>
          <a:p>
            <a:pPr marL="342900" indent="-342900" eaLnBrk="1" hangingPunct="1">
              <a:spcBef>
                <a:spcPct val="50000"/>
              </a:spcBef>
              <a:buSzPct val="100000"/>
              <a:buFont typeface="Times" pitchFamily="1" charset="0"/>
              <a:buChar char="•"/>
            </a:pPr>
            <a:endParaRPr lang="en-US" sz="22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6858000" cy="381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1" charset="-128"/>
              </a:rPr>
              <a:t>History with the State of Rhode Island</a:t>
            </a:r>
          </a:p>
        </p:txBody>
      </p:sp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7848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4488" indent="-344488" eaLnBrk="1" hangingPunct="1">
              <a:spcBef>
                <a:spcPct val="50000"/>
              </a:spcBef>
              <a:buSzPct val="100000"/>
              <a:buFont typeface="Times" pitchFamily="1" charset="0"/>
              <a:buChar char="•"/>
            </a:pPr>
            <a:r>
              <a:rPr lang="en-US" sz="2800" dirty="0" smtClean="0">
                <a:latin typeface="+mn-lt"/>
              </a:rPr>
              <a:t>April 2012  	Northern Ireland/MacBride</a:t>
            </a:r>
            <a:endParaRPr lang="en-US" sz="2800" dirty="0">
              <a:latin typeface="+mn-lt"/>
            </a:endParaRPr>
          </a:p>
          <a:p>
            <a:pPr marL="342900" indent="-342900" eaLnBrk="1" hangingPunct="1">
              <a:spcBef>
                <a:spcPct val="50000"/>
              </a:spcBef>
              <a:buSzPct val="100000"/>
              <a:buFont typeface="Times" pitchFamily="1" charset="0"/>
              <a:buChar char="•"/>
            </a:pPr>
            <a:r>
              <a:rPr lang="en-US" sz="2800" dirty="0" smtClean="0">
                <a:latin typeface="+mn-lt"/>
              </a:rPr>
              <a:t>March 2013 	Sudan Divestment</a:t>
            </a:r>
          </a:p>
          <a:p>
            <a:pPr marL="342900" indent="-342900" eaLnBrk="1" hangingPunct="1">
              <a:spcBef>
                <a:spcPct val="50000"/>
              </a:spcBef>
              <a:buSzPct val="100000"/>
              <a:buFont typeface="Times" pitchFamily="1" charset="0"/>
              <a:buChar char="•"/>
            </a:pPr>
            <a:r>
              <a:rPr lang="en-US" sz="2800" dirty="0" smtClean="0">
                <a:latin typeface="+mn-lt"/>
              </a:rPr>
              <a:t>July 2013 	Iran Divestment</a:t>
            </a:r>
          </a:p>
          <a:p>
            <a:pPr marL="342900" indent="-342900" eaLnBrk="1" hangingPunct="1">
              <a:spcBef>
                <a:spcPct val="50000"/>
              </a:spcBef>
              <a:buSzPct val="100000"/>
              <a:buFont typeface="Times" pitchFamily="1" charset="0"/>
              <a:buChar char="•"/>
            </a:pPr>
            <a:r>
              <a:rPr lang="en-US" sz="2800" dirty="0" smtClean="0">
                <a:latin typeface="+mn-lt"/>
              </a:rPr>
              <a:t>May 2015  	Entered current RFP process 			to deliver Northern 					Ireland/MacBride, Sudan 				Divestment, Iran Divestment 				and Iran Contracting data 				feeds.</a:t>
            </a:r>
          </a:p>
          <a:p>
            <a:pPr eaLnBrk="1" hangingPunct="1">
              <a:spcBef>
                <a:spcPct val="50000"/>
              </a:spcBef>
              <a:buSzPct val="100000"/>
            </a:pPr>
            <a:endParaRPr lang="en-US" sz="2200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81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Proposed in RFP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488" indent="-344488" eaLnBrk="1" hangingPunct="1">
              <a:spcBef>
                <a:spcPct val="50000"/>
              </a:spcBef>
            </a:pPr>
            <a:r>
              <a:rPr lang="en-US" sz="2400" dirty="0" smtClean="0"/>
              <a:t>Services to be provided: Iran Contracting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sz="2400" dirty="0" smtClean="0"/>
              <a:t>					Iran Divestment</a:t>
            </a:r>
          </a:p>
          <a:p>
            <a:pPr marL="344488" indent="-344488" eaLnBrk="1" hangingPunct="1">
              <a:spcBef>
                <a:spcPct val="50000"/>
              </a:spcBef>
              <a:buNone/>
            </a:pPr>
            <a:r>
              <a:rPr lang="en-US" sz="2400" dirty="0" smtClean="0"/>
              <a:t>					Northern Ireland/MacBride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sz="2400" dirty="0" smtClean="0"/>
              <a:t>					Sudan Divestment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/>
              <a:t>Contract Term:		Two-year initial period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/>
              <a:t>Renewal Options:	Up to ten additional years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/>
              <a:t>Delivery Frequency:	Annual, on </a:t>
            </a:r>
            <a:r>
              <a:rPr lang="en-US" sz="2400" smtClean="0"/>
              <a:t>or before May 15</a:t>
            </a:r>
            <a:endParaRPr lang="en-US" sz="2400" dirty="0" smtClean="0"/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/>
              <a:t>Pricing:			$25,000 per year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IWFinancialTemplate">
  <a:themeElements>
    <a:clrScheme name="IWFinancialTemplate 3">
      <a:dk1>
        <a:srgbClr val="003A50"/>
      </a:dk1>
      <a:lt1>
        <a:srgbClr val="FFFFFF"/>
      </a:lt1>
      <a:dk2>
        <a:srgbClr val="000066"/>
      </a:dk2>
      <a:lt2>
        <a:srgbClr val="93B0BB"/>
      </a:lt2>
      <a:accent1>
        <a:srgbClr val="7EA372"/>
      </a:accent1>
      <a:accent2>
        <a:srgbClr val="DFC55F"/>
      </a:accent2>
      <a:accent3>
        <a:srgbClr val="FFFFFF"/>
      </a:accent3>
      <a:accent4>
        <a:srgbClr val="003043"/>
      </a:accent4>
      <a:accent5>
        <a:srgbClr val="C0CEBC"/>
      </a:accent5>
      <a:accent6>
        <a:srgbClr val="CAB255"/>
      </a:accent6>
      <a:hlink>
        <a:srgbClr val="40A195"/>
      </a:hlink>
      <a:folHlink>
        <a:srgbClr val="438493"/>
      </a:folHlink>
    </a:clrScheme>
    <a:fontScheme name="IWFinancial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IWFinancialTemplate 1">
        <a:dk1>
          <a:srgbClr val="2A1633"/>
        </a:dk1>
        <a:lt1>
          <a:srgbClr val="D3C3D9"/>
        </a:lt1>
        <a:dk2>
          <a:srgbClr val="361D42"/>
        </a:dk2>
        <a:lt2>
          <a:srgbClr val="FFFFFF"/>
        </a:lt2>
        <a:accent1>
          <a:srgbClr val="B3A7C5"/>
        </a:accent1>
        <a:accent2>
          <a:srgbClr val="E6A15C"/>
        </a:accent2>
        <a:accent3>
          <a:srgbClr val="AEABB0"/>
        </a:accent3>
        <a:accent4>
          <a:srgbClr val="B4A6B9"/>
        </a:accent4>
        <a:accent5>
          <a:srgbClr val="D6D0DF"/>
        </a:accent5>
        <a:accent6>
          <a:srgbClr val="D09153"/>
        </a:accent6>
        <a:hlink>
          <a:srgbClr val="949FA8"/>
        </a:hlink>
        <a:folHlink>
          <a:srgbClr val="AE91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WFinancialTemplate 2">
        <a:dk1>
          <a:srgbClr val="070F2F"/>
        </a:dk1>
        <a:lt1>
          <a:srgbClr val="BBD5FB"/>
        </a:lt1>
        <a:dk2>
          <a:srgbClr val="094065"/>
        </a:dk2>
        <a:lt2>
          <a:srgbClr val="FFFFFF"/>
        </a:lt2>
        <a:accent1>
          <a:srgbClr val="589C62"/>
        </a:accent1>
        <a:accent2>
          <a:srgbClr val="E7E75B"/>
        </a:accent2>
        <a:accent3>
          <a:srgbClr val="AAAFB8"/>
        </a:accent3>
        <a:accent4>
          <a:srgbClr val="9FB6D6"/>
        </a:accent4>
        <a:accent5>
          <a:srgbClr val="B4CBB7"/>
        </a:accent5>
        <a:accent6>
          <a:srgbClr val="D1D152"/>
        </a:accent6>
        <a:hlink>
          <a:srgbClr val="46C4A9"/>
        </a:hlink>
        <a:folHlink>
          <a:srgbClr val="4384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WFinancialTemplate 3">
        <a:dk1>
          <a:srgbClr val="003A50"/>
        </a:dk1>
        <a:lt1>
          <a:srgbClr val="FFFFFF"/>
        </a:lt1>
        <a:dk2>
          <a:srgbClr val="000066"/>
        </a:dk2>
        <a:lt2>
          <a:srgbClr val="93B0BB"/>
        </a:lt2>
        <a:accent1>
          <a:srgbClr val="7EA372"/>
        </a:accent1>
        <a:accent2>
          <a:srgbClr val="DFC55F"/>
        </a:accent2>
        <a:accent3>
          <a:srgbClr val="FFFFFF"/>
        </a:accent3>
        <a:accent4>
          <a:srgbClr val="003043"/>
        </a:accent4>
        <a:accent5>
          <a:srgbClr val="C0CEBC"/>
        </a:accent5>
        <a:accent6>
          <a:srgbClr val="CAB255"/>
        </a:accent6>
        <a:hlink>
          <a:srgbClr val="40A195"/>
        </a:hlink>
        <a:folHlink>
          <a:srgbClr val="43849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HD:Users:danporter:Desktop:Forms Logos &amp; Templates:IWFinancialTemplate.ppt</Template>
  <TotalTime>16130</TotalTime>
  <Words>86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IWFinancialTemplate</vt:lpstr>
      <vt:lpstr>Presentation to the Rhode Island State Investment Commission </vt:lpstr>
      <vt:lpstr>About IW Financial</vt:lpstr>
      <vt:lpstr>History with the State of Rhode Island</vt:lpstr>
      <vt:lpstr>Services Proposed in RFP Response</vt:lpstr>
    </vt:vector>
  </TitlesOfParts>
  <Company>뿿콰Ճ។뿿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IWF Offerings for MS</dc:title>
  <dc:creator>Sam Pierce</dc:creator>
  <cp:lastModifiedBy>ivokresta</cp:lastModifiedBy>
  <cp:revision>219</cp:revision>
  <cp:lastPrinted>2006-03-13T15:36:16Z</cp:lastPrinted>
  <dcterms:created xsi:type="dcterms:W3CDTF">2012-08-21T15:13:52Z</dcterms:created>
  <dcterms:modified xsi:type="dcterms:W3CDTF">2015-10-27T19:08:01Z</dcterms:modified>
</cp:coreProperties>
</file>