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910" r:id="rId1"/>
    <p:sldMasterId id="2147483919" r:id="rId2"/>
  </p:sldMasterIdLst>
  <p:notesMasterIdLst>
    <p:notesMasterId r:id="rId11"/>
  </p:notesMasterIdLst>
  <p:handoutMasterIdLst>
    <p:handoutMasterId r:id="rId12"/>
  </p:handoutMasterIdLst>
  <p:sldIdLst>
    <p:sldId id="539" r:id="rId3"/>
    <p:sldId id="540" r:id="rId4"/>
    <p:sldId id="637" r:id="rId5"/>
    <p:sldId id="635" r:id="rId6"/>
    <p:sldId id="636" r:id="rId7"/>
    <p:sldId id="634" r:id="rId8"/>
    <p:sldId id="631" r:id="rId9"/>
    <p:sldId id="590" r:id="rId10"/>
  </p:sldIdLst>
  <p:sldSz cx="9144000" cy="6858000" type="screen4x3"/>
  <p:notesSz cx="9296400" cy="6858000"/>
  <p:defaultTextStyle>
    <a:defPPr>
      <a:defRPr lang="en-US"/>
    </a:defPPr>
    <a:lvl1pPr algn="l" rtl="0" fontAlgn="base">
      <a:spcBef>
        <a:spcPct val="0"/>
      </a:spcBef>
      <a:spcAft>
        <a:spcPct val="0"/>
      </a:spcAft>
      <a:defRPr sz="2400" kern="1200">
        <a:solidFill>
          <a:schemeClr val="bg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bg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bg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bg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bg1"/>
        </a:solidFill>
        <a:latin typeface="Arial" charset="0"/>
        <a:ea typeface="ＭＳ Ｐゴシック"/>
        <a:cs typeface="ＭＳ Ｐゴシック"/>
      </a:defRPr>
    </a:lvl5pPr>
    <a:lvl6pPr marL="2286000" algn="l" defTabSz="914400" rtl="0" eaLnBrk="1" latinLnBrk="0" hangingPunct="1">
      <a:defRPr sz="2400" kern="1200">
        <a:solidFill>
          <a:schemeClr val="bg1"/>
        </a:solidFill>
        <a:latin typeface="Arial" charset="0"/>
        <a:ea typeface="ＭＳ Ｐゴシック"/>
        <a:cs typeface="ＭＳ Ｐゴシック"/>
      </a:defRPr>
    </a:lvl6pPr>
    <a:lvl7pPr marL="2743200" algn="l" defTabSz="914400" rtl="0" eaLnBrk="1" latinLnBrk="0" hangingPunct="1">
      <a:defRPr sz="2400" kern="1200">
        <a:solidFill>
          <a:schemeClr val="bg1"/>
        </a:solidFill>
        <a:latin typeface="Arial" charset="0"/>
        <a:ea typeface="ＭＳ Ｐゴシック"/>
        <a:cs typeface="ＭＳ Ｐゴシック"/>
      </a:defRPr>
    </a:lvl7pPr>
    <a:lvl8pPr marL="3200400" algn="l" defTabSz="914400" rtl="0" eaLnBrk="1" latinLnBrk="0" hangingPunct="1">
      <a:defRPr sz="2400" kern="1200">
        <a:solidFill>
          <a:schemeClr val="bg1"/>
        </a:solidFill>
        <a:latin typeface="Arial" charset="0"/>
        <a:ea typeface="ＭＳ Ｐゴシック"/>
        <a:cs typeface="ＭＳ Ｐゴシック"/>
      </a:defRPr>
    </a:lvl8pPr>
    <a:lvl9pPr marL="3657600" algn="l" defTabSz="914400" rtl="0" eaLnBrk="1" latinLnBrk="0" hangingPunct="1">
      <a:defRPr sz="2400" kern="1200">
        <a:solidFill>
          <a:schemeClr val="bg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erican International Group" initials="" lastIdx="15" clrIdx="0"/>
  <p:cmAuthor id="1" name="Darlene Flagg"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58"/>
    <a:srgbClr val="1082BB"/>
    <a:srgbClr val="50C8F3"/>
    <a:srgbClr val="D14E5D"/>
    <a:srgbClr val="008A83"/>
    <a:srgbClr val="E3DD18"/>
    <a:srgbClr val="0180BF"/>
    <a:srgbClr val="D14D5C"/>
    <a:srgbClr val="FFDA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82727" autoAdjust="0"/>
  </p:normalViewPr>
  <p:slideViewPr>
    <p:cSldViewPr snapToGrid="0">
      <p:cViewPr>
        <p:scale>
          <a:sx n="150" d="100"/>
          <a:sy n="150" d="100"/>
        </p:scale>
        <p:origin x="-72" y="-72"/>
      </p:cViewPr>
      <p:guideLst>
        <p:guide orient="horz" pos="443"/>
        <p:guide orient="horz" pos="1044"/>
        <p:guide orient="horz" pos="4105"/>
        <p:guide pos="306"/>
        <p:guide pos="5538"/>
      </p:guideLst>
    </p:cSldViewPr>
  </p:slideViewPr>
  <p:outlineViewPr>
    <p:cViewPr>
      <p:scale>
        <a:sx n="33" d="100"/>
        <a:sy n="33" d="100"/>
      </p:scale>
      <p:origin x="0" y="1348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122" y="-72"/>
      </p:cViewPr>
      <p:guideLst>
        <p:guide orient="horz" pos="2161"/>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5538" name="Rectangle 2"/>
          <p:cNvSpPr>
            <a:spLocks noGrp="1" noChangeArrowheads="1"/>
          </p:cNvSpPr>
          <p:nvPr>
            <p:ph type="hdr" sz="quarter"/>
          </p:nvPr>
        </p:nvSpPr>
        <p:spPr bwMode="auto">
          <a:xfrm>
            <a:off x="0" y="0"/>
            <a:ext cx="4067175" cy="325438"/>
          </a:xfrm>
          <a:prstGeom prst="rect">
            <a:avLst/>
          </a:prstGeom>
          <a:noFill/>
          <a:ln w="9525">
            <a:noFill/>
            <a:miter lim="800000"/>
            <a:headEnd/>
            <a:tailEnd/>
          </a:ln>
        </p:spPr>
        <p:txBody>
          <a:bodyPr vert="horz" wrap="square" lIns="87977" tIns="43988" rIns="87977" bIns="43988" numCol="1" anchor="t" anchorCtr="0" compatLnSpc="1">
            <a:prstTxWarp prst="textNoShape">
              <a:avLst/>
            </a:prstTxWarp>
          </a:bodyPr>
          <a:lstStyle>
            <a:lvl1pPr defTabSz="877888" eaLnBrk="0" hangingPunct="0">
              <a:defRPr sz="1200">
                <a:solidFill>
                  <a:schemeClr val="tx1"/>
                </a:solidFill>
                <a:ea typeface="ＭＳ Ｐゴシック" charset="-128"/>
                <a:cs typeface="+mn-cs"/>
              </a:defRPr>
            </a:lvl1pPr>
          </a:lstStyle>
          <a:p>
            <a:pPr>
              <a:defRPr/>
            </a:pPr>
            <a:endParaRPr lang="en-US"/>
          </a:p>
        </p:txBody>
      </p:sp>
      <p:sp>
        <p:nvSpPr>
          <p:cNvPr id="705540" name="Rectangle 4"/>
          <p:cNvSpPr>
            <a:spLocks noGrp="1" noChangeArrowheads="1"/>
          </p:cNvSpPr>
          <p:nvPr>
            <p:ph type="ftr" sz="quarter" idx="2"/>
          </p:nvPr>
        </p:nvSpPr>
        <p:spPr bwMode="auto">
          <a:xfrm>
            <a:off x="0" y="6532563"/>
            <a:ext cx="4067175" cy="325437"/>
          </a:xfrm>
          <a:prstGeom prst="rect">
            <a:avLst/>
          </a:prstGeom>
          <a:noFill/>
          <a:ln w="9525">
            <a:noFill/>
            <a:miter lim="800000"/>
            <a:headEnd/>
            <a:tailEnd/>
          </a:ln>
        </p:spPr>
        <p:txBody>
          <a:bodyPr vert="horz" wrap="square" lIns="87977" tIns="43988" rIns="87977" bIns="43988" numCol="1" anchor="b" anchorCtr="0" compatLnSpc="1">
            <a:prstTxWarp prst="textNoShape">
              <a:avLst/>
            </a:prstTxWarp>
          </a:bodyPr>
          <a:lstStyle>
            <a:lvl1pPr defTabSz="877888" eaLnBrk="0" hangingPunct="0">
              <a:defRPr sz="1200">
                <a:solidFill>
                  <a:schemeClr val="tx1"/>
                </a:solidFill>
                <a:ea typeface="ＭＳ Ｐゴシック" charset="-128"/>
                <a:cs typeface="+mn-cs"/>
              </a:defRPr>
            </a:lvl1pPr>
          </a:lstStyle>
          <a:p>
            <a:pPr>
              <a:defRPr/>
            </a:pPr>
            <a:endParaRPr lang="en-US"/>
          </a:p>
        </p:txBody>
      </p:sp>
      <p:sp>
        <p:nvSpPr>
          <p:cNvPr id="705541" name="Rectangle 5"/>
          <p:cNvSpPr>
            <a:spLocks noGrp="1" noChangeArrowheads="1"/>
          </p:cNvSpPr>
          <p:nvPr>
            <p:ph type="sldNum" sz="quarter" idx="3"/>
          </p:nvPr>
        </p:nvSpPr>
        <p:spPr bwMode="auto">
          <a:xfrm>
            <a:off x="5229225" y="6532563"/>
            <a:ext cx="4067175" cy="325437"/>
          </a:xfrm>
          <a:prstGeom prst="rect">
            <a:avLst/>
          </a:prstGeom>
          <a:noFill/>
          <a:ln w="9525">
            <a:noFill/>
            <a:miter lim="800000"/>
            <a:headEnd/>
            <a:tailEnd/>
          </a:ln>
        </p:spPr>
        <p:txBody>
          <a:bodyPr vert="horz" wrap="square" lIns="87977" tIns="43988" rIns="87977" bIns="43988" numCol="1" anchor="b" anchorCtr="0" compatLnSpc="1">
            <a:prstTxWarp prst="textNoShape">
              <a:avLst/>
            </a:prstTxWarp>
          </a:bodyPr>
          <a:lstStyle>
            <a:lvl1pPr algn="r" defTabSz="877888" eaLnBrk="0" hangingPunct="0">
              <a:defRPr sz="1200">
                <a:solidFill>
                  <a:schemeClr val="tx1"/>
                </a:solidFill>
                <a:ea typeface="ＭＳ Ｐゴシック" charset="-128"/>
                <a:cs typeface="+mn-cs"/>
              </a:defRPr>
            </a:lvl1pPr>
          </a:lstStyle>
          <a:p>
            <a:pPr>
              <a:defRPr/>
            </a:pPr>
            <a:fld id="{080B5C4D-CB16-4636-BAA5-EAE0FC325EED}" type="slidenum">
              <a:rPr lang="en-US"/>
              <a:pPr>
                <a:defRPr/>
              </a:pPr>
              <a:t>‹#›</a:t>
            </a:fld>
            <a:endParaRPr lang="en-US"/>
          </a:p>
        </p:txBody>
      </p:sp>
    </p:spTree>
    <p:extLst>
      <p:ext uri="{BB962C8B-B14F-4D97-AF65-F5344CB8AC3E}">
        <p14:creationId xmlns:p14="http://schemas.microsoft.com/office/powerpoint/2010/main" val="1699174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029075" cy="341313"/>
          </a:xfrm>
          <a:prstGeom prst="rect">
            <a:avLst/>
          </a:prstGeom>
          <a:noFill/>
          <a:ln w="9525">
            <a:noFill/>
            <a:miter lim="800000"/>
            <a:headEnd/>
            <a:tailEnd/>
          </a:ln>
        </p:spPr>
        <p:txBody>
          <a:bodyPr vert="horz" wrap="square" lIns="93001" tIns="46501" rIns="93001" bIns="46501" numCol="1" anchor="t" anchorCtr="0" compatLnSpc="1">
            <a:prstTxWarp prst="textNoShape">
              <a:avLst/>
            </a:prstTxWarp>
          </a:bodyPr>
          <a:lstStyle>
            <a:lvl1pPr defTabSz="928688" eaLnBrk="0" hangingPunct="0">
              <a:defRPr sz="1300">
                <a:solidFill>
                  <a:schemeClr val="tx1"/>
                </a:solidFill>
                <a:ea typeface="ＭＳ Ｐゴシック" charset="-128"/>
                <a:cs typeface="+mn-cs"/>
              </a:defRPr>
            </a:lvl1pPr>
          </a:lstStyle>
          <a:p>
            <a:pPr>
              <a:defRPr/>
            </a:pPr>
            <a:endParaRPr lang="en-US"/>
          </a:p>
        </p:txBody>
      </p:sp>
      <p:sp>
        <p:nvSpPr>
          <p:cNvPr id="17411" name="Rectangle 3"/>
          <p:cNvSpPr>
            <a:spLocks noGrp="1" noChangeArrowheads="1"/>
          </p:cNvSpPr>
          <p:nvPr>
            <p:ph type="dt" idx="1"/>
          </p:nvPr>
        </p:nvSpPr>
        <p:spPr bwMode="auto">
          <a:xfrm>
            <a:off x="5267325" y="0"/>
            <a:ext cx="4029075" cy="341313"/>
          </a:xfrm>
          <a:prstGeom prst="rect">
            <a:avLst/>
          </a:prstGeom>
          <a:noFill/>
          <a:ln w="9525">
            <a:noFill/>
            <a:miter lim="800000"/>
            <a:headEnd/>
            <a:tailEnd/>
          </a:ln>
        </p:spPr>
        <p:txBody>
          <a:bodyPr vert="horz" wrap="square" lIns="93001" tIns="46501" rIns="93001" bIns="46501" numCol="1" anchor="t" anchorCtr="0" compatLnSpc="1">
            <a:prstTxWarp prst="textNoShape">
              <a:avLst/>
            </a:prstTxWarp>
          </a:bodyPr>
          <a:lstStyle>
            <a:lvl1pPr algn="r" defTabSz="928688" eaLnBrk="0" hangingPunct="0">
              <a:defRPr sz="1300">
                <a:solidFill>
                  <a:schemeClr val="tx1"/>
                </a:solidFill>
                <a:ea typeface="ＭＳ Ｐゴシック" charset="-128"/>
                <a:cs typeface="+mn-cs"/>
              </a:defRPr>
            </a:lvl1pPr>
          </a:lstStyle>
          <a:p>
            <a:pPr>
              <a:defRPr/>
            </a:pPr>
            <a:fld id="{819FDE38-0776-429D-BCF8-31BF156C2F0D}" type="datetime1">
              <a:rPr lang="en-US"/>
              <a:pPr>
                <a:defRPr/>
              </a:pPr>
              <a:t>10/27/2015</a:t>
            </a:fld>
            <a:endParaRPr lang="en-US"/>
          </a:p>
        </p:txBody>
      </p:sp>
      <p:sp>
        <p:nvSpPr>
          <p:cNvPr id="27652" name="Rectangle 4"/>
          <p:cNvSpPr>
            <a:spLocks noGrp="1" noRot="1" noChangeAspect="1" noChangeArrowheads="1" noTextEdit="1"/>
          </p:cNvSpPr>
          <p:nvPr>
            <p:ph type="sldImg" idx="2"/>
          </p:nvPr>
        </p:nvSpPr>
        <p:spPr bwMode="auto">
          <a:xfrm>
            <a:off x="2933700" y="515938"/>
            <a:ext cx="3429000" cy="25717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1238250" y="3257550"/>
            <a:ext cx="6819900" cy="3084513"/>
          </a:xfrm>
          <a:prstGeom prst="rect">
            <a:avLst/>
          </a:prstGeom>
          <a:noFill/>
          <a:ln w="9525">
            <a:noFill/>
            <a:miter lim="800000"/>
            <a:headEnd/>
            <a:tailEnd/>
          </a:ln>
        </p:spPr>
        <p:txBody>
          <a:bodyPr vert="horz" wrap="square" lIns="93001" tIns="46501" rIns="93001" bIns="465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6516688"/>
            <a:ext cx="4029075" cy="341312"/>
          </a:xfrm>
          <a:prstGeom prst="rect">
            <a:avLst/>
          </a:prstGeom>
          <a:noFill/>
          <a:ln w="9525">
            <a:noFill/>
            <a:miter lim="800000"/>
            <a:headEnd/>
            <a:tailEnd/>
          </a:ln>
        </p:spPr>
        <p:txBody>
          <a:bodyPr vert="horz" wrap="square" lIns="93001" tIns="46501" rIns="93001" bIns="46501" numCol="1" anchor="b" anchorCtr="0" compatLnSpc="1">
            <a:prstTxWarp prst="textNoShape">
              <a:avLst/>
            </a:prstTxWarp>
          </a:bodyPr>
          <a:lstStyle>
            <a:lvl1pPr defTabSz="928688" eaLnBrk="0" hangingPunct="0">
              <a:defRPr sz="1300">
                <a:solidFill>
                  <a:schemeClr val="tx1"/>
                </a:solidFill>
                <a:ea typeface="ＭＳ Ｐゴシック" charset="-128"/>
                <a:cs typeface="+mn-cs"/>
              </a:defRPr>
            </a:lvl1pPr>
          </a:lstStyle>
          <a:p>
            <a:pPr>
              <a:defRPr/>
            </a:pPr>
            <a:endParaRPr lang="en-US"/>
          </a:p>
        </p:txBody>
      </p:sp>
      <p:sp>
        <p:nvSpPr>
          <p:cNvPr id="17415" name="Rectangle 7"/>
          <p:cNvSpPr>
            <a:spLocks noGrp="1" noChangeArrowheads="1"/>
          </p:cNvSpPr>
          <p:nvPr>
            <p:ph type="sldNum" sz="quarter" idx="5"/>
          </p:nvPr>
        </p:nvSpPr>
        <p:spPr bwMode="auto">
          <a:xfrm>
            <a:off x="5267325" y="6516688"/>
            <a:ext cx="4029075" cy="341312"/>
          </a:xfrm>
          <a:prstGeom prst="rect">
            <a:avLst/>
          </a:prstGeom>
          <a:noFill/>
          <a:ln w="9525">
            <a:noFill/>
            <a:miter lim="800000"/>
            <a:headEnd/>
            <a:tailEnd/>
          </a:ln>
        </p:spPr>
        <p:txBody>
          <a:bodyPr vert="horz" wrap="square" lIns="93001" tIns="46501" rIns="93001" bIns="46501" numCol="1" anchor="b" anchorCtr="0" compatLnSpc="1">
            <a:prstTxWarp prst="textNoShape">
              <a:avLst/>
            </a:prstTxWarp>
          </a:bodyPr>
          <a:lstStyle>
            <a:lvl1pPr algn="r" defTabSz="928688" eaLnBrk="0" hangingPunct="0">
              <a:defRPr sz="1300">
                <a:solidFill>
                  <a:schemeClr val="tx1"/>
                </a:solidFill>
                <a:ea typeface="ＭＳ Ｐゴシック" charset="-128"/>
                <a:cs typeface="+mn-cs"/>
              </a:defRPr>
            </a:lvl1pPr>
          </a:lstStyle>
          <a:p>
            <a:pPr>
              <a:defRPr/>
            </a:pPr>
            <a:fld id="{02499F9A-A9E2-400D-B263-7C80D5B84905}" type="slidenum">
              <a:rPr lang="en-US"/>
              <a:pPr>
                <a:defRPr/>
              </a:pPr>
              <a:t>‹#›</a:t>
            </a:fld>
            <a:endParaRPr lang="en-US"/>
          </a:p>
        </p:txBody>
      </p:sp>
    </p:spTree>
    <p:extLst>
      <p:ext uri="{BB962C8B-B14F-4D97-AF65-F5344CB8AC3E}">
        <p14:creationId xmlns:p14="http://schemas.microsoft.com/office/powerpoint/2010/main" val="382472112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5267325" y="6515100"/>
            <a:ext cx="4029075" cy="342900"/>
          </a:xfrm>
          <a:prstGeom prst="rect">
            <a:avLst/>
          </a:prstGeom>
          <a:noFill/>
          <a:ln w="9525">
            <a:noFill/>
            <a:miter lim="800000"/>
            <a:headEnd/>
            <a:tailEnd/>
          </a:ln>
        </p:spPr>
        <p:txBody>
          <a:bodyPr lIns="96661" tIns="48331" rIns="96661" bIns="48331" anchor="b"/>
          <a:lstStyle/>
          <a:p>
            <a:pPr algn="r" defTabSz="966788" eaLnBrk="0" hangingPunct="0"/>
            <a:fld id="{F370E8B4-2B19-4811-BD18-4354A2C06CC3}" type="slidenum">
              <a:rPr lang="en-US" sz="1300">
                <a:solidFill>
                  <a:schemeClr val="tx1"/>
                </a:solidFill>
              </a:rPr>
              <a:pPr algn="r" defTabSz="966788" eaLnBrk="0" hangingPunct="0"/>
              <a:t>0</a:t>
            </a:fld>
            <a:endParaRPr lang="en-US" sz="1300">
              <a:solidFill>
                <a:schemeClr val="tx1"/>
              </a:solidFill>
            </a:endParaRPr>
          </a:p>
        </p:txBody>
      </p:sp>
      <p:sp>
        <p:nvSpPr>
          <p:cNvPr id="30722" name="Rectangle 2"/>
          <p:cNvSpPr>
            <a:spLocks noGrp="1" noRot="1" noChangeAspect="1" noChangeArrowheads="1" noTextEdit="1"/>
          </p:cNvSpPr>
          <p:nvPr>
            <p:ph type="sldImg"/>
          </p:nvPr>
        </p:nvSpPr>
        <p:spPr>
          <a:xfrm>
            <a:off x="3074988" y="293688"/>
            <a:ext cx="3128962" cy="2346325"/>
          </a:xfrm>
          <a:ln/>
        </p:spPr>
      </p:sp>
      <p:sp>
        <p:nvSpPr>
          <p:cNvPr id="30723" name="Rectangle 3"/>
          <p:cNvSpPr>
            <a:spLocks noGrp="1" noChangeArrowheads="1"/>
          </p:cNvSpPr>
          <p:nvPr>
            <p:ph type="body" idx="1"/>
          </p:nvPr>
        </p:nvSpPr>
        <p:spPr>
          <a:xfrm>
            <a:off x="1236663" y="2959100"/>
            <a:ext cx="6818312" cy="3860800"/>
          </a:xfrm>
          <a:noFill/>
          <a:ln/>
        </p:spPr>
        <p:txBody>
          <a:bodyPr lIns="96661" tIns="48331" rIns="96661" bIns="48331"/>
          <a:lstStyle/>
          <a:p>
            <a:pPr eaLnBrk="1" hangingPunct="1"/>
            <a:endParaRPr lang="en-US" smtClean="0">
              <a:latin typeface="Arial"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2933700" y="514350"/>
            <a:ext cx="3429000" cy="2571750"/>
          </a:xfrm>
          <a:ln/>
        </p:spPr>
      </p:sp>
      <p:sp>
        <p:nvSpPr>
          <p:cNvPr id="32770" name="Rectangle 3"/>
          <p:cNvSpPr>
            <a:spLocks noGrp="1" noChangeArrowheads="1"/>
          </p:cNvSpPr>
          <p:nvPr>
            <p:ph type="body" idx="1"/>
          </p:nvPr>
        </p:nvSpPr>
        <p:spPr>
          <a:xfrm>
            <a:off x="1238250" y="3257550"/>
            <a:ext cx="6819900" cy="3086100"/>
          </a:xfrm>
          <a:noFill/>
          <a:ln/>
        </p:spPr>
        <p:txBody>
          <a:bodyPr lIns="96603" tIns="48302" rIns="96603" bIns="48302"/>
          <a:lstStyle/>
          <a:p>
            <a:endParaRPr lang="en-US" smtClean="0">
              <a:latin typeface="Arial"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1560175" y="3259197"/>
            <a:ext cx="6501023" cy="30835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6" tIns="46313" rIns="92626" bIns="46313"/>
          <a:lstStyle/>
          <a:p>
            <a:pPr defTabSz="888976">
              <a:defRPr/>
            </a:pPr>
            <a:r>
              <a:rPr lang="en-US" dirty="0" smtClean="0"/>
              <a:t>Every workplace has a mix of employees with personal preferences who want and demand </a:t>
            </a:r>
            <a:r>
              <a:rPr lang="en-US" b="1" dirty="0" smtClean="0"/>
              <a:t>flexible participant services</a:t>
            </a:r>
            <a:r>
              <a:rPr lang="en-US" dirty="0" smtClean="0"/>
              <a:t>. </a:t>
            </a:r>
          </a:p>
          <a:p>
            <a:pPr defTabSz="888976">
              <a:defRPr/>
            </a:pPr>
            <a:r>
              <a:rPr lang="en-US" b="1" dirty="0" smtClean="0"/>
              <a:t>[CLICK]</a:t>
            </a:r>
          </a:p>
          <a:p>
            <a:pPr defTabSz="888976">
              <a:defRPr/>
            </a:pPr>
            <a:r>
              <a:rPr lang="en-US" dirty="0" smtClean="0"/>
              <a:t>On their retirement journey with VALIC, your employees can decide how much help they want and will be provided a variety of ways—online, by phone with mobile devices, printed materials or in person—to manage their retirement savings. </a:t>
            </a:r>
          </a:p>
          <a:p>
            <a:endParaRPr lang="en-US" altLang="en-US" dirty="0"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p:cNvSpPr txBox="1">
            <a:spLocks noGrp="1" noChangeArrowheads="1"/>
          </p:cNvSpPr>
          <p:nvPr/>
        </p:nvSpPr>
        <p:spPr bwMode="auto">
          <a:xfrm>
            <a:off x="5267133" y="6517664"/>
            <a:ext cx="4029282" cy="34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8" tIns="46305" rIns="92608" bIns="46305" anchor="b"/>
          <a:lstStyle>
            <a:lvl1pPr defTabSz="927100">
              <a:defRPr sz="2400">
                <a:solidFill>
                  <a:schemeClr val="tx1"/>
                </a:solidFill>
                <a:latin typeface="Arial" pitchFamily="34" charset="0"/>
                <a:ea typeface="ＭＳ Ｐゴシック" pitchFamily="34" charset="-128"/>
              </a:defRPr>
            </a:lvl1pPr>
            <a:lvl2pPr marL="742950" indent="-285750" defTabSz="927100">
              <a:defRPr sz="2400">
                <a:solidFill>
                  <a:schemeClr val="tx1"/>
                </a:solidFill>
                <a:latin typeface="Arial" pitchFamily="34" charset="0"/>
                <a:ea typeface="ＭＳ Ｐゴシック" pitchFamily="34" charset="-128"/>
              </a:defRPr>
            </a:lvl2pPr>
            <a:lvl3pPr marL="1143000" indent="-228600" defTabSz="927100">
              <a:defRPr sz="2400">
                <a:solidFill>
                  <a:schemeClr val="tx1"/>
                </a:solidFill>
                <a:latin typeface="Arial" pitchFamily="34" charset="0"/>
                <a:ea typeface="ＭＳ Ｐゴシック" pitchFamily="34" charset="-128"/>
              </a:defRPr>
            </a:lvl3pPr>
            <a:lvl4pPr marL="1600200" indent="-228600" defTabSz="927100">
              <a:defRPr sz="2400">
                <a:solidFill>
                  <a:schemeClr val="tx1"/>
                </a:solidFill>
                <a:latin typeface="Arial" pitchFamily="34" charset="0"/>
                <a:ea typeface="ＭＳ Ｐゴシック" pitchFamily="34" charset="-128"/>
              </a:defRPr>
            </a:lvl4pPr>
            <a:lvl5pPr marL="2057400" indent="-233363" defTabSz="927100">
              <a:defRPr sz="2400">
                <a:solidFill>
                  <a:schemeClr val="tx1"/>
                </a:solidFill>
                <a:latin typeface="Arial" pitchFamily="34" charset="0"/>
                <a:ea typeface="ＭＳ Ｐゴシック" pitchFamily="34" charset="-128"/>
              </a:defRPr>
            </a:lvl5pPr>
            <a:lvl6pPr marL="2514600" indent="-233363" defTabSz="9271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33363" defTabSz="9271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33363" defTabSz="9271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33363" defTabSz="9271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E690526C-CB0B-44DD-B9DF-7CB391CE6CF4}" type="slidenum">
              <a:rPr lang="en-US" altLang="en-US" sz="1300"/>
              <a:pPr algn="r"/>
              <a:t>6</a:t>
            </a:fld>
            <a:endParaRPr lang="en-US" altLang="en-US" sz="1300"/>
          </a:p>
        </p:txBody>
      </p:sp>
      <p:sp>
        <p:nvSpPr>
          <p:cNvPr id="480259" name="Rectangle 2"/>
          <p:cNvSpPr>
            <a:spLocks noGrp="1" noRot="1" noChangeAspect="1" noChangeArrowheads="1" noTextEdit="1"/>
          </p:cNvSpPr>
          <p:nvPr>
            <p:ph type="sldImg"/>
          </p:nvPr>
        </p:nvSpPr>
        <p:spPr>
          <a:xfrm>
            <a:off x="2935288" y="519113"/>
            <a:ext cx="3425825" cy="2570162"/>
          </a:xfrm>
          <a:ln/>
        </p:spPr>
      </p:sp>
      <p:sp>
        <p:nvSpPr>
          <p:cNvPr id="480260" name="Rectangle 3"/>
          <p:cNvSpPr>
            <a:spLocks noGrp="1" noChangeArrowheads="1"/>
          </p:cNvSpPr>
          <p:nvPr>
            <p:ph type="body" idx="1"/>
          </p:nvPr>
        </p:nvSpPr>
        <p:spPr>
          <a:xfrm>
            <a:off x="1237844" y="3258247"/>
            <a:ext cx="6820728" cy="30828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8" tIns="46305" rIns="92608" bIns="46305"/>
          <a:lstStyle/>
          <a:p>
            <a:pPr defTabSz="922967"/>
            <a:r>
              <a:rPr lang="en-US" dirty="0" smtClean="0"/>
              <a:t>We embrace</a:t>
            </a:r>
            <a:r>
              <a:rPr lang="en-US" b="1" dirty="0" smtClean="0"/>
              <a:t> adaptive technology</a:t>
            </a:r>
            <a:r>
              <a:rPr lang="en-US" dirty="0" smtClean="0"/>
              <a:t> to streamline your online plan management and provide your employees with efficient tools to help them track and manage their retirement plan accounts. Award-winning VALIC apps for mobile devices mean that your employees will find the information they want quickly and easily. Additionally, we make educational content and the latest industry news available across social media platforms such as Facebook, Twitter and YouTube.</a:t>
            </a:r>
          </a:p>
          <a:p>
            <a:pPr defTabSz="922967"/>
            <a:endParaRPr lang="en-US" dirty="0" smtClean="0"/>
          </a:p>
          <a:p>
            <a:pPr defTabSz="922967"/>
            <a:r>
              <a:rPr lang="en-US" dirty="0" smtClean="0"/>
              <a:t>-Web</a:t>
            </a:r>
            <a:r>
              <a:rPr lang="en-US" baseline="0" dirty="0" smtClean="0"/>
              <a:t> Demo-</a:t>
            </a:r>
          </a:p>
          <a:p>
            <a:r>
              <a:rPr lang="en-US" altLang="en-US" dirty="0" smtClean="0">
                <a:latin typeface="Arial" pitchFamily="34" charset="0"/>
                <a:ea typeface="ＭＳ Ｐゴシック" pitchFamily="34" charset="-128"/>
              </a:rPr>
              <a:t>User ID: </a:t>
            </a:r>
            <a:r>
              <a:rPr lang="en-US" altLang="en-US" b="1" dirty="0" smtClean="0">
                <a:latin typeface="Arial" pitchFamily="34" charset="0"/>
                <a:ea typeface="ＭＳ Ｐゴシック" pitchFamily="34" charset="-128"/>
              </a:rPr>
              <a:t>VALICDEMO_3</a:t>
            </a:r>
          </a:p>
          <a:p>
            <a:r>
              <a:rPr lang="en-US" altLang="en-US" dirty="0" smtClean="0">
                <a:latin typeface="Arial" pitchFamily="34" charset="0"/>
                <a:ea typeface="ＭＳ Ｐゴシック" pitchFamily="34" charset="-128"/>
              </a:rPr>
              <a:t>Password: </a:t>
            </a:r>
            <a:r>
              <a:rPr lang="en-US" altLang="en-US" b="1" dirty="0" smtClean="0">
                <a:latin typeface="Arial" pitchFamily="34" charset="0"/>
                <a:ea typeface="ＭＳ Ｐゴシック" pitchFamily="34" charset="-128"/>
              </a:rPr>
              <a:t>valic4demo</a:t>
            </a:r>
          </a:p>
          <a:p>
            <a:endParaRPr lang="en-US" altLang="en-US" b="1" dirty="0" smtClean="0">
              <a:latin typeface="Arial" pitchFamily="34" charset="0"/>
              <a:ea typeface="ＭＳ Ｐゴシック" pitchFamily="34" charset="-128"/>
            </a:endParaRPr>
          </a:p>
          <a:p>
            <a:r>
              <a:rPr lang="en-US" altLang="en-US" b="0" dirty="0" smtClean="0">
                <a:latin typeface="Arial" pitchFamily="34" charset="0"/>
                <a:ea typeface="ＭＳ Ｐゴシック" pitchFamily="34" charset="-128"/>
              </a:rPr>
              <a:t>-iPad Video-</a:t>
            </a:r>
          </a:p>
          <a:p>
            <a:r>
              <a:rPr lang="en-US" altLang="en-US" b="0" dirty="0" smtClean="0">
                <a:latin typeface="Arial" pitchFamily="34" charset="0"/>
                <a:ea typeface="ＭＳ Ｐゴシック" pitchFamily="34" charset="-128"/>
              </a:rPr>
              <a:t>Click </a:t>
            </a:r>
            <a:r>
              <a:rPr lang="en-US" altLang="en-US" b="0" dirty="0" err="1" smtClean="0">
                <a:latin typeface="Arial" pitchFamily="34" charset="0"/>
                <a:ea typeface="ＭＳ Ｐゴシック" pitchFamily="34" charset="-128"/>
              </a:rPr>
              <a:t>Dalbar</a:t>
            </a:r>
            <a:r>
              <a:rPr lang="en-US" altLang="en-US" b="0" dirty="0" smtClean="0">
                <a:latin typeface="Arial" pitchFamily="34" charset="0"/>
                <a:ea typeface="ＭＳ Ｐゴシック" pitchFamily="34" charset="-128"/>
              </a:rPr>
              <a:t> seal (</a:t>
            </a:r>
            <a:r>
              <a:rPr lang="en-US" altLang="en-US" b="0" dirty="0" err="1" smtClean="0">
                <a:latin typeface="Arial" pitchFamily="34" charset="0"/>
                <a:ea typeface="ＭＳ Ｐゴシック" pitchFamily="34" charset="-128"/>
              </a:rPr>
              <a:t>Youtube</a:t>
            </a:r>
            <a:r>
              <a:rPr lang="en-US" altLang="en-US" b="0" dirty="0" smtClean="0">
                <a:latin typeface="Arial" pitchFamily="34" charset="0"/>
                <a:ea typeface="ＭＳ Ｐゴシック" pitchFamily="34" charset="-128"/>
              </a:rPr>
              <a:t>)</a:t>
            </a:r>
          </a:p>
          <a:p>
            <a:r>
              <a:rPr lang="en-US" altLang="en-US" b="0" dirty="0" smtClean="0">
                <a:latin typeface="Arial" pitchFamily="34" charset="0"/>
                <a:ea typeface="ＭＳ Ｐゴシック" pitchFamily="34" charset="-128"/>
              </a:rPr>
              <a:t>Click iPad (Video)</a:t>
            </a:r>
          </a:p>
          <a:p>
            <a:pPr defTabSz="922967"/>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0" y="4521200"/>
            <a:ext cx="9144000" cy="350838"/>
          </a:xfrm>
          <a:prstGeom prst="rect">
            <a:avLst/>
          </a:prstGeom>
          <a:solidFill>
            <a:srgbClr val="50C8F3"/>
          </a:solidFill>
          <a:ln w="9525">
            <a:noFill/>
            <a:miter lim="800000"/>
            <a:headEnd/>
            <a:tailEnd/>
          </a:ln>
        </p:spPr>
        <p:txBody>
          <a:bodyPr rot="10800000" wrap="none" anchor="ctr"/>
          <a:lstStyle>
            <a:lvl1pPr>
              <a:spcBef>
                <a:spcPct val="20000"/>
              </a:spcBef>
              <a:spcAft>
                <a:spcPts val="900"/>
              </a:spcAft>
              <a:buClr>
                <a:schemeClr val="bg1"/>
              </a:buClr>
              <a:buSzPct val="25000"/>
              <a:buFont typeface="Arial" pitchFamily="34" charset="0"/>
              <a:defRPr sz="2400" b="1">
                <a:solidFill>
                  <a:srgbClr val="008A83"/>
                </a:solidFill>
                <a:latin typeface="Arial" pitchFamily="34" charset="0"/>
                <a:ea typeface="ＭＳ Ｐゴシック" pitchFamily="34" charset="-128"/>
              </a:defRPr>
            </a:lvl1pPr>
            <a:lvl2pPr marL="742950" indent="-28575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pitchFamily="34" charset="0"/>
                <a:ea typeface="ＭＳ Ｐゴシック" pitchFamily="34" charset="-128"/>
              </a:defRPr>
            </a:lvl2pPr>
            <a:lvl3pPr marL="1143000" indent="-228600">
              <a:spcBef>
                <a:spcPct val="20000"/>
              </a:spcBef>
              <a:buClr>
                <a:srgbClr val="0097CE"/>
              </a:buClr>
              <a:buSzPct val="100000"/>
              <a:buFont typeface="Lucida Grande"/>
              <a:buChar char="−"/>
              <a:defRPr sz="1400">
                <a:solidFill>
                  <a:srgbClr val="6A747C"/>
                </a:solidFill>
                <a:latin typeface="Arial" pitchFamily="34" charset="0"/>
                <a:ea typeface="ＭＳ Ｐゴシック" pitchFamily="34" charset="-128"/>
              </a:defRPr>
            </a:lvl3pPr>
            <a:lvl4pPr marL="1600200" indent="-228600">
              <a:spcBef>
                <a:spcPct val="20000"/>
              </a:spcBef>
              <a:buClr>
                <a:srgbClr val="ED834C"/>
              </a:buClr>
              <a:buFont typeface="Arial" pitchFamily="34" charset="0"/>
              <a:buChar char="•"/>
              <a:defRPr sz="1200">
                <a:solidFill>
                  <a:srgbClr val="0097CE"/>
                </a:solidFill>
                <a:latin typeface="Arial" pitchFamily="34" charset="0"/>
                <a:ea typeface="ＭＳ Ｐゴシック" pitchFamily="34" charset="-128"/>
              </a:defRPr>
            </a:lvl4pPr>
            <a:lvl5pPr marL="2057400" indent="-228600">
              <a:spcBef>
                <a:spcPct val="20000"/>
              </a:spcBef>
              <a:buClr>
                <a:srgbClr val="0097CE"/>
              </a:buClr>
              <a:buFont typeface="Lucida Grande"/>
              <a:buChar char="−"/>
              <a:defRPr sz="1000">
                <a:solidFill>
                  <a:srgbClr val="6A747C"/>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ea typeface="ＭＳ Ｐゴシック" pitchFamily="34" charset="-128"/>
              </a:defRPr>
            </a:lvl9pPr>
          </a:lstStyle>
          <a:p>
            <a:pPr>
              <a:spcBef>
                <a:spcPct val="0"/>
              </a:spcBef>
              <a:spcAft>
                <a:spcPct val="0"/>
              </a:spcAft>
              <a:buClrTx/>
              <a:buSzTx/>
              <a:buFontTx/>
              <a:buNone/>
              <a:defRPr/>
            </a:pPr>
            <a:endParaRPr lang="en-US" altLang="en-US" sz="1800" b="0">
              <a:solidFill>
                <a:srgbClr val="000000"/>
              </a:solidFill>
              <a:cs typeface="+mn-cs"/>
            </a:endParaRPr>
          </a:p>
        </p:txBody>
      </p:sp>
      <p:sp>
        <p:nvSpPr>
          <p:cNvPr id="5" name="Rectangle 10"/>
          <p:cNvSpPr>
            <a:spLocks noChangeArrowheads="1"/>
          </p:cNvSpPr>
          <p:nvPr userDrawn="1"/>
        </p:nvSpPr>
        <p:spPr bwMode="auto">
          <a:xfrm>
            <a:off x="0" y="1804988"/>
            <a:ext cx="9144000" cy="1914525"/>
          </a:xfrm>
          <a:prstGeom prst="rect">
            <a:avLst/>
          </a:prstGeom>
          <a:solidFill>
            <a:srgbClr val="005295"/>
          </a:solidFill>
          <a:ln>
            <a:noFill/>
          </a:ln>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endParaRPr lang="en-US" altLang="en-US" smtClean="0">
              <a:cs typeface="+mn-cs"/>
            </a:endParaRPr>
          </a:p>
        </p:txBody>
      </p:sp>
      <p:sp>
        <p:nvSpPr>
          <p:cNvPr id="6" name="Rectangle 10"/>
          <p:cNvSpPr>
            <a:spLocks noChangeArrowheads="1"/>
          </p:cNvSpPr>
          <p:nvPr userDrawn="1"/>
        </p:nvSpPr>
        <p:spPr bwMode="auto">
          <a:xfrm flipV="1">
            <a:off x="0" y="3616325"/>
            <a:ext cx="9144000" cy="900113"/>
          </a:xfrm>
          <a:prstGeom prst="rect">
            <a:avLst/>
          </a:prstGeom>
          <a:solidFill>
            <a:srgbClr val="0180BF"/>
          </a:solidFill>
          <a:ln w="9525">
            <a:noFill/>
            <a:miter lim="800000"/>
            <a:headEnd/>
            <a:tailEnd/>
          </a:ln>
        </p:spPr>
        <p:txBody>
          <a:bodyPr rot="10800000"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endParaRPr lang="en-US" altLang="en-US" smtClean="0">
              <a:cs typeface="+mn-cs"/>
            </a:endParaRPr>
          </a:p>
        </p:txBody>
      </p:sp>
      <p:sp>
        <p:nvSpPr>
          <p:cNvPr id="87046" name="Rectangle 7"/>
          <p:cNvSpPr>
            <a:spLocks noGrp="1" noChangeArrowheads="1"/>
          </p:cNvSpPr>
          <p:nvPr>
            <p:ph type="subTitle" idx="1"/>
          </p:nvPr>
        </p:nvSpPr>
        <p:spPr>
          <a:xfrm>
            <a:off x="0" y="3602038"/>
            <a:ext cx="9144000" cy="903287"/>
          </a:xfrm>
        </p:spPr>
        <p:txBody>
          <a:bodyPr/>
          <a:lstStyle>
            <a:lvl1pPr marL="0" indent="0" algn="ctr">
              <a:buFontTx/>
              <a:buNone/>
              <a:defRPr sz="1800" smtClean="0">
                <a:solidFill>
                  <a:schemeClr val="bg1"/>
                </a:solidFill>
              </a:defRPr>
            </a:lvl1pPr>
          </a:lstStyle>
          <a:p>
            <a:r>
              <a:rPr lang="en-US" dirty="0" smtClean="0"/>
              <a:t>Click to edit Master subtitle style</a:t>
            </a:r>
          </a:p>
        </p:txBody>
      </p:sp>
      <p:sp>
        <p:nvSpPr>
          <p:cNvPr id="87047" name="Rectangle 12"/>
          <p:cNvSpPr>
            <a:spLocks noGrp="1" noChangeArrowheads="1"/>
          </p:cNvSpPr>
          <p:nvPr>
            <p:ph type="ctrTitle"/>
          </p:nvPr>
        </p:nvSpPr>
        <p:spPr>
          <a:xfrm>
            <a:off x="0" y="1820863"/>
            <a:ext cx="9144000" cy="1792287"/>
          </a:xfrm>
        </p:spPr>
        <p:txBody>
          <a:bodyPr/>
          <a:lstStyle>
            <a:lvl1pPr algn="ctr">
              <a:defRPr sz="3200" smtClean="0"/>
            </a:lvl1pPr>
          </a:lstStyle>
          <a:p>
            <a:r>
              <a:rPr lang="en-US" dirty="0" smtClean="0"/>
              <a:t>Click to edit Master title style</a:t>
            </a:r>
          </a:p>
        </p:txBody>
      </p:sp>
      <p:sp>
        <p:nvSpPr>
          <p:cNvPr id="7" name="Rectangle 8"/>
          <p:cNvSpPr>
            <a:spLocks noGrp="1" noChangeArrowheads="1"/>
          </p:cNvSpPr>
          <p:nvPr>
            <p:ph type="sldNum" sz="quarter" idx="10"/>
          </p:nvPr>
        </p:nvSpPr>
        <p:spPr>
          <a:xfrm>
            <a:off x="6553200" y="6245225"/>
            <a:ext cx="2133600" cy="136525"/>
          </a:xfrm>
        </p:spPr>
        <p:txBody>
          <a:bodyPr/>
          <a:lstStyle>
            <a:lvl1pPr algn="ctr" eaLnBrk="0" hangingPunct="0">
              <a:defRPr sz="900">
                <a:solidFill>
                  <a:schemeClr val="tx1"/>
                </a:solidFill>
                <a:ea typeface="ＭＳ Ｐゴシック" pitchFamily="-110" charset="-128"/>
                <a:cs typeface="+mn-cs"/>
              </a:defRPr>
            </a:lvl1pPr>
          </a:lstStyle>
          <a:p>
            <a:pPr>
              <a:defRPr/>
            </a:pPr>
            <a:fld id="{6152B2DB-5C24-432F-9A56-4D2B2747ACFD}" type="slidenum">
              <a:rPr lang="en-US"/>
              <a:pPr>
                <a:defRPr/>
              </a:pPr>
              <a:t>‹#›</a:t>
            </a:fld>
            <a:endParaRPr lang="en-US"/>
          </a:p>
        </p:txBody>
      </p:sp>
    </p:spTree>
  </p:cSld>
  <p:clrMapOvr>
    <a:masterClrMapping/>
  </p:clrMapOvr>
  <p:transition spd="med">
    <p:fade/>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57200" y="1495424"/>
            <a:ext cx="1457325" cy="1990725"/>
          </a:xfrm>
          <a:prstGeom prst="rect">
            <a:avLst/>
          </a:prstGeom>
        </p:spPr>
        <p:txBody>
          <a:bodyPr/>
          <a:lstStyle>
            <a:lvl1pPr>
              <a:defRPr>
                <a:solidFill>
                  <a:schemeClr val="tx1"/>
                </a:solidFill>
              </a:defRPr>
            </a:lvl1pPr>
          </a:lstStyle>
          <a:p>
            <a:pPr lvl="0"/>
            <a:endParaRPr lang="en-US" noProof="0"/>
          </a:p>
        </p:txBody>
      </p:sp>
      <p:sp>
        <p:nvSpPr>
          <p:cNvPr id="7" name="Picture Placeholder 4"/>
          <p:cNvSpPr>
            <a:spLocks noGrp="1"/>
          </p:cNvSpPr>
          <p:nvPr>
            <p:ph type="pic" sz="quarter" idx="12"/>
          </p:nvPr>
        </p:nvSpPr>
        <p:spPr>
          <a:xfrm>
            <a:off x="5764755" y="3829834"/>
            <a:ext cx="1457325" cy="1990725"/>
          </a:xfrm>
          <a:prstGeom prst="rect">
            <a:avLst/>
          </a:prstGeom>
        </p:spPr>
        <p:txBody>
          <a:bodyPr/>
          <a:lstStyle>
            <a:lvl1pPr>
              <a:defRPr>
                <a:solidFill>
                  <a:schemeClr val="tx1"/>
                </a:solidFill>
              </a:defRPr>
            </a:lvl1pPr>
          </a:lstStyle>
          <a:p>
            <a:pPr lvl="0"/>
            <a:endParaRPr lang="en-US" noProof="0"/>
          </a:p>
        </p:txBody>
      </p:sp>
      <p:sp>
        <p:nvSpPr>
          <p:cNvPr id="8" name="Picture Placeholder 4"/>
          <p:cNvSpPr>
            <a:spLocks noGrp="1"/>
          </p:cNvSpPr>
          <p:nvPr>
            <p:ph type="pic" sz="quarter" idx="13"/>
          </p:nvPr>
        </p:nvSpPr>
        <p:spPr>
          <a:xfrm>
            <a:off x="2226385" y="3829834"/>
            <a:ext cx="1457325" cy="1990725"/>
          </a:xfrm>
          <a:prstGeom prst="rect">
            <a:avLst/>
          </a:prstGeom>
        </p:spPr>
        <p:txBody>
          <a:bodyPr/>
          <a:lstStyle>
            <a:lvl1pPr>
              <a:defRPr>
                <a:solidFill>
                  <a:schemeClr val="tx1"/>
                </a:solidFill>
              </a:defRPr>
            </a:lvl1pPr>
          </a:lstStyle>
          <a:p>
            <a:pPr lvl="0"/>
            <a:endParaRPr lang="en-US" noProof="0"/>
          </a:p>
        </p:txBody>
      </p:sp>
      <p:sp>
        <p:nvSpPr>
          <p:cNvPr id="9" name="Picture Placeholder 4"/>
          <p:cNvSpPr>
            <a:spLocks noGrp="1"/>
          </p:cNvSpPr>
          <p:nvPr>
            <p:ph type="pic" sz="quarter" idx="14"/>
          </p:nvPr>
        </p:nvSpPr>
        <p:spPr>
          <a:xfrm>
            <a:off x="3995570" y="1495424"/>
            <a:ext cx="1457325" cy="1990725"/>
          </a:xfrm>
          <a:prstGeom prst="rect">
            <a:avLst/>
          </a:prstGeom>
        </p:spPr>
        <p:txBody>
          <a:bodyPr/>
          <a:lstStyle>
            <a:lvl1pPr>
              <a:defRPr>
                <a:solidFill>
                  <a:schemeClr val="tx1"/>
                </a:solidFill>
              </a:defRPr>
            </a:lvl1pPr>
          </a:lstStyle>
          <a:p>
            <a:pPr lvl="0"/>
            <a:endParaRPr lang="en-US" noProof="0"/>
          </a:p>
        </p:txBody>
      </p:sp>
      <p:sp>
        <p:nvSpPr>
          <p:cNvPr id="10" name="Picture Placeholder 4"/>
          <p:cNvSpPr>
            <a:spLocks noGrp="1"/>
          </p:cNvSpPr>
          <p:nvPr>
            <p:ph type="pic" sz="quarter" idx="15"/>
          </p:nvPr>
        </p:nvSpPr>
        <p:spPr>
          <a:xfrm>
            <a:off x="7533938" y="1495424"/>
            <a:ext cx="1457325" cy="1990725"/>
          </a:xfrm>
          <a:prstGeom prst="rect">
            <a:avLst/>
          </a:prstGeom>
        </p:spPr>
        <p:txBody>
          <a:bodyPr/>
          <a:lstStyle>
            <a:lvl1pPr>
              <a:defRPr>
                <a:solidFill>
                  <a:schemeClr val="tx1"/>
                </a:solidFill>
              </a:defRPr>
            </a:lvl1pPr>
          </a:lstStyle>
          <a:p>
            <a:pPr lvl="0"/>
            <a:endParaRPr lang="en-US" noProof="0"/>
          </a:p>
        </p:txBody>
      </p:sp>
      <p:sp>
        <p:nvSpPr>
          <p:cNvPr id="12" name="Text Placeholder 11"/>
          <p:cNvSpPr>
            <a:spLocks noGrp="1"/>
          </p:cNvSpPr>
          <p:nvPr>
            <p:ph type="body" sz="quarter" idx="16"/>
          </p:nvPr>
        </p:nvSpPr>
        <p:spPr>
          <a:xfrm>
            <a:off x="457200" y="3486150"/>
            <a:ext cx="1457325" cy="966788"/>
          </a:xfrm>
          <a:prstGeom prst="rect">
            <a:avLst/>
          </a:prstGeom>
        </p:spPr>
        <p:txBody>
          <a:bodyPr lIns="0" tIns="91440" rIns="0" bIns="0">
            <a:normAutofit/>
          </a:bodyPr>
          <a:lstStyle>
            <a:lvl1pPr marL="117475" indent="-117475">
              <a:defRPr sz="1200" b="1">
                <a:solidFill>
                  <a:schemeClr val="tx1"/>
                </a:solidFill>
              </a:defRPr>
            </a:lvl1pPr>
            <a:lvl2pPr marL="227013" indent="-109538">
              <a:tabLst>
                <a:tab pos="398463" algn="l"/>
              </a:tabLst>
              <a:defRPr sz="1050">
                <a:solidFill>
                  <a:schemeClr val="tx1"/>
                </a:solidFill>
              </a:defRPr>
            </a:lvl2pPr>
          </a:lstStyle>
          <a:p>
            <a:pPr lvl="0"/>
            <a:r>
              <a:rPr lang="en-US" dirty="0" smtClean="0"/>
              <a:t>Click to edit Master text styles</a:t>
            </a:r>
          </a:p>
          <a:p>
            <a:pPr lvl="1"/>
            <a:r>
              <a:rPr lang="en-US" dirty="0" smtClean="0"/>
              <a:t>Second level</a:t>
            </a:r>
          </a:p>
        </p:txBody>
      </p:sp>
      <p:sp>
        <p:nvSpPr>
          <p:cNvPr id="14" name="Text Placeholder 11"/>
          <p:cNvSpPr>
            <a:spLocks noGrp="1"/>
          </p:cNvSpPr>
          <p:nvPr>
            <p:ph type="body" sz="quarter" idx="18"/>
          </p:nvPr>
        </p:nvSpPr>
        <p:spPr>
          <a:xfrm>
            <a:off x="5764755" y="5852833"/>
            <a:ext cx="1457325" cy="966788"/>
          </a:xfrm>
          <a:prstGeom prst="rect">
            <a:avLst/>
          </a:prstGeom>
        </p:spPr>
        <p:txBody>
          <a:bodyPr lIns="0" tIns="91440" rIns="0" bIns="0">
            <a:normAutofit/>
          </a:bodyPr>
          <a:lstStyle>
            <a:lvl1pPr marL="117475" indent="-117475">
              <a:defRPr sz="1200" b="1">
                <a:solidFill>
                  <a:schemeClr val="tx1"/>
                </a:solidFill>
              </a:defRPr>
            </a:lvl1pPr>
            <a:lvl2pPr marL="227013" indent="-109538">
              <a:defRPr sz="1050">
                <a:solidFill>
                  <a:schemeClr val="tx1"/>
                </a:solidFill>
              </a:defRPr>
            </a:lvl2pPr>
          </a:lstStyle>
          <a:p>
            <a:pPr lvl="0"/>
            <a:r>
              <a:rPr lang="en-US" dirty="0" smtClean="0"/>
              <a:t>Click to edit Master text styles</a:t>
            </a:r>
          </a:p>
          <a:p>
            <a:pPr lvl="1"/>
            <a:r>
              <a:rPr lang="en-US" dirty="0" smtClean="0"/>
              <a:t>Second level</a:t>
            </a:r>
          </a:p>
        </p:txBody>
      </p:sp>
      <p:sp>
        <p:nvSpPr>
          <p:cNvPr id="15" name="Text Placeholder 11"/>
          <p:cNvSpPr>
            <a:spLocks noGrp="1"/>
          </p:cNvSpPr>
          <p:nvPr>
            <p:ph type="body" sz="quarter" idx="19"/>
          </p:nvPr>
        </p:nvSpPr>
        <p:spPr>
          <a:xfrm>
            <a:off x="2219325" y="5854231"/>
            <a:ext cx="1457325" cy="966788"/>
          </a:xfrm>
          <a:prstGeom prst="rect">
            <a:avLst/>
          </a:prstGeom>
        </p:spPr>
        <p:txBody>
          <a:bodyPr lIns="0" tIns="91440" rIns="0" bIns="0">
            <a:normAutofit/>
          </a:bodyPr>
          <a:lstStyle>
            <a:lvl1pPr marL="117475" indent="-117475">
              <a:defRPr sz="1200" b="1">
                <a:solidFill>
                  <a:schemeClr val="tx1"/>
                </a:solidFill>
              </a:defRPr>
            </a:lvl1pPr>
            <a:lvl2pPr marL="227013" indent="-109538">
              <a:defRPr sz="1050">
                <a:solidFill>
                  <a:schemeClr val="tx1"/>
                </a:solidFill>
              </a:defRPr>
            </a:lvl2pPr>
          </a:lstStyle>
          <a:p>
            <a:pPr lvl="0"/>
            <a:r>
              <a:rPr lang="en-US" dirty="0" smtClean="0"/>
              <a:t>Click to edit Master text styles</a:t>
            </a:r>
          </a:p>
          <a:p>
            <a:pPr lvl="1"/>
            <a:r>
              <a:rPr lang="en-US" dirty="0" smtClean="0"/>
              <a:t>Second level</a:t>
            </a:r>
          </a:p>
        </p:txBody>
      </p:sp>
      <p:sp>
        <p:nvSpPr>
          <p:cNvPr id="16" name="Text Placeholder 11"/>
          <p:cNvSpPr>
            <a:spLocks noGrp="1"/>
          </p:cNvSpPr>
          <p:nvPr>
            <p:ph type="body" sz="quarter" idx="20"/>
          </p:nvPr>
        </p:nvSpPr>
        <p:spPr>
          <a:xfrm>
            <a:off x="7533938" y="3499501"/>
            <a:ext cx="1457325" cy="966788"/>
          </a:xfrm>
          <a:prstGeom prst="rect">
            <a:avLst/>
          </a:prstGeom>
        </p:spPr>
        <p:txBody>
          <a:bodyPr lIns="0" tIns="91440" rIns="0" bIns="0">
            <a:normAutofit/>
          </a:bodyPr>
          <a:lstStyle>
            <a:lvl1pPr marL="117475" indent="-117475">
              <a:defRPr sz="1200" b="1">
                <a:solidFill>
                  <a:schemeClr val="tx1"/>
                </a:solidFill>
              </a:defRPr>
            </a:lvl1pPr>
            <a:lvl2pPr marL="227013" indent="-109538">
              <a:defRPr sz="1050">
                <a:solidFill>
                  <a:schemeClr val="tx1"/>
                </a:solidFill>
              </a:defRPr>
            </a:lvl2pPr>
          </a:lstStyle>
          <a:p>
            <a:pPr lvl="0"/>
            <a:r>
              <a:rPr lang="en-US" dirty="0" smtClean="0"/>
              <a:t>Click to edit Master text styles</a:t>
            </a:r>
          </a:p>
          <a:p>
            <a:pPr lvl="1"/>
            <a:r>
              <a:rPr lang="en-US" dirty="0" smtClean="0"/>
              <a:t>Second level</a:t>
            </a:r>
          </a:p>
        </p:txBody>
      </p:sp>
      <p:sp>
        <p:nvSpPr>
          <p:cNvPr id="17" name="Text Placeholder 11"/>
          <p:cNvSpPr>
            <a:spLocks noGrp="1"/>
          </p:cNvSpPr>
          <p:nvPr>
            <p:ph type="body" sz="quarter" idx="21"/>
          </p:nvPr>
        </p:nvSpPr>
        <p:spPr>
          <a:xfrm>
            <a:off x="3995570" y="3499501"/>
            <a:ext cx="1457325" cy="966788"/>
          </a:xfrm>
          <a:prstGeom prst="rect">
            <a:avLst/>
          </a:prstGeom>
        </p:spPr>
        <p:txBody>
          <a:bodyPr lIns="0" tIns="91440" rIns="0" bIns="0">
            <a:normAutofit/>
          </a:bodyPr>
          <a:lstStyle>
            <a:lvl1pPr marL="117475" indent="-117475">
              <a:defRPr sz="1200" b="1">
                <a:solidFill>
                  <a:schemeClr val="tx1"/>
                </a:solidFill>
              </a:defRPr>
            </a:lvl1pPr>
            <a:lvl2pPr marL="227013" indent="-109538">
              <a:defRPr sz="1050">
                <a:solidFill>
                  <a:schemeClr val="tx1"/>
                </a:solidFill>
              </a:defRPr>
            </a:lvl2pPr>
          </a:lstStyle>
          <a:p>
            <a:pPr lvl="0"/>
            <a:r>
              <a:rPr lang="en-US" dirty="0" smtClean="0"/>
              <a:t>Click to edit Master text styles</a:t>
            </a:r>
          </a:p>
          <a:p>
            <a:pPr lvl="1"/>
            <a:r>
              <a:rPr lang="en-US" dirty="0" smtClean="0"/>
              <a:t>Second level</a:t>
            </a:r>
          </a:p>
        </p:txBody>
      </p:sp>
      <p:sp>
        <p:nvSpPr>
          <p:cNvPr id="19" name="Rectangle 12"/>
          <p:cNvSpPr>
            <a:spLocks noGrp="1" noChangeArrowheads="1"/>
          </p:cNvSpPr>
          <p:nvPr>
            <p:ph type="title"/>
          </p:nvPr>
        </p:nvSpPr>
        <p:spPr bwMode="auto">
          <a:xfrm>
            <a:off x="425450" y="-142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 name="Slide Number Placeholder 1"/>
          <p:cNvSpPr>
            <a:spLocks noGrp="1"/>
          </p:cNvSpPr>
          <p:nvPr>
            <p:ph type="sldNum" sz="quarter" idx="22"/>
          </p:nvPr>
        </p:nvSpPr>
        <p:spPr/>
        <p:txBody>
          <a:bodyPr/>
          <a:lstStyle/>
          <a:p>
            <a:pPr>
              <a:defRPr/>
            </a:pPr>
            <a:fld id="{1897C099-2FEE-4810-B89D-69F12916C77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8"/>
          <p:cNvSpPr>
            <a:spLocks noGrp="1" noChangeArrowheads="1"/>
          </p:cNvSpPr>
          <p:nvPr>
            <p:ph type="sldNum" sz="quarter" idx="10"/>
          </p:nvPr>
        </p:nvSpPr>
        <p:spPr>
          <a:ln/>
        </p:spPr>
        <p:txBody>
          <a:bodyPr/>
          <a:lstStyle>
            <a:lvl1pPr>
              <a:defRPr/>
            </a:lvl1pPr>
          </a:lstStyle>
          <a:p>
            <a:pPr>
              <a:defRPr/>
            </a:pPr>
            <a:fld id="{DBC53EC4-C0C3-4C83-8EF5-4E3FA0D58B7A}" type="slidenum">
              <a:rPr lang="en-US"/>
              <a:pPr>
                <a:defRPr/>
              </a:pPr>
              <a:t>‹#›</a:t>
            </a:fld>
            <a:endParaRPr lang="en-US"/>
          </a:p>
        </p:txBody>
      </p:sp>
      <p:sp>
        <p:nvSpPr>
          <p:cNvPr id="5" name="Content Placeholder 2"/>
          <p:cNvSpPr>
            <a:spLocks noGrp="1"/>
          </p:cNvSpPr>
          <p:nvPr>
            <p:ph idx="11"/>
          </p:nvPr>
        </p:nvSpPr>
        <p:spPr>
          <a:xfrm>
            <a:off x="442913" y="1550988"/>
            <a:ext cx="8229600" cy="4525963"/>
          </a:xfrm>
          <a:prstGeom prst="rect">
            <a:avLst/>
          </a:prstGeom>
        </p:spPr>
        <p:txBody>
          <a:bodyPr/>
          <a:lstStyle>
            <a:lvl1pPr>
              <a:defRPr lang="en-US" sz="1800" b="0" dirty="0" smtClean="0"/>
            </a:lvl1pPr>
            <a:lvl2pPr>
              <a:defRPr lang="en-US" sz="1800" b="0" dirty="0" smtClean="0">
                <a:ea typeface="+mn-ea"/>
                <a:cs typeface="+mn-cs"/>
              </a:defRPr>
            </a:lvl2pPr>
            <a:lvl3pPr>
              <a:defRPr lang="en-US" sz="1800" b="0" dirty="0" smtClean="0">
                <a:ea typeface="+mn-ea"/>
                <a:cs typeface="+mn-cs"/>
              </a:defRPr>
            </a:lvl3pPr>
            <a:lvl4pPr>
              <a:defRPr lang="en-US" sz="1800" b="0" dirty="0" smtClean="0">
                <a:ea typeface="+mn-ea"/>
                <a:cs typeface="+mn-cs"/>
              </a:defRPr>
            </a:lvl4pPr>
            <a:lvl5pPr>
              <a:defRPr lang="en-US" sz="1800" b="0" dirty="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2"/>
          <p:cNvSpPr>
            <a:spLocks noGrp="1" noChangeArrowheads="1"/>
          </p:cNvSpPr>
          <p:nvPr>
            <p:ph type="title"/>
          </p:nvPr>
        </p:nvSpPr>
        <p:spPr bwMode="auto">
          <a:xfrm>
            <a:off x="425450" y="-142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5450" y="-14288"/>
            <a:ext cx="8229600" cy="1143001"/>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a:ln/>
        </p:spPr>
        <p:txBody>
          <a:bodyPr/>
          <a:lstStyle>
            <a:lvl1pPr>
              <a:defRPr/>
            </a:lvl1pPr>
          </a:lstStyle>
          <a:p>
            <a:pPr>
              <a:defRPr/>
            </a:pPr>
            <a:fld id="{F8D45D42-8E39-4544-A298-98AAFDE364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st">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614E88FD-6991-4935-A48D-2CDA387DB695}" type="slidenum">
              <a:rPr lang="en-US"/>
              <a:pPr>
                <a:defRPr/>
              </a:pPr>
              <a:t>‹#›</a:t>
            </a:fld>
            <a:endParaRPr lang="en-US"/>
          </a:p>
        </p:txBody>
      </p:sp>
      <p:sp>
        <p:nvSpPr>
          <p:cNvPr id="3" name="Title 1"/>
          <p:cNvSpPr>
            <a:spLocks noGrp="1"/>
          </p:cNvSpPr>
          <p:nvPr>
            <p:ph type="title"/>
          </p:nvPr>
        </p:nvSpPr>
        <p:spPr>
          <a:xfrm>
            <a:off x="425450" y="-14288"/>
            <a:ext cx="8229600" cy="1143001"/>
          </a:xfrm>
        </p:spPr>
        <p:txBody>
          <a:bodyPr/>
          <a:lstStyle/>
          <a:p>
            <a:r>
              <a:rPr lang="en-US"/>
              <a:t>Click to edit Master title style</a:t>
            </a:r>
          </a:p>
        </p:txBody>
      </p:sp>
      <p:sp>
        <p:nvSpPr>
          <p:cNvPr id="6" name="Text Placeholder 5"/>
          <p:cNvSpPr>
            <a:spLocks noGrp="1"/>
          </p:cNvSpPr>
          <p:nvPr>
            <p:ph type="body" sz="quarter" idx="11" hasCustomPrompt="1"/>
          </p:nvPr>
        </p:nvSpPr>
        <p:spPr>
          <a:xfrm>
            <a:off x="442913" y="3425825"/>
            <a:ext cx="8286750" cy="2476500"/>
          </a:xfrm>
        </p:spPr>
        <p:txBody>
          <a:bodyPr/>
          <a:lstStyle>
            <a:lvl1pPr>
              <a:defRPr/>
            </a:lvl1pPr>
          </a:lstStyle>
          <a:p>
            <a:pPr lvl="0"/>
            <a:r>
              <a:rPr lang="en-US" dirty="0" smtClean="0"/>
              <a:t>Assumptions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pPr>
              <a:defRPr/>
            </a:pPr>
            <a:fld id="{281A823B-FD01-4F83-9D17-8B9DC8D116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7"/>
          <p:cNvSpPr>
            <a:spLocks noGrp="1"/>
          </p:cNvSpPr>
          <p:nvPr>
            <p:ph type="title"/>
          </p:nvPr>
        </p:nvSpPr>
        <p:spPr>
          <a:xfrm>
            <a:off x="489524" y="162593"/>
            <a:ext cx="7382947" cy="596469"/>
          </a:xfrm>
          <a:prstGeom prst="rect">
            <a:avLst/>
          </a:prstGeom>
        </p:spPr>
        <p:txBody>
          <a:bodyPr/>
          <a:lstStyle>
            <a:lvl1pPr>
              <a:lnSpc>
                <a:spcPts val="2000"/>
              </a:lnSpc>
              <a:defRPr sz="1800" b="0" baseline="0">
                <a:solidFill>
                  <a:srgbClr val="00467F"/>
                </a:solidFill>
              </a:defRPr>
            </a:lvl1pPr>
          </a:lstStyle>
          <a:p>
            <a:r>
              <a:rPr lang="en-US" dirty="0" smtClean="0"/>
              <a:t>Click to edit Master title style</a:t>
            </a:r>
            <a:endParaRPr dirty="0"/>
          </a:p>
        </p:txBody>
      </p:sp>
      <p:sp>
        <p:nvSpPr>
          <p:cNvPr id="3" name="Slide Number Placeholder 1"/>
          <p:cNvSpPr>
            <a:spLocks noGrp="1"/>
          </p:cNvSpPr>
          <p:nvPr>
            <p:ph type="sldNum" sz="quarter" idx="10"/>
          </p:nvPr>
        </p:nvSpPr>
        <p:spPr>
          <a:xfrm>
            <a:off x="8456613" y="6591300"/>
            <a:ext cx="365125" cy="222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BE0D324-7624-4870-90D1-2EB32AF3E808}" type="slidenum">
              <a:rPr lang="en-GB" altLang="en-US"/>
              <a:pPr>
                <a:defRPr/>
              </a:pPr>
              <a:t>‹#›</a:t>
            </a:fld>
            <a:endParaRPr lang="en-GB" altLang="en-US" dirty="0"/>
          </a:p>
        </p:txBody>
      </p:sp>
    </p:spTree>
    <p:extLst>
      <p:ext uri="{BB962C8B-B14F-4D97-AF65-F5344CB8AC3E}">
        <p14:creationId xmlns:p14="http://schemas.microsoft.com/office/powerpoint/2010/main" val="7763186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9"/>
          <p:cNvSpPr>
            <a:spLocks noChangeArrowheads="1"/>
          </p:cNvSpPr>
          <p:nvPr/>
        </p:nvSpPr>
        <p:spPr bwMode="auto">
          <a:xfrm flipV="1">
            <a:off x="0" y="1100138"/>
            <a:ext cx="9144000" cy="101600"/>
          </a:xfrm>
          <a:prstGeom prst="rect">
            <a:avLst/>
          </a:prstGeom>
          <a:solidFill>
            <a:srgbClr val="50C8F3"/>
          </a:solidFill>
          <a:ln>
            <a:noFill/>
          </a:ln>
          <a:extLst/>
        </p:spPr>
        <p:txBody>
          <a:bodyPr wrap="none" anchor="ctr"/>
          <a:lstStyle>
            <a:lvl1pPr>
              <a:spcBef>
                <a:spcPct val="20000"/>
              </a:spcBef>
              <a:spcAft>
                <a:spcPts val="900"/>
              </a:spcAft>
              <a:buClr>
                <a:schemeClr val="bg1"/>
              </a:buClr>
              <a:buSzPct val="25000"/>
              <a:buFont typeface="Arial" pitchFamily="34" charset="0"/>
              <a:defRPr sz="2400" b="1">
                <a:solidFill>
                  <a:srgbClr val="008A83"/>
                </a:solidFill>
                <a:latin typeface="Arial" pitchFamily="34" charset="0"/>
                <a:ea typeface="ＭＳ Ｐゴシック" pitchFamily="34" charset="-128"/>
              </a:defRPr>
            </a:lvl1pPr>
            <a:lvl2pPr marL="742950" indent="-28575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pitchFamily="34" charset="0"/>
                <a:ea typeface="ＭＳ Ｐゴシック" pitchFamily="34" charset="-128"/>
              </a:defRPr>
            </a:lvl2pPr>
            <a:lvl3pPr marL="1143000" indent="-228600">
              <a:spcBef>
                <a:spcPct val="20000"/>
              </a:spcBef>
              <a:buClr>
                <a:srgbClr val="0097CE"/>
              </a:buClr>
              <a:buSzPct val="100000"/>
              <a:buFont typeface="Lucida Grande"/>
              <a:buChar char="−"/>
              <a:defRPr sz="1400">
                <a:solidFill>
                  <a:srgbClr val="6A747C"/>
                </a:solidFill>
                <a:latin typeface="Arial" pitchFamily="34" charset="0"/>
                <a:ea typeface="ＭＳ Ｐゴシック" pitchFamily="34" charset="-128"/>
              </a:defRPr>
            </a:lvl3pPr>
            <a:lvl4pPr marL="1600200" indent="-228600">
              <a:spcBef>
                <a:spcPct val="20000"/>
              </a:spcBef>
              <a:buClr>
                <a:srgbClr val="ED834C"/>
              </a:buClr>
              <a:buFont typeface="Arial" pitchFamily="34" charset="0"/>
              <a:buChar char="•"/>
              <a:defRPr sz="1200">
                <a:solidFill>
                  <a:srgbClr val="0097CE"/>
                </a:solidFill>
                <a:latin typeface="Arial" pitchFamily="34" charset="0"/>
                <a:ea typeface="ＭＳ Ｐゴシック" pitchFamily="34" charset="-128"/>
              </a:defRPr>
            </a:lvl4pPr>
            <a:lvl5pPr marL="2057400" indent="-228600">
              <a:spcBef>
                <a:spcPct val="20000"/>
              </a:spcBef>
              <a:buClr>
                <a:srgbClr val="0097CE"/>
              </a:buClr>
              <a:buFont typeface="Lucida Grande"/>
              <a:buChar char="−"/>
              <a:defRPr sz="1000">
                <a:solidFill>
                  <a:srgbClr val="6A747C"/>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ea typeface="ＭＳ Ｐゴシック" pitchFamily="34" charset="-128"/>
              </a:defRPr>
            </a:lvl9pPr>
          </a:lstStyle>
          <a:p>
            <a:pPr>
              <a:spcBef>
                <a:spcPct val="0"/>
              </a:spcBef>
              <a:spcAft>
                <a:spcPct val="0"/>
              </a:spcAft>
              <a:buClrTx/>
              <a:buSzTx/>
              <a:buFontTx/>
              <a:buNone/>
              <a:defRPr/>
            </a:pPr>
            <a:endParaRPr lang="en-US" altLang="en-US" sz="1800" b="0">
              <a:solidFill>
                <a:srgbClr val="000000"/>
              </a:solidFill>
              <a:cs typeface="+mn-cs"/>
            </a:endParaRPr>
          </a:p>
        </p:txBody>
      </p:sp>
      <p:sp>
        <p:nvSpPr>
          <p:cNvPr id="5" name="Rectangle 10"/>
          <p:cNvSpPr>
            <a:spLocks noChangeArrowheads="1"/>
          </p:cNvSpPr>
          <p:nvPr/>
        </p:nvSpPr>
        <p:spPr bwMode="auto">
          <a:xfrm>
            <a:off x="0" y="0"/>
            <a:ext cx="9144000" cy="769938"/>
          </a:xfrm>
          <a:prstGeom prst="rect">
            <a:avLst/>
          </a:prstGeom>
          <a:solidFill>
            <a:srgbClr val="005295"/>
          </a:solidFill>
          <a:ln>
            <a:noFill/>
          </a:ln>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endParaRPr lang="en-US" altLang="en-US" smtClean="0">
              <a:cs typeface="+mn-cs"/>
            </a:endParaRPr>
          </a:p>
        </p:txBody>
      </p:sp>
      <p:sp>
        <p:nvSpPr>
          <p:cNvPr id="8" name="Rectangle 10"/>
          <p:cNvSpPr>
            <a:spLocks noChangeArrowheads="1"/>
          </p:cNvSpPr>
          <p:nvPr/>
        </p:nvSpPr>
        <p:spPr bwMode="auto">
          <a:xfrm flipV="1">
            <a:off x="0" y="769938"/>
            <a:ext cx="9144000" cy="346075"/>
          </a:xfrm>
          <a:prstGeom prst="rect">
            <a:avLst/>
          </a:prstGeom>
          <a:solidFill>
            <a:srgbClr val="0180BF"/>
          </a:solidFill>
          <a:ln>
            <a:noFill/>
          </a:ln>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endParaRPr lang="en-US" altLang="en-US" smtClean="0">
              <a:cs typeface="+mn-cs"/>
            </a:endParaRPr>
          </a:p>
        </p:txBody>
      </p:sp>
      <p:sp>
        <p:nvSpPr>
          <p:cNvPr id="6" name="Rectangle 8"/>
          <p:cNvSpPr>
            <a:spLocks noGrp="1" noChangeArrowheads="1"/>
          </p:cNvSpPr>
          <p:nvPr>
            <p:ph type="sldNum" sz="quarter" idx="4"/>
          </p:nvPr>
        </p:nvSpPr>
        <p:spPr bwMode="auto">
          <a:xfrm>
            <a:off x="8531225" y="6408738"/>
            <a:ext cx="438150" cy="1365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ctr" eaLnBrk="0" hangingPunct="0">
              <a:defRPr sz="900">
                <a:solidFill>
                  <a:schemeClr val="tx1"/>
                </a:solidFill>
                <a:ea typeface="ＭＳ Ｐゴシック" pitchFamily="-110" charset="-128"/>
                <a:cs typeface="+mn-cs"/>
              </a:defRPr>
            </a:lvl1pPr>
          </a:lstStyle>
          <a:p>
            <a:pPr>
              <a:defRPr/>
            </a:pPr>
            <a:fld id="{1897C099-2FEE-4810-B89D-69F12916C771}" type="slidenum">
              <a:rPr lang="en-US"/>
              <a:pPr>
                <a:defRPr/>
              </a:pPr>
              <a:t>‹#›</a:t>
            </a:fld>
            <a:endParaRPr lang="en-US"/>
          </a:p>
        </p:txBody>
      </p:sp>
      <p:sp>
        <p:nvSpPr>
          <p:cNvPr id="1030" name="Rectangle 7"/>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12"/>
          <p:cNvSpPr>
            <a:spLocks noGrp="1" noChangeArrowheads="1"/>
          </p:cNvSpPr>
          <p:nvPr>
            <p:ph type="title"/>
          </p:nvPr>
        </p:nvSpPr>
        <p:spPr bwMode="auto">
          <a:xfrm>
            <a:off x="425450" y="-142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944" r:id="rId1"/>
    <p:sldLayoutId id="2147483948" r:id="rId2"/>
    <p:sldLayoutId id="2147483932" r:id="rId3"/>
    <p:sldLayoutId id="2147483927" r:id="rId4"/>
    <p:sldLayoutId id="2147483929" r:id="rId5"/>
    <p:sldLayoutId id="2147483928" r:id="rId6"/>
    <p:sldLayoutId id="2147483957" r:id="rId7"/>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p:cNvSpPr>
            <a:spLocks noChangeArrowheads="1"/>
          </p:cNvSpPr>
          <p:nvPr/>
        </p:nvSpPr>
        <p:spPr bwMode="auto">
          <a:xfrm flipV="1">
            <a:off x="0" y="1100138"/>
            <a:ext cx="9144000" cy="101600"/>
          </a:xfrm>
          <a:prstGeom prst="rect">
            <a:avLst/>
          </a:prstGeom>
          <a:solidFill>
            <a:srgbClr val="50C8F3"/>
          </a:solidFill>
          <a:ln>
            <a:noFill/>
          </a:ln>
          <a:extLst/>
        </p:spPr>
        <p:txBody>
          <a:bodyPr wrap="none" anchor="ctr"/>
          <a:lstStyle>
            <a:lvl1pPr>
              <a:spcBef>
                <a:spcPct val="20000"/>
              </a:spcBef>
              <a:spcAft>
                <a:spcPts val="900"/>
              </a:spcAft>
              <a:buClr>
                <a:schemeClr val="bg1"/>
              </a:buClr>
              <a:buSzPct val="25000"/>
              <a:buFont typeface="Arial" pitchFamily="34" charset="0"/>
              <a:defRPr sz="2400" b="1">
                <a:solidFill>
                  <a:srgbClr val="008A83"/>
                </a:solidFill>
                <a:latin typeface="Arial" pitchFamily="34" charset="0"/>
                <a:ea typeface="ＭＳ Ｐゴシック" pitchFamily="34" charset="-128"/>
              </a:defRPr>
            </a:lvl1pPr>
            <a:lvl2pPr marL="742950" indent="-28575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pitchFamily="34" charset="0"/>
                <a:ea typeface="ＭＳ Ｐゴシック" pitchFamily="34" charset="-128"/>
              </a:defRPr>
            </a:lvl2pPr>
            <a:lvl3pPr marL="1143000" indent="-228600">
              <a:spcBef>
                <a:spcPct val="20000"/>
              </a:spcBef>
              <a:buClr>
                <a:srgbClr val="0097CE"/>
              </a:buClr>
              <a:buSzPct val="100000"/>
              <a:buFont typeface="Lucida Grande"/>
              <a:buChar char="−"/>
              <a:defRPr sz="1400">
                <a:solidFill>
                  <a:srgbClr val="6A747C"/>
                </a:solidFill>
                <a:latin typeface="Arial" pitchFamily="34" charset="0"/>
                <a:ea typeface="ＭＳ Ｐゴシック" pitchFamily="34" charset="-128"/>
              </a:defRPr>
            </a:lvl3pPr>
            <a:lvl4pPr marL="1600200" indent="-228600">
              <a:spcBef>
                <a:spcPct val="20000"/>
              </a:spcBef>
              <a:buClr>
                <a:srgbClr val="ED834C"/>
              </a:buClr>
              <a:buFont typeface="Arial" pitchFamily="34" charset="0"/>
              <a:buChar char="•"/>
              <a:defRPr sz="1200">
                <a:solidFill>
                  <a:srgbClr val="0097CE"/>
                </a:solidFill>
                <a:latin typeface="Arial" pitchFamily="34" charset="0"/>
                <a:ea typeface="ＭＳ Ｐゴシック" pitchFamily="34" charset="-128"/>
              </a:defRPr>
            </a:lvl4pPr>
            <a:lvl5pPr marL="2057400" indent="-228600">
              <a:spcBef>
                <a:spcPct val="20000"/>
              </a:spcBef>
              <a:buClr>
                <a:srgbClr val="0097CE"/>
              </a:buClr>
              <a:buFont typeface="Lucida Grande"/>
              <a:buChar char="−"/>
              <a:defRPr sz="1000">
                <a:solidFill>
                  <a:srgbClr val="6A747C"/>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ea typeface="ＭＳ Ｐゴシック" pitchFamily="34" charset="-128"/>
              </a:defRPr>
            </a:lvl9pPr>
          </a:lstStyle>
          <a:p>
            <a:pPr>
              <a:spcBef>
                <a:spcPct val="0"/>
              </a:spcBef>
              <a:spcAft>
                <a:spcPct val="0"/>
              </a:spcAft>
              <a:buClrTx/>
              <a:buSzTx/>
              <a:buFontTx/>
              <a:buNone/>
              <a:defRPr/>
            </a:pPr>
            <a:endParaRPr lang="en-US" altLang="en-US" sz="1800" b="0">
              <a:solidFill>
                <a:srgbClr val="000000"/>
              </a:solidFill>
              <a:cs typeface="+mn-cs"/>
            </a:endParaRPr>
          </a:p>
        </p:txBody>
      </p:sp>
      <p:sp>
        <p:nvSpPr>
          <p:cNvPr id="5" name="Rectangle 10"/>
          <p:cNvSpPr>
            <a:spLocks noChangeArrowheads="1"/>
          </p:cNvSpPr>
          <p:nvPr/>
        </p:nvSpPr>
        <p:spPr bwMode="auto">
          <a:xfrm>
            <a:off x="0" y="0"/>
            <a:ext cx="9144000" cy="769938"/>
          </a:xfrm>
          <a:prstGeom prst="rect">
            <a:avLst/>
          </a:prstGeom>
          <a:solidFill>
            <a:srgbClr val="005295"/>
          </a:solidFill>
          <a:ln>
            <a:noFill/>
          </a:ln>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endParaRPr lang="en-US" altLang="en-US" smtClean="0">
              <a:cs typeface="+mn-cs"/>
            </a:endParaRPr>
          </a:p>
        </p:txBody>
      </p:sp>
      <p:sp>
        <p:nvSpPr>
          <p:cNvPr id="8" name="Rectangle 10"/>
          <p:cNvSpPr>
            <a:spLocks noChangeArrowheads="1"/>
          </p:cNvSpPr>
          <p:nvPr/>
        </p:nvSpPr>
        <p:spPr bwMode="auto">
          <a:xfrm flipV="1">
            <a:off x="0" y="769938"/>
            <a:ext cx="9144000" cy="346075"/>
          </a:xfrm>
          <a:prstGeom prst="rect">
            <a:avLst/>
          </a:prstGeom>
          <a:solidFill>
            <a:srgbClr val="0180BF"/>
          </a:solidFill>
          <a:ln>
            <a:noFill/>
          </a:ln>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endParaRPr lang="en-US" altLang="en-US" smtClean="0">
              <a:cs typeface="+mn-cs"/>
            </a:endParaRPr>
          </a:p>
        </p:txBody>
      </p:sp>
      <p:sp>
        <p:nvSpPr>
          <p:cNvPr id="10" name="Rectangle 4"/>
          <p:cNvSpPr>
            <a:spLocks noChangeArrowheads="1"/>
          </p:cNvSpPr>
          <p:nvPr/>
        </p:nvSpPr>
        <p:spPr bwMode="auto">
          <a:xfrm>
            <a:off x="0" y="4610100"/>
            <a:ext cx="9144000" cy="520700"/>
          </a:xfrm>
          <a:prstGeom prst="rect">
            <a:avLst/>
          </a:prstGeom>
          <a:solidFill>
            <a:srgbClr val="005295"/>
          </a:solidFill>
          <a:ln>
            <a:noFill/>
          </a:ln>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endParaRPr lang="en-US" altLang="en-US" smtClean="0">
              <a:cs typeface="+mn-cs"/>
            </a:endParaRPr>
          </a:p>
        </p:txBody>
      </p:sp>
      <p:sp>
        <p:nvSpPr>
          <p:cNvPr id="11" name="Rectangle 19"/>
          <p:cNvSpPr>
            <a:spLocks noChangeArrowheads="1"/>
          </p:cNvSpPr>
          <p:nvPr/>
        </p:nvSpPr>
        <p:spPr bwMode="auto">
          <a:xfrm>
            <a:off x="0" y="5110163"/>
            <a:ext cx="9144000" cy="274637"/>
          </a:xfrm>
          <a:prstGeom prst="rect">
            <a:avLst/>
          </a:prstGeom>
          <a:solidFill>
            <a:srgbClr val="808080"/>
          </a:solidFill>
          <a:ln>
            <a:noFill/>
          </a:ln>
          <a:extLst/>
        </p:spPr>
        <p:txBody>
          <a:bodyPr lIns="411480" anchor="ctr">
            <a:spAutoFit/>
          </a:bodyPr>
          <a:lstStyle>
            <a:lvl1pPr>
              <a:tabLst>
                <a:tab pos="8343900" algn="r"/>
              </a:tabLst>
              <a:defRPr sz="2400">
                <a:solidFill>
                  <a:schemeClr val="tx1"/>
                </a:solidFill>
                <a:latin typeface="Arial" pitchFamily="34" charset="0"/>
                <a:ea typeface="ＭＳ Ｐゴシック" pitchFamily="34" charset="-128"/>
              </a:defRPr>
            </a:lvl1pPr>
            <a:lvl2pPr marL="742950" indent="-285750">
              <a:tabLst>
                <a:tab pos="8343900" algn="r"/>
              </a:tabLst>
              <a:defRPr sz="2400">
                <a:solidFill>
                  <a:schemeClr val="tx1"/>
                </a:solidFill>
                <a:latin typeface="Arial" pitchFamily="34" charset="0"/>
                <a:ea typeface="ＭＳ Ｐゴシック" pitchFamily="34" charset="-128"/>
              </a:defRPr>
            </a:lvl2pPr>
            <a:lvl3pPr marL="1143000" indent="-228600">
              <a:tabLst>
                <a:tab pos="8343900" algn="r"/>
              </a:tabLst>
              <a:defRPr sz="2400">
                <a:solidFill>
                  <a:schemeClr val="tx1"/>
                </a:solidFill>
                <a:latin typeface="Arial" pitchFamily="34" charset="0"/>
                <a:ea typeface="ＭＳ Ｐゴシック" pitchFamily="34" charset="-128"/>
              </a:defRPr>
            </a:lvl3pPr>
            <a:lvl4pPr marL="1600200" indent="-228600">
              <a:tabLst>
                <a:tab pos="8343900" algn="r"/>
              </a:tabLst>
              <a:defRPr sz="2400">
                <a:solidFill>
                  <a:schemeClr val="tx1"/>
                </a:solidFill>
                <a:latin typeface="Arial" pitchFamily="34" charset="0"/>
                <a:ea typeface="ＭＳ Ｐゴシック" pitchFamily="34" charset="-128"/>
              </a:defRPr>
            </a:lvl4pPr>
            <a:lvl5pPr marL="2057400" indent="-228600">
              <a:tabLst>
                <a:tab pos="8343900" algn="r"/>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343900" algn="r"/>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343900" algn="r"/>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343900" algn="r"/>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343900" algn="r"/>
              </a:tabLst>
              <a:defRPr sz="2400">
                <a:solidFill>
                  <a:schemeClr val="tx1"/>
                </a:solidFill>
                <a:latin typeface="Arial" pitchFamily="34" charset="0"/>
                <a:ea typeface="ＭＳ Ｐゴシック" pitchFamily="34" charset="-128"/>
              </a:defRPr>
            </a:lvl9pPr>
          </a:lstStyle>
          <a:p>
            <a:pPr eaLnBrk="0" hangingPunct="0">
              <a:defRPr/>
            </a:pPr>
            <a:r>
              <a:rPr lang="en-US" altLang="en-US" sz="1200" b="1" dirty="0" smtClean="0">
                <a:solidFill>
                  <a:schemeClr val="bg1"/>
                </a:solidFill>
                <a:cs typeface="+mn-cs"/>
              </a:rPr>
              <a:t>SAVING : INVESTING : PLANNING	</a:t>
            </a:r>
          </a:p>
        </p:txBody>
      </p:sp>
      <p:sp>
        <p:nvSpPr>
          <p:cNvPr id="15368" name="Rectangle 12"/>
          <p:cNvSpPr>
            <a:spLocks noGrp="1" noChangeArrowheads="1"/>
          </p:cNvSpPr>
          <p:nvPr>
            <p:ph type="title"/>
          </p:nvPr>
        </p:nvSpPr>
        <p:spPr bwMode="auto">
          <a:xfrm>
            <a:off x="350874" y="4621213"/>
            <a:ext cx="8793125" cy="460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45374" y="5875559"/>
            <a:ext cx="1316863" cy="339504"/>
          </a:xfrm>
          <a:prstGeom prst="rect">
            <a:avLst/>
          </a:prstGeom>
        </p:spPr>
      </p:pic>
      <p:pic>
        <p:nvPicPr>
          <p:cNvPr id="2" name="Picture 1" descr="iStock_000056269956_sm.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1202267"/>
            <a:ext cx="9144000" cy="3437466"/>
          </a:xfrm>
          <a:prstGeom prst="rect">
            <a:avLst/>
          </a:prstGeom>
        </p:spPr>
      </p:pic>
    </p:spTree>
  </p:cSld>
  <p:clrMap bg1="lt1" tx1="dk1" bg2="lt2" tx2="dk2" accent1="accent1" accent2="accent2" accent3="accent3" accent4="accent4" accent5="accent5" accent6="accent6" hlink="hlink" folHlink="folHlink"/>
  <p:sldLayoutIdLst>
    <p:sldLayoutId id="2147483943" r:id="rId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Gm0bu_qdbe4&amp;list=UUHznsCL9wduliZfuHtE_hdA" TargetMode="External"/><Relationship Id="rId13" Type="http://schemas.openxmlformats.org/officeDocument/2006/relationships/image" Target="../media/image20.png"/><Relationship Id="rId3" Type="http://schemas.openxmlformats.org/officeDocument/2006/relationships/hyperlink" Target="https://my.valic.com/MYVALIC/AccountInfo/AccountSummary.aspx" TargetMode="External"/><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11" Type="http://schemas.microsoft.com/office/2007/relationships/hdphoto" Target="../media/hdphoto1.wdp"/><Relationship Id="rId5" Type="http://schemas.openxmlformats.org/officeDocument/2006/relationships/image" Target="../media/image14.png"/><Relationship Id="rId15" Type="http://schemas.microsoft.com/office/2007/relationships/hdphoto" Target="../media/hdphoto2.wdp"/><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Grp="1" noChangeArrowheads="1"/>
          </p:cNvSpPr>
          <p:nvPr>
            <p:ph type="title"/>
          </p:nvPr>
        </p:nvSpPr>
        <p:spPr/>
        <p:txBody>
          <a:bodyPr/>
          <a:lstStyle/>
          <a:p>
            <a:r>
              <a:rPr lang="en-US" sz="3000" dirty="0" smtClean="0"/>
              <a:t>Real Retirement Solutions</a:t>
            </a:r>
          </a:p>
        </p:txBody>
      </p:sp>
      <p:sp>
        <p:nvSpPr>
          <p:cNvPr id="5" name="Rectangle 5"/>
          <p:cNvSpPr txBox="1">
            <a:spLocks noChangeArrowheads="1"/>
          </p:cNvSpPr>
          <p:nvPr/>
        </p:nvSpPr>
        <p:spPr bwMode="auto">
          <a:xfrm>
            <a:off x="359342" y="167744"/>
            <a:ext cx="8793125" cy="460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sz="2700" dirty="0" smtClean="0"/>
              <a:t>State of Rhode Island and Providence Plantations</a:t>
            </a:r>
          </a:p>
        </p:txBody>
      </p:sp>
      <p:pic>
        <p:nvPicPr>
          <p:cNvPr id="3" name="Picture 2"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13" y="5545666"/>
            <a:ext cx="1064154" cy="1064154"/>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Grp="1" noChangeArrowheads="1"/>
          </p:cNvSpPr>
          <p:nvPr>
            <p:ph type="title"/>
          </p:nvPr>
        </p:nvSpPr>
        <p:spPr/>
        <p:txBody>
          <a:bodyPr/>
          <a:lstStyle/>
          <a:p>
            <a:r>
              <a:rPr lang="en-US" sz="2800" dirty="0" smtClean="0"/>
              <a:t>Presentation team</a:t>
            </a:r>
          </a:p>
        </p:txBody>
      </p:sp>
      <p:sp>
        <p:nvSpPr>
          <p:cNvPr id="13" name="TextBox 6"/>
          <p:cNvSpPr txBox="1">
            <a:spLocks noChangeArrowheads="1"/>
          </p:cNvSpPr>
          <p:nvPr/>
        </p:nvSpPr>
        <p:spPr bwMode="auto">
          <a:xfrm>
            <a:off x="8020050" y="6438900"/>
            <a:ext cx="933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algn="r" eaLnBrk="1" hangingPunct="1">
              <a:spcBef>
                <a:spcPct val="0"/>
              </a:spcBef>
              <a:buFontTx/>
              <a:buNone/>
            </a:pPr>
            <a:fld id="{C7FD5492-4945-487B-8ADC-AA0BC2502EF1}" type="slidenum">
              <a:rPr lang="en-US" altLang="en-US" sz="1000">
                <a:solidFill>
                  <a:srgbClr val="000000"/>
                </a:solidFill>
                <a:ea typeface="ＭＳ Ｐゴシック" pitchFamily="34" charset="-128"/>
              </a:rPr>
              <a:pPr algn="r" eaLnBrk="1" hangingPunct="1">
                <a:spcBef>
                  <a:spcPct val="0"/>
                </a:spcBef>
                <a:buFontTx/>
                <a:buNone/>
              </a:pPr>
              <a:t>1</a:t>
            </a:fld>
            <a:endParaRPr lang="en-US" altLang="en-US" sz="1000">
              <a:solidFill>
                <a:srgbClr val="000000"/>
              </a:solidFill>
              <a:ea typeface="ＭＳ Ｐゴシック" pitchFamily="34" charset="-128"/>
            </a:endParaRPr>
          </a:p>
        </p:txBody>
      </p:sp>
      <p:sp>
        <p:nvSpPr>
          <p:cNvPr id="14" name="Text Placeholder 6"/>
          <p:cNvSpPr>
            <a:spLocks noGrp="1"/>
          </p:cNvSpPr>
          <p:nvPr>
            <p:ph type="body" sz="quarter" idx="16"/>
          </p:nvPr>
        </p:nvSpPr>
        <p:spPr>
          <a:xfrm>
            <a:off x="1931860" y="4298482"/>
            <a:ext cx="1907723" cy="966788"/>
          </a:xfrm>
        </p:spPr>
        <p:txBody>
          <a:bodyPr/>
          <a:lstStyle/>
          <a:p>
            <a:pPr marL="0" indent="0">
              <a:buNone/>
            </a:pPr>
            <a:r>
              <a:rPr lang="en-US" dirty="0" smtClean="0">
                <a:solidFill>
                  <a:srgbClr val="0E3B77"/>
                </a:solidFill>
              </a:rPr>
              <a:t>Greg Hyland</a:t>
            </a:r>
          </a:p>
          <a:p>
            <a:pPr marL="0" indent="0">
              <a:buNone/>
            </a:pPr>
            <a:r>
              <a:rPr lang="en-US" b="0" dirty="0" smtClean="0"/>
              <a:t>Vice President Relationship Management</a:t>
            </a:r>
            <a:endParaRPr lang="en-US" b="0" dirty="0"/>
          </a:p>
        </p:txBody>
      </p:sp>
      <p:pic>
        <p:nvPicPr>
          <p:cNvPr id="15" name="Picture Placeholder 11"/>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1931860" y="2148950"/>
            <a:ext cx="1566760" cy="2140214"/>
          </a:xfrm>
        </p:spPr>
      </p:pic>
      <p:pic>
        <p:nvPicPr>
          <p:cNvPr id="16" name="Picture Placeholder 1" descr="Gregg(Gregg)Libutti.jpg"/>
          <p:cNvPicPr>
            <a:picLocks noGrp="1" noChangeAspect="1"/>
          </p:cNvPicPr>
          <p:nvPr>
            <p:ph type="pic" sz="quarter" idx="15"/>
          </p:nvPr>
        </p:nvPicPr>
        <p:blipFill>
          <a:blip r:embed="rId4" cstate="print">
            <a:extLst>
              <a:ext uri="{28A0092B-C50C-407E-A947-70E740481C1C}">
                <a14:useLocalDpi xmlns:a14="http://schemas.microsoft.com/office/drawing/2010/main"/>
              </a:ext>
            </a:extLst>
          </a:blip>
          <a:srcRect/>
          <a:stretch>
            <a:fillRect/>
          </a:stretch>
        </p:blipFill>
        <p:spPr>
          <a:xfrm>
            <a:off x="5819535" y="2151064"/>
            <a:ext cx="1566760" cy="2140214"/>
          </a:xfrm>
        </p:spPr>
      </p:pic>
      <p:sp>
        <p:nvSpPr>
          <p:cNvPr id="17" name="Text Placeholder 9"/>
          <p:cNvSpPr>
            <a:spLocks noGrp="1"/>
          </p:cNvSpPr>
          <p:nvPr>
            <p:ph type="body" sz="quarter" idx="20"/>
          </p:nvPr>
        </p:nvSpPr>
        <p:spPr>
          <a:xfrm>
            <a:off x="5819535" y="4313947"/>
            <a:ext cx="1457325" cy="966788"/>
          </a:xfrm>
        </p:spPr>
        <p:txBody>
          <a:bodyPr/>
          <a:lstStyle/>
          <a:p>
            <a:pPr marL="0" indent="0">
              <a:buNone/>
            </a:pPr>
            <a:r>
              <a:rPr lang="en-US" dirty="0">
                <a:solidFill>
                  <a:srgbClr val="0E3B77"/>
                </a:solidFill>
              </a:rPr>
              <a:t>Gregg </a:t>
            </a:r>
            <a:r>
              <a:rPr lang="en-US" dirty="0" err="1">
                <a:solidFill>
                  <a:srgbClr val="0E3B77"/>
                </a:solidFill>
              </a:rPr>
              <a:t>Libutti</a:t>
            </a:r>
            <a:endParaRPr lang="en-US" dirty="0">
              <a:solidFill>
                <a:srgbClr val="0E3B77"/>
              </a:solidFill>
            </a:endParaRPr>
          </a:p>
          <a:p>
            <a:pPr marL="0" indent="0">
              <a:spcBef>
                <a:spcPts val="0"/>
              </a:spcBef>
              <a:buNone/>
            </a:pPr>
            <a:r>
              <a:rPr lang="en-US" b="0" dirty="0"/>
              <a:t>District Manager</a:t>
            </a:r>
          </a:p>
          <a:p>
            <a:pPr marL="0" indent="0">
              <a:spcBef>
                <a:spcPts val="0"/>
              </a:spcBef>
              <a:buNone/>
            </a:pPr>
            <a:r>
              <a:rPr lang="en-US" b="0" dirty="0"/>
              <a:t>New England</a:t>
            </a:r>
            <a:endParaRPr lang="en-US" dirty="0"/>
          </a:p>
          <a:p>
            <a:pPr marL="0" indent="0">
              <a:buNone/>
            </a:pPr>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18061" y="2209801"/>
            <a:ext cx="3759200" cy="2362200"/>
          </a:xfrm>
          <a:prstGeom prst="rect">
            <a:avLst/>
          </a:prstGeom>
          <a:solidFill>
            <a:srgbClr val="1082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876806" y="2226735"/>
            <a:ext cx="3759200" cy="2362200"/>
          </a:xfrm>
          <a:prstGeom prst="rect">
            <a:avLst/>
          </a:prstGeom>
          <a:solidFill>
            <a:srgbClr val="008A8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0"/>
          </p:nvPr>
        </p:nvSpPr>
        <p:spPr/>
        <p:txBody>
          <a:bodyPr/>
          <a:lstStyle/>
          <a:p>
            <a:pPr>
              <a:defRPr/>
            </a:pPr>
            <a:fld id="{1897C099-2FEE-4810-B89D-69F12916C771}" type="slidenum">
              <a:rPr lang="en-US" smtClean="0"/>
              <a:pPr>
                <a:defRPr/>
              </a:pPr>
              <a:t>2</a:t>
            </a:fld>
            <a:endParaRPr lang="en-US"/>
          </a:p>
        </p:txBody>
      </p:sp>
      <p:sp>
        <p:nvSpPr>
          <p:cNvPr id="14" name="Content Placeholder 13"/>
          <p:cNvSpPr>
            <a:spLocks noGrp="1"/>
          </p:cNvSpPr>
          <p:nvPr>
            <p:ph idx="11"/>
          </p:nvPr>
        </p:nvSpPr>
        <p:spPr>
          <a:xfrm>
            <a:off x="781573" y="2515657"/>
            <a:ext cx="3570287" cy="2005544"/>
          </a:xfrm>
        </p:spPr>
        <p:txBody>
          <a:bodyPr/>
          <a:lstStyle/>
          <a:p>
            <a:pPr marL="0" indent="0">
              <a:buNone/>
            </a:pPr>
            <a:r>
              <a:rPr lang="en-US" dirty="0" smtClean="0">
                <a:solidFill>
                  <a:schemeClr val="bg1"/>
                </a:solidFill>
              </a:rPr>
              <a:t>State </a:t>
            </a:r>
            <a:r>
              <a:rPr lang="en-US" dirty="0">
                <a:solidFill>
                  <a:schemeClr val="bg1"/>
                </a:solidFill>
              </a:rPr>
              <a:t>of </a:t>
            </a:r>
            <a:r>
              <a:rPr lang="en-US" dirty="0" smtClean="0">
                <a:solidFill>
                  <a:schemeClr val="bg1"/>
                </a:solidFill>
              </a:rPr>
              <a:t>Rhode Island </a:t>
            </a:r>
            <a:r>
              <a:rPr lang="en-US" dirty="0">
                <a:solidFill>
                  <a:schemeClr val="bg1"/>
                </a:solidFill>
              </a:rPr>
              <a:t>457(b) Deferred Compensation </a:t>
            </a:r>
            <a:r>
              <a:rPr lang="en-US" dirty="0" smtClean="0">
                <a:solidFill>
                  <a:schemeClr val="bg1"/>
                </a:solidFill>
              </a:rPr>
              <a:t>Plan </a:t>
            </a:r>
            <a:r>
              <a:rPr lang="en-US" dirty="0">
                <a:solidFill>
                  <a:schemeClr val="bg1"/>
                </a:solidFill>
              </a:rPr>
              <a:t>– </a:t>
            </a:r>
            <a:r>
              <a:rPr lang="en-US" dirty="0" smtClean="0">
                <a:solidFill>
                  <a:schemeClr val="bg1"/>
                </a:solidFill>
              </a:rPr>
              <a:t>Mutual Funds</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Total = $</a:t>
            </a:r>
            <a:r>
              <a:rPr lang="en-US" b="1" dirty="0" smtClean="0">
                <a:solidFill>
                  <a:schemeClr val="bg1"/>
                </a:solidFill>
              </a:rPr>
              <a:t>40,507,832           75</a:t>
            </a:r>
            <a:r>
              <a:rPr lang="en-US" b="1" dirty="0">
                <a:solidFill>
                  <a:schemeClr val="bg1"/>
                </a:solidFill>
              </a:rPr>
              <a:t>%</a:t>
            </a:r>
          </a:p>
        </p:txBody>
      </p:sp>
      <p:sp>
        <p:nvSpPr>
          <p:cNvPr id="12" name="Title 11"/>
          <p:cNvSpPr>
            <a:spLocks noGrp="1"/>
          </p:cNvSpPr>
          <p:nvPr>
            <p:ph type="title"/>
          </p:nvPr>
        </p:nvSpPr>
        <p:spPr/>
        <p:txBody>
          <a:bodyPr/>
          <a:lstStyle/>
          <a:p>
            <a:r>
              <a:rPr lang="en-US" dirty="0" smtClean="0"/>
              <a:t>Total Plan Assets as of 9/30/2014</a:t>
            </a:r>
            <a:endParaRPr lang="en-US" dirty="0"/>
          </a:p>
        </p:txBody>
      </p:sp>
      <p:sp>
        <p:nvSpPr>
          <p:cNvPr id="15" name="Content Placeholder 13"/>
          <p:cNvSpPr txBox="1">
            <a:spLocks/>
          </p:cNvSpPr>
          <p:nvPr/>
        </p:nvSpPr>
        <p:spPr bwMode="auto">
          <a:xfrm>
            <a:off x="5012271" y="2512481"/>
            <a:ext cx="3821114" cy="2084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lang="en-US" sz="1800" b="0" dirty="0" smtClean="0">
                <a:solidFill>
                  <a:schemeClr val="tx1"/>
                </a:solidFill>
                <a:latin typeface="+mn-lt"/>
                <a:ea typeface="+mn-ea"/>
                <a:cs typeface="+mn-cs"/>
              </a:defRPr>
            </a:lvl1pPr>
            <a:lvl2pPr marL="742950" indent="-285750" algn="l" rtl="0" eaLnBrk="0" fontAlgn="base" hangingPunct="0">
              <a:spcBef>
                <a:spcPct val="20000"/>
              </a:spcBef>
              <a:spcAft>
                <a:spcPct val="0"/>
              </a:spcAft>
              <a:buChar char="–"/>
              <a:defRPr lang="en-US" sz="1800" b="0" dirty="0" smtClean="0">
                <a:solidFill>
                  <a:schemeClr val="tx1"/>
                </a:solidFill>
                <a:latin typeface="+mn-lt"/>
                <a:ea typeface="+mn-ea"/>
                <a:cs typeface="+mn-cs"/>
              </a:defRPr>
            </a:lvl2pPr>
            <a:lvl3pPr marL="1143000" indent="-228600" algn="l" rtl="0" eaLnBrk="0" fontAlgn="base" hangingPunct="0">
              <a:spcBef>
                <a:spcPct val="20000"/>
              </a:spcBef>
              <a:spcAft>
                <a:spcPct val="0"/>
              </a:spcAft>
              <a:buChar char="•"/>
              <a:defRPr lang="en-US" sz="1800" b="0" dirty="0" smtClean="0">
                <a:solidFill>
                  <a:schemeClr val="tx1"/>
                </a:solidFill>
                <a:latin typeface="+mn-lt"/>
                <a:ea typeface="+mn-ea"/>
                <a:cs typeface="+mn-cs"/>
              </a:defRPr>
            </a:lvl3pPr>
            <a:lvl4pPr marL="1600200" indent="-228600" algn="l" rtl="0" eaLnBrk="0" fontAlgn="base" hangingPunct="0">
              <a:spcBef>
                <a:spcPct val="20000"/>
              </a:spcBef>
              <a:spcAft>
                <a:spcPct val="0"/>
              </a:spcAft>
              <a:buChar char="–"/>
              <a:defRPr lang="en-US" sz="1800" b="0" dirty="0" smtClean="0">
                <a:solidFill>
                  <a:schemeClr val="tx1"/>
                </a:solidFill>
                <a:latin typeface="+mn-lt"/>
                <a:ea typeface="+mn-ea"/>
                <a:cs typeface="+mn-cs"/>
              </a:defRPr>
            </a:lvl4pPr>
            <a:lvl5pPr marL="2057400" indent="-228600" algn="l" rtl="0" eaLnBrk="0" fontAlgn="base" hangingPunct="0">
              <a:spcBef>
                <a:spcPct val="20000"/>
              </a:spcBef>
              <a:spcAft>
                <a:spcPct val="0"/>
              </a:spcAft>
              <a:buChar char="»"/>
              <a:defRPr lang="en-US" sz="1800" b="0" dirty="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dirty="0" smtClean="0">
                <a:solidFill>
                  <a:schemeClr val="bg1"/>
                </a:solidFill>
              </a:rPr>
              <a:t>State of Rhode Island 457(b) Deferred Compensation Plan – Annuity Funds</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Total = $13,654,447             </a:t>
            </a:r>
            <a:r>
              <a:rPr lang="en-US" b="1" dirty="0" smtClean="0">
                <a:solidFill>
                  <a:srgbClr val="FFFFFF"/>
                </a:solidFill>
              </a:rPr>
              <a:t>25</a:t>
            </a:r>
            <a:r>
              <a:rPr lang="en-US" b="1" dirty="0">
                <a:solidFill>
                  <a:srgbClr val="FFFFFF"/>
                </a:solidFill>
              </a:rPr>
              <a:t>%</a:t>
            </a:r>
          </a:p>
        </p:txBody>
      </p:sp>
    </p:spTree>
    <p:extLst>
      <p:ext uri="{BB962C8B-B14F-4D97-AF65-F5344CB8AC3E}">
        <p14:creationId xmlns:p14="http://schemas.microsoft.com/office/powerpoint/2010/main" val="215720702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pPr>
              <a:defRPr/>
            </a:pPr>
            <a:fld id="{1897C099-2FEE-4810-B89D-69F12916C771}" type="slidenum">
              <a:rPr lang="en-US" smtClean="0"/>
              <a:pPr>
                <a:defRPr/>
              </a:pPr>
              <a:t>3</a:t>
            </a:fld>
            <a:endParaRPr lang="en-US"/>
          </a:p>
        </p:txBody>
      </p:sp>
      <p:sp>
        <p:nvSpPr>
          <p:cNvPr id="14" name="Title 13"/>
          <p:cNvSpPr>
            <a:spLocks noGrp="1"/>
          </p:cNvSpPr>
          <p:nvPr>
            <p:ph type="title"/>
          </p:nvPr>
        </p:nvSpPr>
        <p:spPr/>
        <p:txBody>
          <a:bodyPr/>
          <a:lstStyle/>
          <a:p>
            <a:r>
              <a:rPr lang="en-US" dirty="0"/>
              <a:t>Mutual </a:t>
            </a:r>
            <a:r>
              <a:rPr lang="en-US" dirty="0" smtClean="0"/>
              <a:t>Funds</a:t>
            </a: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1037423276"/>
              </p:ext>
            </p:extLst>
          </p:nvPr>
        </p:nvGraphicFramePr>
        <p:xfrm>
          <a:off x="511175" y="1598614"/>
          <a:ext cx="8229599" cy="3583613"/>
        </p:xfrm>
        <a:graphic>
          <a:graphicData uri="http://schemas.openxmlformats.org/drawingml/2006/table">
            <a:tbl>
              <a:tblPr/>
              <a:tblGrid>
                <a:gridCol w="1666754"/>
                <a:gridCol w="770874"/>
                <a:gridCol w="635450"/>
                <a:gridCol w="593781"/>
                <a:gridCol w="583364"/>
                <a:gridCol w="635450"/>
                <a:gridCol w="750039"/>
                <a:gridCol w="666702"/>
                <a:gridCol w="593781"/>
                <a:gridCol w="562530"/>
                <a:gridCol w="770874"/>
              </a:tblGrid>
              <a:tr h="179697">
                <a:tc gridSpan="11">
                  <a:txBody>
                    <a:bodyPr/>
                    <a:lstStyle/>
                    <a:p>
                      <a:pPr algn="ctr" fontAlgn="b"/>
                      <a:r>
                        <a:rPr lang="en-US" sz="700" b="1" i="0" u="none" strike="noStrike" dirty="0">
                          <a:solidFill>
                            <a:srgbClr val="FFFFFF"/>
                          </a:solidFill>
                          <a:effectLst/>
                          <a:latin typeface="Arial"/>
                        </a:rPr>
                        <a:t>07828 - STATE OF RHODE ISLAND AND PROVIDENCE PLANTATIONS</a:t>
                      </a:r>
                    </a:p>
                  </a:txBody>
                  <a:tcPr marL="10417" marR="10417" marT="10417" marB="0" anchor="b">
                    <a:lnL>
                      <a:noFill/>
                    </a:lnL>
                    <a:lnR>
                      <a:noFill/>
                    </a:lnR>
                    <a:lnT>
                      <a:noFill/>
                    </a:lnT>
                    <a:lnB>
                      <a:noFill/>
                    </a:lnB>
                    <a:solidFill>
                      <a:srgbClr val="00009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9697">
                <a:tc gridSpan="11">
                  <a:txBody>
                    <a:bodyPr/>
                    <a:lstStyle/>
                    <a:p>
                      <a:pPr algn="ctr" fontAlgn="b"/>
                      <a:r>
                        <a:rPr lang="en-US" sz="700" b="1" i="0" u="none" strike="noStrike">
                          <a:solidFill>
                            <a:srgbClr val="FFFFFF"/>
                          </a:solidFill>
                          <a:effectLst/>
                          <a:latin typeface="Arial"/>
                        </a:rPr>
                        <a:t>FUND ACTIVITY REPORT</a:t>
                      </a:r>
                    </a:p>
                  </a:txBody>
                  <a:tcPr marL="10417" marR="10417" marT="10417" marB="0" anchor="b">
                    <a:lnL>
                      <a:noFill/>
                    </a:lnL>
                    <a:lnR>
                      <a:noFill/>
                    </a:lnR>
                    <a:lnT>
                      <a:noFill/>
                    </a:lnT>
                    <a:lnB>
                      <a:noFill/>
                    </a:lnB>
                    <a:solidFill>
                      <a:srgbClr val="00009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9697">
                <a:tc gridSpan="11">
                  <a:txBody>
                    <a:bodyPr/>
                    <a:lstStyle/>
                    <a:p>
                      <a:pPr algn="ctr" fontAlgn="b"/>
                      <a:r>
                        <a:rPr lang="en-US" sz="700" b="1" i="0" u="none" strike="noStrike">
                          <a:solidFill>
                            <a:srgbClr val="FFFFFF"/>
                          </a:solidFill>
                          <a:effectLst/>
                          <a:latin typeface="Arial"/>
                        </a:rPr>
                        <a:t>07/01/2015 through 09/30/2015</a:t>
                      </a:r>
                    </a:p>
                  </a:txBody>
                  <a:tcPr marL="10417" marR="10417" marT="10417" marB="0" anchor="b">
                    <a:lnL>
                      <a:noFill/>
                    </a:lnL>
                    <a:lnR>
                      <a:noFill/>
                    </a:lnR>
                    <a:lnT>
                      <a:noFill/>
                    </a:lnT>
                    <a:lnB>
                      <a:noFill/>
                    </a:lnB>
                    <a:solidFill>
                      <a:srgbClr val="00009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0422">
                <a:tc>
                  <a:txBody>
                    <a:bodyPr/>
                    <a:lstStyle/>
                    <a:p>
                      <a:pPr algn="l" fontAlgn="b"/>
                      <a:endParaRPr lang="en-US" sz="700" b="0" i="0" u="none" strike="noStrike">
                        <a:solidFill>
                          <a:srgbClr val="DD0806"/>
                        </a:solidFill>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a:noFill/>
                    </a:lnT>
                    <a:lnB>
                      <a:noFill/>
                    </a:lnB>
                  </a:tcPr>
                </a:tc>
                <a:tc>
                  <a:txBody>
                    <a:bodyPr/>
                    <a:lstStyle/>
                    <a:p>
                      <a:pPr algn="r" fontAlgn="b"/>
                      <a:endParaRPr lang="en-US" sz="700" b="0" i="0" u="none" strike="noStrike">
                        <a:solidFill>
                          <a:srgbClr val="DD0806"/>
                        </a:solidFill>
                        <a:effectLst/>
                        <a:latin typeface="Arial"/>
                      </a:endParaRPr>
                    </a:p>
                  </a:txBody>
                  <a:tcPr marL="10417" marR="10417" marT="10417" marB="0" anchor="b">
                    <a:lnL>
                      <a:noFill/>
                    </a:lnL>
                    <a:lnR>
                      <a:noFill/>
                    </a:lnR>
                    <a:lnT>
                      <a:noFill/>
                    </a:lnT>
                    <a:lnB>
                      <a:noFill/>
                    </a:lnB>
                  </a:tcPr>
                </a:tc>
                <a:tc>
                  <a:txBody>
                    <a:bodyPr/>
                    <a:lstStyle/>
                    <a:p>
                      <a:pPr algn="r" fontAlgn="b"/>
                      <a:endParaRPr lang="en-US" sz="700" b="0" i="0" u="none" strike="noStrike">
                        <a:solidFill>
                          <a:srgbClr val="DD0806"/>
                        </a:solidFill>
                        <a:effectLst/>
                        <a:latin typeface="Arial"/>
                      </a:endParaRPr>
                    </a:p>
                  </a:txBody>
                  <a:tcPr marL="10417" marR="10417" marT="10417" marB="0" anchor="b">
                    <a:lnL>
                      <a:noFill/>
                    </a:lnL>
                    <a:lnR>
                      <a:noFill/>
                    </a:lnR>
                    <a:lnT>
                      <a:noFill/>
                    </a:lnT>
                    <a:lnB>
                      <a:noFill/>
                    </a:lnB>
                  </a:tcPr>
                </a:tc>
              </a:tr>
              <a:tr h="110422">
                <a:tc>
                  <a:txBody>
                    <a:bodyPr/>
                    <a:lstStyle/>
                    <a:p>
                      <a:pPr algn="l" fontAlgn="b"/>
                      <a:r>
                        <a:rPr lang="en-US" sz="700" b="0" i="0" u="none" strike="noStrike">
                          <a:solidFill>
                            <a:srgbClr val="000000"/>
                          </a:solidFill>
                          <a:effectLst/>
                          <a:latin typeface="Arial"/>
                        </a:rPr>
                        <a:t>INVESTMENT VEHICLE</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BEGIN VALUE</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CONTRIBS</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CAP TRANS</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DIVIDEND</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INT EARNED</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GAIN/LOSS</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DISTRIB</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INTL TRANS</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CHGS/ADJ</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END VALUE</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r>
              <a:tr h="110422">
                <a:tc>
                  <a:txBody>
                    <a:bodyPr/>
                    <a:lstStyle/>
                    <a:p>
                      <a:pPr algn="l" fontAlgn="b"/>
                      <a:r>
                        <a:rPr lang="en-US" sz="700" b="0" i="0" u="none" strike="noStrike">
                          <a:solidFill>
                            <a:srgbClr val="000000"/>
                          </a:solidFill>
                          <a:effectLst/>
                          <a:latin typeface="Arial"/>
                        </a:rPr>
                        <a:t>AMCENT INF-ADJ BOND INV       </a:t>
                      </a: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Arial"/>
                        </a:rPr>
                        <a:t>$850,960.04</a:t>
                      </a: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Arial"/>
                        </a:rPr>
                        <a:t>$8,290.85</a:t>
                      </a: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Arial"/>
                        </a:rPr>
                        <a:t>-$9,392.07</a:t>
                      </a: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Arial"/>
                        </a:rPr>
                        <a:t>-$4,771.58</a:t>
                      </a: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Arial"/>
                        </a:rPr>
                        <a:t>-$45,786.17</a:t>
                      </a: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Arial"/>
                        </a:rPr>
                        <a:t>-$85.09</a:t>
                      </a: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Arial"/>
                        </a:rPr>
                        <a:t>$799,215.98</a:t>
                      </a: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r>
              <a:tr h="110422">
                <a:tc>
                  <a:txBody>
                    <a:bodyPr/>
                    <a:lstStyle/>
                    <a:p>
                      <a:pPr algn="l" fontAlgn="b"/>
                      <a:r>
                        <a:rPr lang="en-US" sz="700" b="0" i="0" u="none" strike="noStrike">
                          <a:solidFill>
                            <a:srgbClr val="000000"/>
                          </a:solidFill>
                          <a:effectLst/>
                          <a:latin typeface="Arial"/>
                        </a:rPr>
                        <a:t>AMER CENT PREMIUM MM INV      </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$21,544.83</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$17.50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$0.54</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-$2.16</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$21,560.71</a:t>
                      </a:r>
                    </a:p>
                  </a:txBody>
                  <a:tcPr marL="10417" marR="10417" marT="10417" marB="0" anchor="b">
                    <a:lnL>
                      <a:noFill/>
                    </a:lnL>
                    <a:lnR>
                      <a:noFill/>
                    </a:lnR>
                    <a:lnT>
                      <a:noFill/>
                    </a:lnT>
                    <a:lnB>
                      <a:noFill/>
                    </a:lnB>
                  </a:tcPr>
                </a:tc>
              </a:tr>
              <a:tr h="110422">
                <a:tc>
                  <a:txBody>
                    <a:bodyPr/>
                    <a:lstStyle/>
                    <a:p>
                      <a:pPr algn="l" fontAlgn="b"/>
                      <a:r>
                        <a:rPr lang="en-US" sz="700" b="0" i="0" u="none" strike="noStrike">
                          <a:solidFill>
                            <a:srgbClr val="000000"/>
                          </a:solidFill>
                          <a:effectLst/>
                          <a:latin typeface="Arial"/>
                        </a:rPr>
                        <a:t>AMER FUNDS EUROPAC R4         </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$1,659,130.78</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$25,374.00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$972.13</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-$165,475.84</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-$2,437.79</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-$3,506.37</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-$165.91</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$1,513,891.00</a:t>
                      </a:r>
                    </a:p>
                  </a:txBody>
                  <a:tcPr marL="10417" marR="10417" marT="10417" marB="0" anchor="b">
                    <a:lnL>
                      <a:noFill/>
                    </a:lnL>
                    <a:lnR>
                      <a:noFill/>
                    </a:lnR>
                    <a:lnT>
                      <a:noFill/>
                    </a:lnT>
                    <a:lnB>
                      <a:noFill/>
                    </a:lnB>
                  </a:tcPr>
                </a:tc>
              </a:tr>
              <a:tr h="110422">
                <a:tc>
                  <a:txBody>
                    <a:bodyPr/>
                    <a:lstStyle/>
                    <a:p>
                      <a:pPr algn="l" fontAlgn="b"/>
                      <a:r>
                        <a:rPr lang="en-US" sz="700" b="0" i="0" u="none" strike="noStrike">
                          <a:solidFill>
                            <a:srgbClr val="000000"/>
                          </a:solidFill>
                          <a:effectLst/>
                          <a:latin typeface="Arial"/>
                        </a:rPr>
                        <a:t>DREYFUS MIDCAP INDEX          </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$5,669,492.37</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$53,017.58</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$729.09</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-$489,011.70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-$20,071.49</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-$11,687.84</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-$566.90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$5,201,901.11</a:t>
                      </a:r>
                    </a:p>
                  </a:txBody>
                  <a:tcPr marL="10417" marR="10417" marT="10417" marB="0" anchor="b">
                    <a:lnL>
                      <a:noFill/>
                    </a:lnL>
                    <a:lnR>
                      <a:noFill/>
                    </a:lnR>
                    <a:lnT>
                      <a:noFill/>
                    </a:lnT>
                    <a:lnB>
                      <a:noFill/>
                    </a:lnB>
                  </a:tcPr>
                </a:tc>
              </a:tr>
              <a:tr h="110422">
                <a:tc>
                  <a:txBody>
                    <a:bodyPr/>
                    <a:lstStyle/>
                    <a:p>
                      <a:pPr algn="l" fontAlgn="b"/>
                      <a:r>
                        <a:rPr lang="en-US" sz="700" b="0" i="0" u="none" strike="noStrike">
                          <a:solidFill>
                            <a:srgbClr val="000000"/>
                          </a:solidFill>
                          <a:effectLst/>
                          <a:latin typeface="Arial"/>
                        </a:rPr>
                        <a:t>DREYFUS SM CAP STK INDX       </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$2,741,204.17</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$33,036.88</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$729.09</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-$256,668.28</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-$5,343.80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-$10,195.91</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-$274.10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$2,502,488.05</a:t>
                      </a:r>
                    </a:p>
                  </a:txBody>
                  <a:tcPr marL="10417" marR="10417" marT="10417" marB="0" anchor="b">
                    <a:lnL>
                      <a:noFill/>
                    </a:lnL>
                    <a:lnR>
                      <a:noFill/>
                    </a:lnR>
                    <a:lnT>
                      <a:noFill/>
                    </a:lnT>
                    <a:lnB>
                      <a:noFill/>
                    </a:lnB>
                  </a:tcPr>
                </a:tc>
              </a:tr>
              <a:tr h="110422">
                <a:tc>
                  <a:txBody>
                    <a:bodyPr/>
                    <a:lstStyle/>
                    <a:p>
                      <a:pPr algn="l" fontAlgn="b"/>
                      <a:r>
                        <a:rPr lang="en-US" sz="700" b="0" i="0" u="none" strike="noStrike">
                          <a:solidFill>
                            <a:srgbClr val="000000"/>
                          </a:solidFill>
                          <a:effectLst/>
                          <a:latin typeface="Arial"/>
                        </a:rPr>
                        <a:t>FEDERATED INSTL HI YLD BD INST</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$133,414.70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$2,003.20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$2,233.08</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-$7,631.89</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$29,208.86</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-$13.33</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$159,214.62</a:t>
                      </a:r>
                    </a:p>
                  </a:txBody>
                  <a:tcPr marL="10417" marR="10417" marT="10417" marB="0" anchor="b">
                    <a:lnL>
                      <a:noFill/>
                    </a:lnL>
                    <a:lnR>
                      <a:noFill/>
                    </a:lnR>
                    <a:lnT>
                      <a:noFill/>
                    </a:lnT>
                    <a:lnB>
                      <a:noFill/>
                    </a:lnB>
                  </a:tcPr>
                </a:tc>
              </a:tr>
              <a:tr h="110422">
                <a:tc>
                  <a:txBody>
                    <a:bodyPr/>
                    <a:lstStyle/>
                    <a:p>
                      <a:pPr algn="l" fontAlgn="b"/>
                      <a:r>
                        <a:rPr lang="en-US" sz="700" b="0" i="0" u="none" strike="noStrike">
                          <a:solidFill>
                            <a:srgbClr val="000000"/>
                          </a:solidFill>
                          <a:effectLst/>
                          <a:latin typeface="Arial"/>
                        </a:rPr>
                        <a:t>FIXED INTEREST OPTION         </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$20,311,867.01</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$207,845.73</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$151,303.41</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-$260,256.34</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-$57,244.62</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$20,353,515.19</a:t>
                      </a:r>
                    </a:p>
                  </a:txBody>
                  <a:tcPr marL="10417" marR="10417" marT="10417" marB="0" anchor="b">
                    <a:lnL>
                      <a:noFill/>
                    </a:lnL>
                    <a:lnR>
                      <a:noFill/>
                    </a:lnR>
                    <a:lnT>
                      <a:noFill/>
                    </a:lnT>
                    <a:lnB>
                      <a:noFill/>
                    </a:lnB>
                  </a:tcPr>
                </a:tc>
              </a:tr>
              <a:tr h="110422">
                <a:tc>
                  <a:txBody>
                    <a:bodyPr/>
                    <a:lstStyle/>
                    <a:p>
                      <a:pPr algn="l" fontAlgn="b"/>
                      <a:r>
                        <a:rPr lang="en-US" sz="700" b="0" i="0" u="none" strike="noStrike">
                          <a:solidFill>
                            <a:srgbClr val="000000"/>
                          </a:solidFill>
                          <a:effectLst/>
                          <a:latin typeface="Arial"/>
                        </a:rPr>
                        <a:t>MFS MASS INVEST GR STK R3     </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$2,486,175.17</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$28,200.24</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$486.07</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-$167,104.25</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-$33,078.33</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-$13,120.87</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-$248.68</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$2,301,309.35</a:t>
                      </a:r>
                    </a:p>
                  </a:txBody>
                  <a:tcPr marL="10417" marR="10417" marT="10417" marB="0" anchor="b">
                    <a:lnL>
                      <a:noFill/>
                    </a:lnL>
                    <a:lnR>
                      <a:noFill/>
                    </a:lnR>
                    <a:lnT>
                      <a:noFill/>
                    </a:lnT>
                    <a:lnB>
                      <a:noFill/>
                    </a:lnB>
                  </a:tcPr>
                </a:tc>
              </a:tr>
              <a:tr h="110422">
                <a:tc>
                  <a:txBody>
                    <a:bodyPr/>
                    <a:lstStyle/>
                    <a:p>
                      <a:pPr algn="l" fontAlgn="b"/>
                      <a:r>
                        <a:rPr lang="pt-BR" sz="700" b="0" i="0" u="none" strike="noStrike">
                          <a:solidFill>
                            <a:srgbClr val="000000"/>
                          </a:solidFill>
                          <a:effectLst/>
                          <a:latin typeface="Arial"/>
                        </a:rPr>
                        <a:t>PIMCO TOTAL RET A             </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$504,584.91</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$9,262.10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$4,393.70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-$5,385.76</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-$7.62</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-$200.00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-$50.45</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$512,596.88</a:t>
                      </a:r>
                    </a:p>
                  </a:txBody>
                  <a:tcPr marL="10417" marR="10417" marT="10417" marB="0" anchor="b">
                    <a:lnL>
                      <a:noFill/>
                    </a:lnL>
                    <a:lnR>
                      <a:noFill/>
                    </a:lnR>
                    <a:lnT>
                      <a:noFill/>
                    </a:lnT>
                    <a:lnB>
                      <a:noFill/>
                    </a:lnB>
                  </a:tcPr>
                </a:tc>
              </a:tr>
              <a:tr h="110422">
                <a:tc>
                  <a:txBody>
                    <a:bodyPr/>
                    <a:lstStyle/>
                    <a:p>
                      <a:pPr algn="l" fontAlgn="b"/>
                      <a:r>
                        <a:rPr lang="en-US" sz="700" b="0" i="0" u="none" strike="noStrike">
                          <a:solidFill>
                            <a:srgbClr val="000000"/>
                          </a:solidFill>
                          <a:effectLst/>
                          <a:latin typeface="Arial"/>
                        </a:rPr>
                        <a:t>VANGUARD 500 INDEX ADM</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$6,202,680.64</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$70,149.68</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$28,575.66</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$31,475.02</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-$439,569.68</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-$28,262.83</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-$5,457.68</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-$620.28</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$5,858,970.53</a:t>
                      </a:r>
                    </a:p>
                  </a:txBody>
                  <a:tcPr marL="10417" marR="10417" marT="10417" marB="0" anchor="b">
                    <a:lnL>
                      <a:noFill/>
                    </a:lnL>
                    <a:lnR>
                      <a:noFill/>
                    </a:lnR>
                    <a:lnT>
                      <a:noFill/>
                    </a:lnT>
                    <a:lnB>
                      <a:noFill/>
                    </a:lnB>
                  </a:tcPr>
                </a:tc>
              </a:tr>
              <a:tr h="110422">
                <a:tc>
                  <a:txBody>
                    <a:bodyPr/>
                    <a:lstStyle/>
                    <a:p>
                      <a:pPr algn="l" fontAlgn="b"/>
                      <a:r>
                        <a:rPr lang="en-US" sz="700" b="0" i="0" u="none" strike="noStrike">
                          <a:solidFill>
                            <a:srgbClr val="000000"/>
                          </a:solidFill>
                          <a:effectLst/>
                          <a:latin typeface="Arial"/>
                        </a:rPr>
                        <a:t>VANGUARD DIVIDEND GROWTH      </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$255,697.09</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$3,855.38</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-$9,308.65</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-$68,406.12</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-$25.55</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$181,812.15</a:t>
                      </a:r>
                    </a:p>
                  </a:txBody>
                  <a:tcPr marL="10417" marR="10417" marT="10417" marB="0" anchor="b">
                    <a:lnL>
                      <a:noFill/>
                    </a:lnL>
                    <a:lnR>
                      <a:noFill/>
                    </a:lnR>
                    <a:lnT>
                      <a:noFill/>
                    </a:lnT>
                    <a:lnB>
                      <a:noFill/>
                    </a:lnB>
                  </a:tcPr>
                </a:tc>
              </a:tr>
              <a:tr h="110422">
                <a:tc>
                  <a:txBody>
                    <a:bodyPr/>
                    <a:lstStyle/>
                    <a:p>
                      <a:pPr algn="l" fontAlgn="b"/>
                      <a:r>
                        <a:rPr lang="en-US" sz="700" b="0" i="0" u="none" strike="noStrike">
                          <a:solidFill>
                            <a:srgbClr val="000000"/>
                          </a:solidFill>
                          <a:effectLst/>
                          <a:latin typeface="Arial"/>
                        </a:rPr>
                        <a:t>VANGUARD TGT RTMT 2010        </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$101,110.85</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-$2,431.31</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$9,877.77</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-$10.11</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$108,547.20</a:t>
                      </a:r>
                    </a:p>
                  </a:txBody>
                  <a:tcPr marL="10417" marR="10417" marT="10417" marB="0" anchor="b">
                    <a:lnL>
                      <a:noFill/>
                    </a:lnL>
                    <a:lnR>
                      <a:noFill/>
                    </a:lnR>
                    <a:lnT>
                      <a:noFill/>
                    </a:lnT>
                    <a:lnB>
                      <a:noFill/>
                    </a:lnB>
                  </a:tcPr>
                </a:tc>
              </a:tr>
              <a:tr h="110422">
                <a:tc>
                  <a:txBody>
                    <a:bodyPr/>
                    <a:lstStyle/>
                    <a:p>
                      <a:pPr algn="l" fontAlgn="b"/>
                      <a:r>
                        <a:rPr lang="en-US" sz="700" b="0" i="0" u="none" strike="noStrike">
                          <a:solidFill>
                            <a:srgbClr val="000000"/>
                          </a:solidFill>
                          <a:effectLst/>
                          <a:latin typeface="Arial"/>
                        </a:rPr>
                        <a:t>VANGUARD TGT RTMT 2020        </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$322,779.44</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$6,322.00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-$14,976.36</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$160,482.01</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-$32.28</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$474,574.81</a:t>
                      </a:r>
                    </a:p>
                  </a:txBody>
                  <a:tcPr marL="10417" marR="10417" marT="10417" marB="0" anchor="b">
                    <a:lnL>
                      <a:noFill/>
                    </a:lnL>
                    <a:lnR>
                      <a:noFill/>
                    </a:lnR>
                    <a:lnT>
                      <a:noFill/>
                    </a:lnT>
                    <a:lnB>
                      <a:noFill/>
                    </a:lnB>
                  </a:tcPr>
                </a:tc>
              </a:tr>
              <a:tr h="110422">
                <a:tc>
                  <a:txBody>
                    <a:bodyPr/>
                    <a:lstStyle/>
                    <a:p>
                      <a:pPr algn="l" fontAlgn="b"/>
                      <a:r>
                        <a:rPr lang="en-US" sz="700" b="0" i="0" u="none" strike="noStrike">
                          <a:solidFill>
                            <a:srgbClr val="000000"/>
                          </a:solidFill>
                          <a:effectLst/>
                          <a:latin typeface="Arial"/>
                        </a:rPr>
                        <a:t>VANGUARD TGT RTMT 2030        </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$523,002.89</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$6,178.35</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-$32,007.14</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-$3,305.30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$16,036.94</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-$52.30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$509,853.44</a:t>
                      </a:r>
                    </a:p>
                  </a:txBody>
                  <a:tcPr marL="10417" marR="10417" marT="10417" marB="0" anchor="b">
                    <a:lnL>
                      <a:noFill/>
                    </a:lnL>
                    <a:lnR>
                      <a:noFill/>
                    </a:lnR>
                    <a:lnT>
                      <a:noFill/>
                    </a:lnT>
                    <a:lnB>
                      <a:noFill/>
                    </a:lnB>
                  </a:tcPr>
                </a:tc>
              </a:tr>
              <a:tr h="110422">
                <a:tc>
                  <a:txBody>
                    <a:bodyPr/>
                    <a:lstStyle/>
                    <a:p>
                      <a:pPr algn="l" fontAlgn="b"/>
                      <a:r>
                        <a:rPr lang="en-US" sz="700" b="0" i="0" u="none" strike="noStrike">
                          <a:solidFill>
                            <a:srgbClr val="000000"/>
                          </a:solidFill>
                          <a:effectLst/>
                          <a:latin typeface="Arial"/>
                        </a:rPr>
                        <a:t>VANGUARD TGT RTMT 2040        </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$9,823.47</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$940.00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-$149.65</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-$9,200.00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-$0.98</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$1,412.84</a:t>
                      </a:r>
                    </a:p>
                  </a:txBody>
                  <a:tcPr marL="10417" marR="10417" marT="10417" marB="0" anchor="b">
                    <a:lnL>
                      <a:noFill/>
                    </a:lnL>
                    <a:lnR>
                      <a:noFill/>
                    </a:lnR>
                    <a:lnT>
                      <a:noFill/>
                    </a:lnT>
                    <a:lnB>
                      <a:noFill/>
                    </a:lnB>
                  </a:tcPr>
                </a:tc>
              </a:tr>
              <a:tr h="110422">
                <a:tc>
                  <a:txBody>
                    <a:bodyPr/>
                    <a:lstStyle/>
                    <a:p>
                      <a:pPr algn="l" fontAlgn="b"/>
                      <a:r>
                        <a:rPr lang="en-US" sz="700" b="0" i="0" u="none" strike="noStrike">
                          <a:solidFill>
                            <a:srgbClr val="000000"/>
                          </a:solidFill>
                          <a:effectLst/>
                          <a:latin typeface="Arial"/>
                        </a:rPr>
                        <a:t>VANGUARD TGT RTMT 2050        </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$6,136.09</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$1,400.00</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-$566.85</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-$0.62</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$6,968.62</a:t>
                      </a:r>
                    </a:p>
                  </a:txBody>
                  <a:tcPr marL="10417" marR="10417" marT="10417" marB="0" anchor="b">
                    <a:lnL>
                      <a:noFill/>
                    </a:lnL>
                    <a:lnR>
                      <a:noFill/>
                    </a:lnR>
                    <a:lnT>
                      <a:noFill/>
                    </a:lnT>
                    <a:lnB w="6350" cap="flat" cmpd="sng" algn="ctr">
                      <a:solidFill>
                        <a:srgbClr val="000000"/>
                      </a:solidFill>
                      <a:prstDash val="solid"/>
                      <a:round/>
                      <a:headEnd type="none" w="med" len="med"/>
                      <a:tailEnd type="none" w="med" len="med"/>
                    </a:lnB>
                  </a:tcPr>
                </a:tc>
              </a:tr>
              <a:tr h="110422">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6350" cap="flat" cmpd="sng" algn="ctr">
                      <a:solidFill>
                        <a:srgbClr val="000000"/>
                      </a:solidFill>
                      <a:prstDash val="solid"/>
                      <a:round/>
                      <a:headEnd type="none" w="med" len="med"/>
                      <a:tailEnd type="none" w="med" len="med"/>
                    </a:lnT>
                    <a:lnB>
                      <a:noFill/>
                    </a:lnB>
                  </a:tcPr>
                </a:tc>
              </a:tr>
              <a:tr h="114589">
                <a:tc>
                  <a:txBody>
                    <a:bodyPr/>
                    <a:lstStyle/>
                    <a:p>
                      <a:pPr algn="l" fontAlgn="b"/>
                      <a:r>
                        <a:rPr lang="en-US" sz="700" b="0" i="0" u="none" strike="noStrike">
                          <a:solidFill>
                            <a:srgbClr val="000000"/>
                          </a:solidFill>
                          <a:effectLst/>
                          <a:latin typeface="Arial"/>
                        </a:rPr>
                        <a:t>Plan 001 MUTUAL FUND TOTALS</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$41,799,604.45</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$455,893.49</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$31,492.04</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$38,102.34</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$151,303.41</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-$1,599,679.43</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-$366,735.08</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-$2,148.74</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$40,507,832.48</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r>
              <a:tr h="114589">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r>
              <a:tr h="114589">
                <a:tc>
                  <a:txBody>
                    <a:bodyPr/>
                    <a:lstStyle/>
                    <a:p>
                      <a:pPr algn="l" fontAlgn="b"/>
                      <a:r>
                        <a:rPr lang="en-US" sz="700" b="0" i="0" u="none" strike="noStrike">
                          <a:solidFill>
                            <a:srgbClr val="000000"/>
                          </a:solidFill>
                          <a:effectLst/>
                          <a:latin typeface="Arial"/>
                        </a:rPr>
                        <a:t>Plan 001 ANNUITY TOTALS</a:t>
                      </a:r>
                    </a:p>
                  </a:txBody>
                  <a:tcPr marL="10417" marR="10417" marT="10417" marB="0" anchor="b">
                    <a:lnL>
                      <a:noFill/>
                    </a:lnL>
                    <a:lnR>
                      <a:noFill/>
                    </a:lnR>
                    <a:lnT>
                      <a:noFill/>
                    </a:lnT>
                    <a:lnB>
                      <a:noFill/>
                    </a:lnB>
                  </a:tcPr>
                </a:tc>
                <a:tc>
                  <a:txBody>
                    <a:bodyPr/>
                    <a:lstStyle/>
                    <a:p>
                      <a:pPr algn="r" fontAlgn="b"/>
                      <a:r>
                        <a:rPr lang="en-US" sz="700" b="0" i="0" u="none" strike="noStrike">
                          <a:solidFill>
                            <a:srgbClr val="000000"/>
                          </a:solidFill>
                          <a:effectLst/>
                          <a:latin typeface="Arial"/>
                        </a:rPr>
                        <a:t>$13,936,801.81</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$109,381.35</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-$260,682.70</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-$135,360.25</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$0.00</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$4,306.39</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Arial"/>
                        </a:rPr>
                        <a:t>$13,654,446.60</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r>
              <a:tr h="114589">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r>
              <a:tr h="114589">
                <a:tc>
                  <a:txBody>
                    <a:bodyPr/>
                    <a:lstStyle/>
                    <a:p>
                      <a:pPr algn="l" fontAlgn="b"/>
                      <a:r>
                        <a:rPr lang="en-US" sz="700" b="0" i="0" u="none" strike="noStrike">
                          <a:effectLst/>
                          <a:latin typeface="Arial"/>
                        </a:rPr>
                        <a:t>GRAND TOTAL</a:t>
                      </a:r>
                    </a:p>
                  </a:txBody>
                  <a:tcPr marL="10417" marR="10417" marT="10417" marB="0" anchor="b">
                    <a:lnL>
                      <a:noFill/>
                    </a:lnL>
                    <a:lnR>
                      <a:noFill/>
                    </a:lnR>
                    <a:lnT>
                      <a:noFill/>
                    </a:lnT>
                    <a:lnB>
                      <a:noFill/>
                    </a:lnB>
                  </a:tcPr>
                </a:tc>
                <a:tc>
                  <a:txBody>
                    <a:bodyPr/>
                    <a:lstStyle/>
                    <a:p>
                      <a:pPr algn="r" fontAlgn="b"/>
                      <a:r>
                        <a:rPr lang="en-US" sz="700" b="0" i="0" u="none" strike="noStrike">
                          <a:effectLst/>
                          <a:latin typeface="Arial"/>
                        </a:rPr>
                        <a:t>$55,736,406.26 </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$455,893.49 </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$31,492.04 </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$38,102.34 </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$260,684.76 </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($1,860,362.13)</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($502,095.33)</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($0.00)</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$2,157.65 </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$54,162,279.08 </a:t>
                      </a:r>
                    </a:p>
                  </a:txBody>
                  <a:tcPr marL="10417" marR="10417" marT="10417" marB="0" anchor="b">
                    <a:lnL>
                      <a:noFill/>
                    </a:lnL>
                    <a:lnR>
                      <a:noFill/>
                    </a:lnR>
                    <a:lnT>
                      <a:noFill/>
                    </a:lnT>
                    <a:lnB w="25400" cap="flat" cmpd="dbl" algn="ctr">
                      <a:solidFill>
                        <a:srgbClr val="000000"/>
                      </a:solidFill>
                      <a:prstDash val="solid"/>
                      <a:round/>
                      <a:headEnd type="none" w="med" len="med"/>
                      <a:tailEnd type="none" w="med" len="med"/>
                    </a:lnB>
                  </a:tcPr>
                </a:tc>
              </a:tr>
              <a:tr h="114589">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w="25400" cap="flat" cmpd="dbl" algn="ctr">
                      <a:solidFill>
                        <a:srgbClr val="000000"/>
                      </a:solidFill>
                      <a:prstDash val="solid"/>
                      <a:round/>
                      <a:headEnd type="none" w="med" len="med"/>
                      <a:tailEnd type="none" w="med" len="med"/>
                    </a:lnT>
                    <a:lnB>
                      <a:noFill/>
                    </a:lnB>
                  </a:tcPr>
                </a:tc>
              </a:tr>
              <a:tr h="110422">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a:effectLst/>
                        <a:latin typeface="Arial"/>
                      </a:endParaRPr>
                    </a:p>
                  </a:txBody>
                  <a:tcPr marL="10417" marR="10417" marT="10417" marB="0" anchor="b">
                    <a:lnL>
                      <a:noFill/>
                    </a:lnL>
                    <a:lnR>
                      <a:noFill/>
                    </a:lnR>
                    <a:lnT>
                      <a:noFill/>
                    </a:lnT>
                    <a:lnB>
                      <a:noFill/>
                    </a:lnB>
                  </a:tcPr>
                </a:tc>
                <a:tc>
                  <a:txBody>
                    <a:bodyPr/>
                    <a:lstStyle/>
                    <a:p>
                      <a:pPr algn="l" fontAlgn="b"/>
                      <a:endParaRPr lang="en-US" sz="700" b="0" i="0" u="none" strike="noStrike" dirty="0">
                        <a:effectLst/>
                        <a:latin typeface="Arial"/>
                      </a:endParaRPr>
                    </a:p>
                  </a:txBody>
                  <a:tcPr marL="10417" marR="10417" marT="10417" marB="0" anchor="b">
                    <a:lnL>
                      <a:noFill/>
                    </a:lnL>
                    <a:lnR>
                      <a:noFill/>
                    </a:lnR>
                    <a:lnT>
                      <a:noFill/>
                    </a:lnT>
                    <a:lnB>
                      <a:noFill/>
                    </a:lnB>
                  </a:tcPr>
                </a:tc>
              </a:tr>
            </a:tbl>
          </a:graphicData>
        </a:graphic>
      </p:graphicFrame>
    </p:spTree>
    <p:extLst>
      <p:ext uri="{BB962C8B-B14F-4D97-AF65-F5344CB8AC3E}">
        <p14:creationId xmlns:p14="http://schemas.microsoft.com/office/powerpoint/2010/main" val="1602605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14E88FD-6991-4935-A48D-2CDA387DB695}" type="slidenum">
              <a:rPr lang="en-US" smtClean="0"/>
              <a:pPr>
                <a:defRPr/>
              </a:pPr>
              <a:t>4</a:t>
            </a:fld>
            <a:endParaRPr lang="en-US"/>
          </a:p>
        </p:txBody>
      </p:sp>
      <p:sp>
        <p:nvSpPr>
          <p:cNvPr id="3" name="Title 2"/>
          <p:cNvSpPr>
            <a:spLocks noGrp="1"/>
          </p:cNvSpPr>
          <p:nvPr>
            <p:ph type="title"/>
          </p:nvPr>
        </p:nvSpPr>
        <p:spPr/>
        <p:txBody>
          <a:bodyPr/>
          <a:lstStyle/>
          <a:p>
            <a:r>
              <a:rPr lang="en-US" dirty="0"/>
              <a:t>Annuity </a:t>
            </a:r>
            <a:r>
              <a:rPr lang="en-US" dirty="0" smtClean="0"/>
              <a:t>Funds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10159204"/>
              </p:ext>
            </p:extLst>
          </p:nvPr>
        </p:nvGraphicFramePr>
        <p:xfrm>
          <a:off x="536050" y="1597061"/>
          <a:ext cx="8229602" cy="4056521"/>
        </p:xfrm>
        <a:graphic>
          <a:graphicData uri="http://schemas.openxmlformats.org/drawingml/2006/table">
            <a:tbl>
              <a:tblPr/>
              <a:tblGrid>
                <a:gridCol w="1763486"/>
                <a:gridCol w="763146"/>
                <a:gridCol w="629080"/>
                <a:gridCol w="587829"/>
                <a:gridCol w="577516"/>
                <a:gridCol w="629080"/>
                <a:gridCol w="742520"/>
                <a:gridCol w="660018"/>
                <a:gridCol w="587829"/>
                <a:gridCol w="525952"/>
                <a:gridCol w="763146"/>
              </a:tblGrid>
              <a:tr h="177895">
                <a:tc gridSpan="11">
                  <a:txBody>
                    <a:bodyPr/>
                    <a:lstStyle/>
                    <a:p>
                      <a:pPr algn="ctr" fontAlgn="b"/>
                      <a:r>
                        <a:rPr lang="en-US" sz="700" b="1" i="0" u="none" strike="noStrike" dirty="0">
                          <a:solidFill>
                            <a:srgbClr val="FFFFFF"/>
                          </a:solidFill>
                          <a:effectLst/>
                          <a:latin typeface="Arial"/>
                        </a:rPr>
                        <a:t>07828 - STATE OF RHODE ISLAND AND PROVIDENCE PLANTATIONS</a:t>
                      </a:r>
                    </a:p>
                  </a:txBody>
                  <a:tcPr marL="10313" marR="10313" marT="10313" marB="0" anchor="b">
                    <a:lnL>
                      <a:noFill/>
                    </a:lnL>
                    <a:lnR>
                      <a:noFill/>
                    </a:lnR>
                    <a:lnT>
                      <a:noFill/>
                    </a:lnT>
                    <a:lnB>
                      <a:noFill/>
                    </a:lnB>
                    <a:solidFill>
                      <a:srgbClr val="00009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7895">
                <a:tc gridSpan="11">
                  <a:txBody>
                    <a:bodyPr/>
                    <a:lstStyle/>
                    <a:p>
                      <a:pPr algn="ctr" fontAlgn="b"/>
                      <a:r>
                        <a:rPr lang="en-US" sz="700" b="1" i="0" u="none" strike="noStrike">
                          <a:solidFill>
                            <a:srgbClr val="FFFFFF"/>
                          </a:solidFill>
                          <a:effectLst/>
                          <a:latin typeface="Arial"/>
                        </a:rPr>
                        <a:t>FUND ACTIVITY REPORT</a:t>
                      </a:r>
                    </a:p>
                  </a:txBody>
                  <a:tcPr marL="10313" marR="10313" marT="10313" marB="0" anchor="b">
                    <a:lnL>
                      <a:noFill/>
                    </a:lnL>
                    <a:lnR>
                      <a:noFill/>
                    </a:lnR>
                    <a:lnT>
                      <a:noFill/>
                    </a:lnT>
                    <a:lnB>
                      <a:noFill/>
                    </a:lnB>
                    <a:solidFill>
                      <a:srgbClr val="00009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7895">
                <a:tc gridSpan="11">
                  <a:txBody>
                    <a:bodyPr/>
                    <a:lstStyle/>
                    <a:p>
                      <a:pPr algn="ctr" fontAlgn="b"/>
                      <a:r>
                        <a:rPr lang="en-US" sz="700" b="1" i="0" u="none" strike="noStrike">
                          <a:solidFill>
                            <a:srgbClr val="FFFFFF"/>
                          </a:solidFill>
                          <a:effectLst/>
                          <a:latin typeface="Arial"/>
                        </a:rPr>
                        <a:t>07/01/2015 through 09/30/2015</a:t>
                      </a:r>
                    </a:p>
                  </a:txBody>
                  <a:tcPr marL="10313" marR="10313" marT="10313" marB="0" anchor="b">
                    <a:lnL>
                      <a:noFill/>
                    </a:lnL>
                    <a:lnR>
                      <a:noFill/>
                    </a:lnR>
                    <a:lnT>
                      <a:noFill/>
                    </a:lnT>
                    <a:lnB>
                      <a:noFill/>
                    </a:lnB>
                    <a:solidFill>
                      <a:srgbClr val="00009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9315">
                <a:tc>
                  <a:txBody>
                    <a:bodyPr/>
                    <a:lstStyle/>
                    <a:p>
                      <a:pPr algn="l" fontAlgn="b"/>
                      <a:endParaRPr lang="en-US" sz="600" b="0" i="0" u="none" strike="noStrike">
                        <a:solidFill>
                          <a:srgbClr val="DD0806"/>
                        </a:solidFill>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a:noFill/>
                    </a:lnT>
                    <a:lnB>
                      <a:noFill/>
                    </a:lnB>
                  </a:tcPr>
                </a:tc>
                <a:tc>
                  <a:txBody>
                    <a:bodyPr/>
                    <a:lstStyle/>
                    <a:p>
                      <a:pPr algn="r" fontAlgn="b"/>
                      <a:endParaRPr lang="en-US" sz="600" b="0" i="0" u="none" strike="noStrike">
                        <a:solidFill>
                          <a:srgbClr val="DD0806"/>
                        </a:solidFill>
                        <a:effectLst/>
                        <a:latin typeface="Arial"/>
                      </a:endParaRPr>
                    </a:p>
                  </a:txBody>
                  <a:tcPr marL="10313" marR="10313" marT="10313" marB="0" anchor="b">
                    <a:lnL>
                      <a:noFill/>
                    </a:lnL>
                    <a:lnR>
                      <a:noFill/>
                    </a:lnR>
                    <a:lnT>
                      <a:noFill/>
                    </a:lnT>
                    <a:lnB>
                      <a:noFill/>
                    </a:lnB>
                  </a:tcPr>
                </a:tc>
                <a:tc>
                  <a:txBody>
                    <a:bodyPr/>
                    <a:lstStyle/>
                    <a:p>
                      <a:pPr algn="r" fontAlgn="b"/>
                      <a:endParaRPr lang="en-US" sz="600" b="0" i="0" u="none" strike="noStrike">
                        <a:solidFill>
                          <a:srgbClr val="DD0806"/>
                        </a:solidFill>
                        <a:effectLst/>
                        <a:latin typeface="Arial"/>
                      </a:endParaRP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INVESTMENT VEHICLE</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BEGIN VALUE</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CONTRIBS</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CAP TRANS</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DIVIDEND</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INT EARNED</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GAIN/LOSS</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DISTRIB</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INTL TRANS</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effectLst/>
                          <a:latin typeface="Arial"/>
                        </a:rPr>
                        <a:t>CHGS/ADJ</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effectLst/>
                          <a:latin typeface="Arial"/>
                        </a:rPr>
                        <a:t>END VALUE</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r>
              <a:tr h="109315">
                <a:tc>
                  <a:txBody>
                    <a:bodyPr/>
                    <a:lstStyle/>
                    <a:p>
                      <a:pPr algn="l" fontAlgn="b"/>
                      <a:r>
                        <a:rPr lang="en-US" sz="600" b="0" i="0" u="none" strike="noStrike">
                          <a:solidFill>
                            <a:srgbClr val="000000"/>
                          </a:solidFill>
                          <a:effectLst/>
                          <a:latin typeface="Arial"/>
                        </a:rPr>
                        <a:t>ASSET ALLOCATION FUND         </a:t>
                      </a: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effectLst/>
                          <a:latin typeface="Arial"/>
                        </a:rPr>
                        <a:t>$90,512.01</a:t>
                      </a: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effectLst/>
                          <a:latin typeface="Arial"/>
                        </a:rPr>
                        <a:t>-$4,745.07</a:t>
                      </a: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effectLst/>
                          <a:latin typeface="Arial"/>
                        </a:rPr>
                        <a:t>-$102.35</a:t>
                      </a: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effectLst/>
                          <a:latin typeface="Arial"/>
                        </a:rPr>
                        <a:t>$85,664.59</a:t>
                      </a: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r>
              <a:tr h="109315">
                <a:tc>
                  <a:txBody>
                    <a:bodyPr/>
                    <a:lstStyle/>
                    <a:p>
                      <a:pPr algn="l" fontAlgn="b"/>
                      <a:r>
                        <a:rPr lang="en-US" sz="600" b="0" i="0" u="none" strike="noStrike">
                          <a:solidFill>
                            <a:srgbClr val="000000"/>
                          </a:solidFill>
                          <a:effectLst/>
                          <a:latin typeface="Arial"/>
                        </a:rPr>
                        <a:t>CAPITAL CONSERVATION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$7,727.23</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$59.11</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$7,786.34</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CORE EQUITY FUND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$74,386.72</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-$6,333.41</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$68,053.31</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DIVIDEND VALUE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$9,041.35</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-$547.78</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$8,493.57</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EMERGING ECONOMIES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$13,680.72</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-$2,291.41</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-$87.73</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$11,301.58</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FIXED ACCOUNT PLUS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$10,260,116.88</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$108,264.36</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-$116,548.47</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$4,106.55</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$10,255,939.32</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FOREIGN VALUE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$3,082.74</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-$403.39</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$2,679.35</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GLOBAL SOCIAL AWARENESS FUND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$62,250.58</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-$5,000.60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$57,249.98</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GOVERNMENT SECURITIES FUND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$13,736.27</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$182.70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$13,918.97</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GROWTH FUND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$322,972.31</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-$20,285.26</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-$5,375.47</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$111.71</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$297,423.29</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INTERNATIONAL EQUITIES FUND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$51,494.69</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-$5,167.79</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-$89.55</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$46,237.35</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LARGE CAPITAL GROWTH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$51,907.21</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-$3,547.12</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$48,360.09</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MID CAP INDEX FUND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$894,742.68</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-$78,523.66</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-$2,693.81</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$813,525.21</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MID CAP STRATEGIC GWTH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$39,215.84</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-$3,846.22</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-$109.52</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$35,260.10</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MONEY MARKET I FUND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$3,148.16</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-$6.53</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$3,141.63</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SCIENCE &amp; TECHNOLOGY FUND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$166,557.22</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-$12,802.90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-$3,829.79</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$88.13</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$150,012.66</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SHORT TERM FIXED ACCOUNT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$101,318.89</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$1,116.99</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$102,435.88</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SMALL CAP INDEX FUND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$154,816.88</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-$18,809.11</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$136,007.77</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STOCK INDEX FUND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$1,137,280.96</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-$75,922.52</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-$5,563.65</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$1,055,794.79</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VANGUARD LT INV-GRADE FUND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$7,777.20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$188.38</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$7,965.58</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VANGUARD WELLINGTON FUND, INC.</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$415,443.35</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-$18,193.19</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-$959.91</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$396,290.25</a:t>
                      </a:r>
                    </a:p>
                  </a:txBody>
                  <a:tcPr marL="10313" marR="10313" marT="10313" marB="0" anchor="b">
                    <a:lnL>
                      <a:noFill/>
                    </a:lnL>
                    <a:lnR>
                      <a:noFill/>
                    </a:lnR>
                    <a:lnT>
                      <a:noFill/>
                    </a:lnT>
                    <a:lnB>
                      <a:noFill/>
                    </a:lnB>
                  </a:tcPr>
                </a:tc>
              </a:tr>
              <a:tr h="109315">
                <a:tc>
                  <a:txBody>
                    <a:bodyPr/>
                    <a:lstStyle/>
                    <a:p>
                      <a:pPr algn="l" fontAlgn="b"/>
                      <a:r>
                        <a:rPr lang="en-US" sz="600" b="0" i="0" u="none" strike="noStrike">
                          <a:solidFill>
                            <a:srgbClr val="000000"/>
                          </a:solidFill>
                          <a:effectLst/>
                          <a:latin typeface="Arial"/>
                        </a:rPr>
                        <a:t>VANGUARD WINDSOR II           </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$55,591.92</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-$4,686.93</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$50,904.99</a:t>
                      </a:r>
                    </a:p>
                  </a:txBody>
                  <a:tcPr marL="10313" marR="10313" marT="10313" marB="0" anchor="b">
                    <a:lnL>
                      <a:noFill/>
                    </a:lnL>
                    <a:lnR>
                      <a:noFill/>
                    </a:lnR>
                    <a:lnT>
                      <a:noFill/>
                    </a:lnT>
                    <a:lnB w="6350" cap="flat" cmpd="sng" algn="ctr">
                      <a:solidFill>
                        <a:srgbClr val="000000"/>
                      </a:solidFill>
                      <a:prstDash val="solid"/>
                      <a:round/>
                      <a:headEnd type="none" w="med" len="med"/>
                      <a:tailEnd type="none" w="med" len="med"/>
                    </a:lnB>
                  </a:tcPr>
                </a:tc>
              </a:tr>
              <a:tr h="109315">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6350" cap="flat" cmpd="sng" algn="ctr">
                      <a:solidFill>
                        <a:srgbClr val="000000"/>
                      </a:solidFill>
                      <a:prstDash val="solid"/>
                      <a:round/>
                      <a:headEnd type="none" w="med" len="med"/>
                      <a:tailEnd type="none" w="med" len="med"/>
                    </a:lnT>
                    <a:lnB>
                      <a:noFill/>
                    </a:lnB>
                  </a:tcPr>
                </a:tc>
              </a:tr>
              <a:tr h="113441">
                <a:tc>
                  <a:txBody>
                    <a:bodyPr/>
                    <a:lstStyle/>
                    <a:p>
                      <a:pPr algn="l" fontAlgn="b"/>
                      <a:r>
                        <a:rPr lang="en-US" sz="600" b="0" i="0" u="none" strike="noStrike">
                          <a:solidFill>
                            <a:srgbClr val="000000"/>
                          </a:solidFill>
                          <a:effectLst/>
                          <a:latin typeface="Arial"/>
                        </a:rPr>
                        <a:t>Plan 001 ANNUITY TOTALS</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$13,936,801.81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$0.00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$0.00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$0.00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$109,381.35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($260,682.70)</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($135,360.25)</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$0.00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$4,306.39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$13,654,446.60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r>
              <a:tr h="113441">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r>
              <a:tr h="113441">
                <a:tc>
                  <a:txBody>
                    <a:bodyPr/>
                    <a:lstStyle/>
                    <a:p>
                      <a:pPr algn="l" fontAlgn="b"/>
                      <a:r>
                        <a:rPr lang="en-US" sz="600" b="0" i="0" u="none" strike="noStrike">
                          <a:solidFill>
                            <a:srgbClr val="000000"/>
                          </a:solidFill>
                          <a:effectLst/>
                          <a:latin typeface="Arial"/>
                        </a:rPr>
                        <a:t>Plan 001 MUTUAL FUND TOTALS</a:t>
                      </a:r>
                    </a:p>
                  </a:txBody>
                  <a:tcPr marL="10313" marR="10313" marT="10313" marB="0" anchor="b">
                    <a:lnL>
                      <a:noFill/>
                    </a:lnL>
                    <a:lnR>
                      <a:noFill/>
                    </a:lnR>
                    <a:lnT>
                      <a:noFill/>
                    </a:lnT>
                    <a:lnB>
                      <a:noFill/>
                    </a:lnB>
                  </a:tcPr>
                </a:tc>
                <a:tc>
                  <a:txBody>
                    <a:bodyPr/>
                    <a:lstStyle/>
                    <a:p>
                      <a:pPr algn="r" fontAlgn="b"/>
                      <a:r>
                        <a:rPr lang="en-US" sz="600" b="0" i="0" u="none" strike="noStrike">
                          <a:solidFill>
                            <a:srgbClr val="000000"/>
                          </a:solidFill>
                          <a:effectLst/>
                          <a:latin typeface="Arial"/>
                        </a:rPr>
                        <a:t>$41,799,604.45</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$455,893.49</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$31,492.04</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$38,102.34</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$151,303.41</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-$1,599,679.43</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-$366,735.08</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$0.00</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-$2,148.74</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a:rPr>
                        <a:t>$40,507,832.48</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r>
              <a:tr h="113441">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r>
              <a:tr h="113441">
                <a:tc>
                  <a:txBody>
                    <a:bodyPr/>
                    <a:lstStyle/>
                    <a:p>
                      <a:pPr algn="l" fontAlgn="b"/>
                      <a:r>
                        <a:rPr lang="en-US" sz="600" b="0" i="0" u="none" strike="noStrike">
                          <a:effectLst/>
                          <a:latin typeface="Arial"/>
                        </a:rPr>
                        <a:t>GRAND TOTAL</a:t>
                      </a:r>
                    </a:p>
                  </a:txBody>
                  <a:tcPr marL="10313" marR="10313" marT="10313" marB="0" anchor="b">
                    <a:lnL>
                      <a:noFill/>
                    </a:lnL>
                    <a:lnR>
                      <a:noFill/>
                    </a:lnR>
                    <a:lnT>
                      <a:noFill/>
                    </a:lnT>
                    <a:lnB>
                      <a:noFill/>
                    </a:lnB>
                  </a:tcPr>
                </a:tc>
                <a:tc>
                  <a:txBody>
                    <a:bodyPr/>
                    <a:lstStyle/>
                    <a:p>
                      <a:pPr algn="r" fontAlgn="b"/>
                      <a:r>
                        <a:rPr lang="en-US" sz="600" b="0" i="0" u="none" strike="noStrike">
                          <a:effectLst/>
                          <a:latin typeface="Arial"/>
                        </a:rPr>
                        <a:t>$55,736,406.26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effectLst/>
                          <a:latin typeface="Arial"/>
                        </a:rPr>
                        <a:t>$455,893.49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effectLst/>
                          <a:latin typeface="Arial"/>
                        </a:rPr>
                        <a:t>$31,492.04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effectLst/>
                          <a:latin typeface="Arial"/>
                        </a:rPr>
                        <a:t>$38,102.34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effectLst/>
                          <a:latin typeface="Arial"/>
                        </a:rPr>
                        <a:t>$260,684.76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effectLst/>
                          <a:latin typeface="Arial"/>
                        </a:rPr>
                        <a:t>($1,860,362.13)</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effectLst/>
                          <a:latin typeface="Arial"/>
                        </a:rPr>
                        <a:t>($502,095.33)</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effectLst/>
                          <a:latin typeface="Arial"/>
                        </a:rPr>
                        <a:t>$0.00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effectLst/>
                          <a:latin typeface="Arial"/>
                        </a:rPr>
                        <a:t>$2,157.65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effectLst/>
                          <a:latin typeface="Arial"/>
                        </a:rPr>
                        <a:t>$54,162,279.08 </a:t>
                      </a:r>
                    </a:p>
                  </a:txBody>
                  <a:tcPr marL="10313" marR="10313" marT="10313" marB="0" anchor="b">
                    <a:lnL>
                      <a:noFill/>
                    </a:lnL>
                    <a:lnR>
                      <a:noFill/>
                    </a:lnR>
                    <a:lnT>
                      <a:noFill/>
                    </a:lnT>
                    <a:lnB w="25400" cap="flat" cmpd="dbl" algn="ctr">
                      <a:solidFill>
                        <a:srgbClr val="000000"/>
                      </a:solidFill>
                      <a:prstDash val="solid"/>
                      <a:round/>
                      <a:headEnd type="none" w="med" len="med"/>
                      <a:tailEnd type="none" w="med" len="med"/>
                    </a:lnB>
                  </a:tcPr>
                </a:tc>
              </a:tr>
              <a:tr h="113441">
                <a:tc>
                  <a:txBody>
                    <a:bodyPr/>
                    <a:lstStyle/>
                    <a:p>
                      <a:pPr algn="l" fontAlgn="b"/>
                      <a:endParaRPr lang="en-US" sz="600" b="0" i="0" u="none" strike="noStrike">
                        <a:solidFill>
                          <a:srgbClr val="DD0806"/>
                        </a:solidFill>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a:endParaRPr>
                    </a:p>
                  </a:txBody>
                  <a:tcPr marL="10313" marR="10313" marT="10313" marB="0" anchor="b">
                    <a:lnL>
                      <a:noFill/>
                    </a:lnL>
                    <a:lnR>
                      <a:noFill/>
                    </a:lnR>
                    <a:lnT w="25400" cap="flat" cmpd="dbl" algn="ctr">
                      <a:solidFill>
                        <a:srgbClr val="000000"/>
                      </a:solidFill>
                      <a:prstDash val="solid"/>
                      <a:round/>
                      <a:headEnd type="none" w="med" len="med"/>
                      <a:tailEnd type="none" w="med" len="med"/>
                    </a:lnT>
                    <a:lnB>
                      <a:noFill/>
                    </a:lnB>
                  </a:tcPr>
                </a:tc>
              </a:tr>
              <a:tr h="109315">
                <a:tc>
                  <a:txBody>
                    <a:bodyPr/>
                    <a:lstStyle/>
                    <a:p>
                      <a:pPr algn="l" fontAlgn="b"/>
                      <a:endParaRPr lang="en-US" sz="600" b="0" i="0" u="none" strike="noStrike" dirty="0">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a:effectLst/>
                        <a:latin typeface="Arial"/>
                      </a:endParaRPr>
                    </a:p>
                  </a:txBody>
                  <a:tcPr marL="10313" marR="10313" marT="10313" marB="0" anchor="b">
                    <a:lnL>
                      <a:noFill/>
                    </a:lnL>
                    <a:lnR>
                      <a:noFill/>
                    </a:lnR>
                    <a:lnT>
                      <a:noFill/>
                    </a:lnT>
                    <a:lnB>
                      <a:noFill/>
                    </a:lnB>
                  </a:tcPr>
                </a:tc>
                <a:tc>
                  <a:txBody>
                    <a:bodyPr/>
                    <a:lstStyle/>
                    <a:p>
                      <a:pPr algn="l" fontAlgn="b"/>
                      <a:endParaRPr lang="en-US" sz="600" b="0" i="0" u="none" strike="noStrike" dirty="0">
                        <a:effectLst/>
                        <a:latin typeface="Arial"/>
                      </a:endParaRPr>
                    </a:p>
                  </a:txBody>
                  <a:tcPr marL="10313" marR="10313" marT="10313" marB="0" anchor="b">
                    <a:lnL>
                      <a:noFill/>
                    </a:lnL>
                    <a:lnR>
                      <a:noFill/>
                    </a:lnR>
                    <a:lnT>
                      <a:noFill/>
                    </a:lnT>
                    <a:lnB>
                      <a:noFill/>
                    </a:lnB>
                  </a:tcPr>
                </a:tc>
              </a:tr>
            </a:tbl>
          </a:graphicData>
        </a:graphic>
      </p:graphicFrame>
    </p:spTree>
    <p:extLst>
      <p:ext uri="{BB962C8B-B14F-4D97-AF65-F5344CB8AC3E}">
        <p14:creationId xmlns:p14="http://schemas.microsoft.com/office/powerpoint/2010/main" val="1209365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5502610" y="2314583"/>
            <a:ext cx="1645920" cy="1362035"/>
          </a:xfrm>
          <a:prstGeom prst="roundRect">
            <a:avLst>
              <a:gd name="adj" fmla="val 0"/>
            </a:avLst>
          </a:prstGeom>
          <a:solidFill>
            <a:srgbClr val="50C8F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rgbClr val="FFFFFF"/>
              </a:solidFill>
            </a:endParaRPr>
          </a:p>
        </p:txBody>
      </p:sp>
      <p:sp>
        <p:nvSpPr>
          <p:cNvPr id="10" name="Title 9"/>
          <p:cNvSpPr>
            <a:spLocks noGrp="1"/>
          </p:cNvSpPr>
          <p:nvPr>
            <p:ph type="title"/>
          </p:nvPr>
        </p:nvSpPr>
        <p:spPr/>
        <p:txBody>
          <a:bodyPr/>
          <a:lstStyle/>
          <a:p>
            <a:r>
              <a:rPr lang="en-US" altLang="en-US" smtClean="0"/>
              <a:t>Multi-channel approach</a:t>
            </a:r>
            <a:endParaRPr lang="en-US" dirty="0"/>
          </a:p>
        </p:txBody>
      </p:sp>
      <p:grpSp>
        <p:nvGrpSpPr>
          <p:cNvPr id="18438" name="Group 46"/>
          <p:cNvGrpSpPr>
            <a:grpSpLocks/>
          </p:cNvGrpSpPr>
          <p:nvPr/>
        </p:nvGrpSpPr>
        <p:grpSpPr bwMode="auto">
          <a:xfrm>
            <a:off x="197881" y="1759342"/>
            <a:ext cx="1781948" cy="2932941"/>
            <a:chOff x="1995323" y="1386728"/>
            <a:chExt cx="2466741" cy="5350266"/>
          </a:xfrm>
        </p:grpSpPr>
        <p:sp>
          <p:nvSpPr>
            <p:cNvPr id="99" name="Rounded Rectangle 98"/>
            <p:cNvSpPr/>
            <p:nvPr/>
          </p:nvSpPr>
          <p:spPr bwMode="auto">
            <a:xfrm>
              <a:off x="1995323" y="1386728"/>
              <a:ext cx="2278440" cy="1012881"/>
            </a:xfrm>
            <a:prstGeom prst="roundRect">
              <a:avLst>
                <a:gd name="adj" fmla="val 0"/>
              </a:avLst>
            </a:prstGeom>
            <a:solidFill>
              <a:srgbClr val="1082BB"/>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Online</a:t>
              </a:r>
            </a:p>
          </p:txBody>
        </p:sp>
        <p:sp>
          <p:nvSpPr>
            <p:cNvPr id="98" name="Rectangle 97"/>
            <p:cNvSpPr/>
            <p:nvPr/>
          </p:nvSpPr>
          <p:spPr>
            <a:xfrm>
              <a:off x="1995323" y="4884223"/>
              <a:ext cx="2466741" cy="1852771"/>
            </a:xfrm>
            <a:prstGeom prst="rect">
              <a:avLst/>
            </a:prstGeom>
            <a:ln>
              <a:noFill/>
            </a:ln>
          </p:spPr>
          <p:txBody>
            <a:bodyPr wrap="square">
              <a:spAutoFit/>
            </a:bodyPr>
            <a:lstStyle/>
            <a:p>
              <a:pPr marL="111125" lvl="2" indent="-111125">
                <a:buFont typeface="Arial" panose="020B0604020202020204" pitchFamily="34" charset="0"/>
                <a:buChar char="•"/>
                <a:defRPr/>
              </a:pPr>
              <a:r>
                <a:rPr lang="en-US" altLang="en-US" sz="1200" dirty="0">
                  <a:solidFill>
                    <a:srgbClr val="000000"/>
                  </a:solidFill>
                  <a:latin typeface="+mj-lt"/>
                  <a:ea typeface="MS PGothic" pitchFamily="34" charset="-128"/>
                </a:rPr>
                <a:t>Planning tools and calculators</a:t>
              </a:r>
            </a:p>
            <a:p>
              <a:pPr marL="111125" lvl="2" indent="-111125">
                <a:buFont typeface="Arial" panose="020B0604020202020204" pitchFamily="34" charset="0"/>
                <a:buChar char="•"/>
                <a:defRPr/>
              </a:pPr>
              <a:r>
                <a:rPr lang="en-US" altLang="en-US" sz="1200" dirty="0">
                  <a:solidFill>
                    <a:srgbClr val="000000"/>
                  </a:solidFill>
                  <a:latin typeface="+mj-lt"/>
                  <a:ea typeface="MS PGothic" pitchFamily="34" charset="-128"/>
                </a:rPr>
                <a:t>Videos and </a:t>
              </a:r>
              <a:r>
                <a:rPr lang="en-US" altLang="en-US" sz="1200" dirty="0" smtClean="0">
                  <a:solidFill>
                    <a:srgbClr val="000000"/>
                  </a:solidFill>
                  <a:latin typeface="+mj-lt"/>
                  <a:ea typeface="MS PGothic" pitchFamily="34" charset="-128"/>
                </a:rPr>
                <a:t>webcasts</a:t>
              </a:r>
            </a:p>
            <a:p>
              <a:pPr marL="111125" lvl="2" indent="-111125">
                <a:buFont typeface="Arial" panose="020B0604020202020204" pitchFamily="34" charset="0"/>
                <a:buChar char="•"/>
                <a:defRPr/>
              </a:pPr>
              <a:r>
                <a:rPr lang="en-US" altLang="en-US" sz="1200" dirty="0" smtClean="0">
                  <a:solidFill>
                    <a:srgbClr val="000000"/>
                  </a:solidFill>
                  <a:latin typeface="+mj-lt"/>
                  <a:ea typeface="MS PGothic" pitchFamily="34" charset="-128"/>
                </a:rPr>
                <a:t>Financial plans</a:t>
              </a:r>
            </a:p>
            <a:p>
              <a:pPr marL="111125" lvl="2" indent="-111125">
                <a:buFont typeface="Arial" panose="020B0604020202020204" pitchFamily="34" charset="0"/>
                <a:buChar char="•"/>
                <a:defRPr/>
              </a:pPr>
              <a:r>
                <a:rPr lang="en-US" altLang="en-US" sz="1200" dirty="0" smtClean="0">
                  <a:solidFill>
                    <a:srgbClr val="000000"/>
                  </a:solidFill>
                  <a:latin typeface="+mj-lt"/>
                  <a:ea typeface="MS PGothic" pitchFamily="34" charset="-128"/>
                </a:rPr>
                <a:t>Online aggregator</a:t>
              </a:r>
            </a:p>
          </p:txBody>
        </p:sp>
      </p:grpSp>
      <p:grpSp>
        <p:nvGrpSpPr>
          <p:cNvPr id="18439" name="Group 47"/>
          <p:cNvGrpSpPr>
            <a:grpSpLocks/>
          </p:cNvGrpSpPr>
          <p:nvPr/>
        </p:nvGrpSpPr>
        <p:grpSpPr bwMode="auto">
          <a:xfrm>
            <a:off x="7270909" y="1740322"/>
            <a:ext cx="1798320" cy="2951961"/>
            <a:chOff x="1169528" y="1407234"/>
            <a:chExt cx="2429361" cy="5211109"/>
          </a:xfrm>
        </p:grpSpPr>
        <p:sp>
          <p:nvSpPr>
            <p:cNvPr id="95" name="Rounded Rectangle 94"/>
            <p:cNvSpPr/>
            <p:nvPr/>
          </p:nvSpPr>
          <p:spPr bwMode="auto">
            <a:xfrm>
              <a:off x="1169528" y="1407234"/>
              <a:ext cx="2223483" cy="1013749"/>
            </a:xfrm>
            <a:prstGeom prst="roundRect">
              <a:avLst>
                <a:gd name="adj" fmla="val 0"/>
              </a:avLst>
            </a:prstGeom>
            <a:solidFill>
              <a:srgbClr val="FFDA5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In-Person</a:t>
              </a:r>
            </a:p>
          </p:txBody>
        </p:sp>
        <p:sp>
          <p:nvSpPr>
            <p:cNvPr id="94" name="Rectangle 93"/>
            <p:cNvSpPr/>
            <p:nvPr/>
          </p:nvSpPr>
          <p:spPr>
            <a:xfrm>
              <a:off x="1169528" y="4825389"/>
              <a:ext cx="2429361" cy="1792954"/>
            </a:xfrm>
            <a:prstGeom prst="rect">
              <a:avLst/>
            </a:prstGeom>
            <a:ln>
              <a:noFill/>
            </a:ln>
          </p:spPr>
          <p:txBody>
            <a:bodyPr wrap="square">
              <a:spAutoFit/>
            </a:bodyPr>
            <a:lstStyle/>
            <a:p>
              <a:pPr marL="111125" lvl="2" indent="-111125">
                <a:buSzPct val="100000"/>
                <a:buFont typeface="Arial" panose="020B0604020202020204" pitchFamily="34" charset="0"/>
                <a:buChar char="•"/>
                <a:defRPr/>
              </a:pPr>
              <a:r>
                <a:rPr lang="en-US" altLang="en-US" sz="1200" dirty="0">
                  <a:solidFill>
                    <a:srgbClr val="000000"/>
                  </a:solidFill>
                  <a:latin typeface="+mj-lt"/>
                  <a:ea typeface="MS PGothic" pitchFamily="34" charset="-128"/>
                </a:rPr>
                <a:t>Local financial </a:t>
              </a:r>
              <a:r>
                <a:rPr lang="en-US" altLang="en-US" sz="1200" dirty="0" smtClean="0">
                  <a:solidFill>
                    <a:srgbClr val="000000"/>
                  </a:solidFill>
                  <a:latin typeface="+mj-lt"/>
                  <a:ea typeface="MS PGothic" pitchFamily="34" charset="-128"/>
                </a:rPr>
                <a:t>advisors</a:t>
              </a:r>
            </a:p>
            <a:p>
              <a:pPr marL="111125" lvl="2" indent="-111125">
                <a:buSzPct val="100000"/>
                <a:buFont typeface="Arial" panose="020B0604020202020204" pitchFamily="34" charset="0"/>
                <a:buChar char="•"/>
                <a:defRPr/>
              </a:pPr>
              <a:r>
                <a:rPr lang="en-US" altLang="en-US" sz="1200" dirty="0" smtClean="0">
                  <a:solidFill>
                    <a:srgbClr val="000000"/>
                  </a:solidFill>
                  <a:latin typeface="+mj-lt"/>
                  <a:ea typeface="MS PGothic" pitchFamily="34" charset="-128"/>
                </a:rPr>
                <a:t>Face-to-Face</a:t>
              </a:r>
              <a:endParaRPr lang="en-US" altLang="en-US" sz="1200" dirty="0">
                <a:solidFill>
                  <a:srgbClr val="000000"/>
                </a:solidFill>
                <a:latin typeface="+mj-lt"/>
                <a:ea typeface="MS PGothic" pitchFamily="34" charset="-128"/>
              </a:endParaRPr>
            </a:p>
            <a:p>
              <a:pPr marL="111125" lvl="2" indent="-111125">
                <a:buSzPct val="100000"/>
                <a:buFont typeface="Arial" panose="020B0604020202020204" pitchFamily="34" charset="0"/>
                <a:buChar char="•"/>
                <a:defRPr/>
              </a:pPr>
              <a:r>
                <a:rPr lang="en-US" altLang="en-US" sz="1200" dirty="0">
                  <a:solidFill>
                    <a:srgbClr val="000000"/>
                  </a:solidFill>
                  <a:latin typeface="+mj-lt"/>
                  <a:ea typeface="MS PGothic" pitchFamily="34" charset="-128"/>
                </a:rPr>
                <a:t>Transition counseling</a:t>
              </a:r>
            </a:p>
            <a:p>
              <a:pPr marL="111125" lvl="2" indent="-111125">
                <a:buSzPct val="100000"/>
                <a:buFont typeface="Arial" panose="020B0604020202020204" pitchFamily="34" charset="0"/>
                <a:buChar char="•"/>
                <a:defRPr/>
              </a:pPr>
              <a:r>
                <a:rPr lang="en-US" altLang="en-US" sz="1200" dirty="0">
                  <a:solidFill>
                    <a:srgbClr val="000000"/>
                  </a:solidFill>
                  <a:latin typeface="+mj-lt"/>
                  <a:ea typeface="MS PGothic" pitchFamily="34" charset="-128"/>
                </a:rPr>
                <a:t>Enrollment </a:t>
              </a:r>
              <a:r>
                <a:rPr lang="en-US" altLang="en-US" sz="1200" dirty="0" smtClean="0">
                  <a:solidFill>
                    <a:srgbClr val="000000"/>
                  </a:solidFill>
                  <a:latin typeface="+mj-lt"/>
                  <a:ea typeface="MS PGothic" pitchFamily="34" charset="-128"/>
                </a:rPr>
                <a:t>meetings</a:t>
              </a:r>
              <a:endParaRPr lang="en-US" altLang="en-US" sz="1200" dirty="0">
                <a:solidFill>
                  <a:srgbClr val="000000"/>
                </a:solidFill>
                <a:latin typeface="+mj-lt"/>
                <a:ea typeface="MS PGothic" pitchFamily="34" charset="-128"/>
              </a:endParaRPr>
            </a:p>
          </p:txBody>
        </p:sp>
      </p:grpSp>
      <p:grpSp>
        <p:nvGrpSpPr>
          <p:cNvPr id="18441" name="Group 49"/>
          <p:cNvGrpSpPr>
            <a:grpSpLocks/>
          </p:cNvGrpSpPr>
          <p:nvPr/>
        </p:nvGrpSpPr>
        <p:grpSpPr bwMode="auto">
          <a:xfrm>
            <a:off x="1979829" y="1740324"/>
            <a:ext cx="1740834" cy="2582627"/>
            <a:chOff x="2113495" y="1244012"/>
            <a:chExt cx="2372667" cy="4911770"/>
          </a:xfrm>
        </p:grpSpPr>
        <p:sp>
          <p:nvSpPr>
            <p:cNvPr id="73" name="Rounded Rectangle 72"/>
            <p:cNvSpPr/>
            <p:nvPr/>
          </p:nvSpPr>
          <p:spPr bwMode="auto">
            <a:xfrm>
              <a:off x="2113495" y="1244012"/>
              <a:ext cx="2243305" cy="1092162"/>
            </a:xfrm>
            <a:prstGeom prst="roundRect">
              <a:avLst>
                <a:gd name="adj" fmla="val 0"/>
              </a:avLst>
            </a:prstGeom>
            <a:solidFill>
              <a:srgbClr val="D14E5D"/>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Over the Phone</a:t>
              </a:r>
            </a:p>
          </p:txBody>
        </p:sp>
        <p:sp>
          <p:nvSpPr>
            <p:cNvPr id="72" name="Rectangle 71"/>
            <p:cNvSpPr/>
            <p:nvPr/>
          </p:nvSpPr>
          <p:spPr>
            <a:xfrm>
              <a:off x="2177432" y="4926557"/>
              <a:ext cx="2308730" cy="1229225"/>
            </a:xfrm>
            <a:prstGeom prst="rect">
              <a:avLst/>
            </a:prstGeom>
            <a:ln>
              <a:noFill/>
            </a:ln>
          </p:spPr>
          <p:txBody>
            <a:bodyPr wrap="square">
              <a:spAutoFit/>
            </a:bodyPr>
            <a:lstStyle/>
            <a:p>
              <a:pPr marL="117475" indent="-117475">
                <a:buSzPct val="100000"/>
                <a:buFont typeface="Arial" panose="020B0604020202020204" pitchFamily="34" charset="0"/>
                <a:buChar char="•"/>
                <a:defRPr/>
              </a:pPr>
              <a:r>
                <a:rPr lang="en-US" altLang="en-US" sz="1200" dirty="0">
                  <a:solidFill>
                    <a:srgbClr val="000000"/>
                  </a:solidFill>
                  <a:latin typeface="+mj-lt"/>
                  <a:ea typeface="MS PGothic" pitchFamily="34" charset="-128"/>
                </a:rPr>
                <a:t>Retirement Education Center</a:t>
              </a:r>
            </a:p>
            <a:p>
              <a:pPr marL="117475" indent="-117475">
                <a:buSzPct val="100000"/>
                <a:buFont typeface="Arial" panose="020B0604020202020204" pitchFamily="34" charset="0"/>
                <a:buChar char="•"/>
                <a:defRPr/>
              </a:pPr>
              <a:r>
                <a:rPr lang="en-US" altLang="en-US" sz="1200" dirty="0" smtClean="0">
                  <a:solidFill>
                    <a:srgbClr val="000000"/>
                  </a:solidFill>
                  <a:latin typeface="+mj-lt"/>
                  <a:ea typeface="MS PGothic" pitchFamily="34" charset="-128"/>
                </a:rPr>
                <a:t>Contact Center</a:t>
              </a:r>
              <a:endParaRPr lang="en-US" altLang="en-US" sz="1200" dirty="0">
                <a:solidFill>
                  <a:srgbClr val="000000"/>
                </a:solidFill>
                <a:latin typeface="+mj-lt"/>
                <a:ea typeface="MS PGothic" pitchFamily="34" charset="-128"/>
              </a:endParaRPr>
            </a:p>
          </p:txBody>
        </p:sp>
      </p:grpSp>
      <p:grpSp>
        <p:nvGrpSpPr>
          <p:cNvPr id="18443" name="Group 56"/>
          <p:cNvGrpSpPr>
            <a:grpSpLocks/>
          </p:cNvGrpSpPr>
          <p:nvPr/>
        </p:nvGrpSpPr>
        <p:grpSpPr bwMode="auto">
          <a:xfrm>
            <a:off x="3720662" y="1740323"/>
            <a:ext cx="1781949" cy="2767294"/>
            <a:chOff x="2523813" y="1322545"/>
            <a:chExt cx="2594446" cy="5117237"/>
          </a:xfrm>
        </p:grpSpPr>
        <p:sp>
          <p:nvSpPr>
            <p:cNvPr id="69" name="Rounded Rectangle 68"/>
            <p:cNvSpPr/>
            <p:nvPr/>
          </p:nvSpPr>
          <p:spPr>
            <a:xfrm>
              <a:off x="2523813" y="1322545"/>
              <a:ext cx="2396393" cy="1061918"/>
            </a:xfrm>
            <a:prstGeom prst="roundRect">
              <a:avLst>
                <a:gd name="adj" fmla="val 0"/>
              </a:avLst>
            </a:prstGeom>
            <a:solidFill>
              <a:srgbClr val="008A8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Mobile</a:t>
              </a:r>
            </a:p>
          </p:txBody>
        </p:sp>
        <p:sp>
          <p:nvSpPr>
            <p:cNvPr id="70" name="Rectangle 69"/>
            <p:cNvSpPr/>
            <p:nvPr/>
          </p:nvSpPr>
          <p:spPr>
            <a:xfrm>
              <a:off x="2523814" y="4903115"/>
              <a:ext cx="2594445" cy="1536667"/>
            </a:xfrm>
            <a:prstGeom prst="rect">
              <a:avLst/>
            </a:prstGeom>
            <a:ln>
              <a:noFill/>
            </a:ln>
          </p:spPr>
          <p:txBody>
            <a:bodyPr wrap="square">
              <a:spAutoFit/>
            </a:bodyPr>
            <a:lstStyle/>
            <a:p>
              <a:pPr marL="111125" lvl="2" indent="-111125">
                <a:buFont typeface="Arial" panose="020B0604020202020204" pitchFamily="34" charset="0"/>
                <a:buChar char="•"/>
                <a:defRPr/>
              </a:pPr>
              <a:r>
                <a:rPr lang="en-US" altLang="en-US" sz="1200" dirty="0" smtClean="0">
                  <a:solidFill>
                    <a:srgbClr val="000000"/>
                  </a:solidFill>
                  <a:latin typeface="+mj-lt"/>
                  <a:ea typeface="MS PGothic" pitchFamily="34" charset="-128"/>
                </a:rPr>
                <a:t>Transactions</a:t>
              </a:r>
            </a:p>
            <a:p>
              <a:pPr marL="111125" lvl="2" indent="-111125">
                <a:buFont typeface="Arial" panose="020B0604020202020204" pitchFamily="34" charset="0"/>
                <a:buChar char="•"/>
                <a:defRPr/>
              </a:pPr>
              <a:r>
                <a:rPr lang="en-US" altLang="en-US" sz="1200" dirty="0">
                  <a:solidFill>
                    <a:srgbClr val="000000"/>
                  </a:solidFill>
                  <a:ea typeface="MS PGothic" pitchFamily="34" charset="-128"/>
                </a:rPr>
                <a:t>Online </a:t>
              </a:r>
              <a:r>
                <a:rPr lang="en-US" altLang="en-US" sz="1200" dirty="0" smtClean="0">
                  <a:solidFill>
                    <a:srgbClr val="000000"/>
                  </a:solidFill>
                  <a:ea typeface="MS PGothic" pitchFamily="34" charset="-128"/>
                </a:rPr>
                <a:t>aggregator</a:t>
              </a:r>
              <a:endParaRPr lang="en-US" altLang="en-US" sz="1200" dirty="0">
                <a:solidFill>
                  <a:srgbClr val="000000"/>
                </a:solidFill>
                <a:latin typeface="+mj-lt"/>
                <a:ea typeface="MS PGothic" pitchFamily="34" charset="-128"/>
              </a:endParaRPr>
            </a:p>
            <a:p>
              <a:pPr marL="111125" lvl="2" indent="-111125">
                <a:buFont typeface="Arial" panose="020B0604020202020204" pitchFamily="34" charset="0"/>
                <a:buChar char="•"/>
                <a:defRPr/>
              </a:pPr>
              <a:r>
                <a:rPr lang="en-US" altLang="en-US" sz="1200" dirty="0">
                  <a:solidFill>
                    <a:srgbClr val="000000"/>
                  </a:solidFill>
                  <a:latin typeface="+mj-lt"/>
                  <a:ea typeface="MS PGothic" pitchFamily="34" charset="-128"/>
                </a:rPr>
                <a:t>Planning tools and </a:t>
              </a:r>
              <a:r>
                <a:rPr lang="en-US" altLang="en-US" sz="1200" dirty="0" smtClean="0">
                  <a:solidFill>
                    <a:srgbClr val="000000"/>
                  </a:solidFill>
                  <a:latin typeface="+mj-lt"/>
                  <a:ea typeface="MS PGothic" pitchFamily="34" charset="-128"/>
                </a:rPr>
                <a:t>calculators</a:t>
              </a:r>
              <a:endParaRPr lang="en-US" altLang="en-US" sz="1200" dirty="0">
                <a:solidFill>
                  <a:srgbClr val="000000"/>
                </a:solidFill>
                <a:latin typeface="+mj-lt"/>
                <a:ea typeface="MS PGothic" pitchFamily="34" charset="-128"/>
              </a:endParaRPr>
            </a:p>
          </p:txBody>
        </p:sp>
      </p:grpSp>
      <p:grpSp>
        <p:nvGrpSpPr>
          <p:cNvPr id="18440" name="Group 48"/>
          <p:cNvGrpSpPr>
            <a:grpSpLocks/>
          </p:cNvGrpSpPr>
          <p:nvPr/>
        </p:nvGrpSpPr>
        <p:grpSpPr bwMode="auto">
          <a:xfrm>
            <a:off x="5502610" y="1740324"/>
            <a:ext cx="1768299" cy="2767293"/>
            <a:chOff x="4876112" y="1206562"/>
            <a:chExt cx="2395788" cy="5355388"/>
          </a:xfrm>
        </p:grpSpPr>
        <p:sp>
          <p:nvSpPr>
            <p:cNvPr id="77" name="Rounded Rectangle 76"/>
            <p:cNvSpPr/>
            <p:nvPr/>
          </p:nvSpPr>
          <p:spPr bwMode="auto">
            <a:xfrm>
              <a:off x="4876113" y="1206562"/>
              <a:ext cx="2229982" cy="1115018"/>
            </a:xfrm>
            <a:prstGeom prst="roundRect">
              <a:avLst>
                <a:gd name="adj" fmla="val 0"/>
              </a:avLst>
            </a:prstGeom>
            <a:solidFill>
              <a:srgbClr val="50C8F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Print</a:t>
              </a:r>
            </a:p>
          </p:txBody>
        </p:sp>
        <p:sp>
          <p:nvSpPr>
            <p:cNvPr id="76" name="Rectangle 75"/>
            <p:cNvSpPr/>
            <p:nvPr/>
          </p:nvSpPr>
          <p:spPr>
            <a:xfrm>
              <a:off x="4876112" y="4953768"/>
              <a:ext cx="2395788" cy="1608182"/>
            </a:xfrm>
            <a:prstGeom prst="rect">
              <a:avLst/>
            </a:prstGeom>
            <a:ln>
              <a:noFill/>
            </a:ln>
          </p:spPr>
          <p:txBody>
            <a:bodyPr wrap="square">
              <a:spAutoFit/>
            </a:bodyPr>
            <a:lstStyle/>
            <a:p>
              <a:pPr marL="111125" lvl="2" indent="-111125">
                <a:buFont typeface="Arial" panose="020B0604020202020204" pitchFamily="34" charset="0"/>
                <a:buChar char="•"/>
                <a:defRPr/>
              </a:pPr>
              <a:r>
                <a:rPr lang="en-US" sz="1200" dirty="0" smtClean="0">
                  <a:solidFill>
                    <a:srgbClr val="000000"/>
                  </a:solidFill>
                  <a:latin typeface="+mj-lt"/>
                  <a:ea typeface="MS PGothic" pitchFamily="34" charset="-128"/>
                </a:rPr>
                <a:t>Quarterly </a:t>
              </a:r>
              <a:r>
                <a:rPr lang="en-US" sz="1200" dirty="0">
                  <a:solidFill>
                    <a:srgbClr val="000000"/>
                  </a:solidFill>
                  <a:latin typeface="+mj-lt"/>
                  <a:ea typeface="MS PGothic" pitchFamily="34" charset="-128"/>
                </a:rPr>
                <a:t>statements</a:t>
              </a:r>
            </a:p>
            <a:p>
              <a:pPr marL="111125" lvl="2" indent="-111125">
                <a:buFont typeface="Arial" panose="020B0604020202020204" pitchFamily="34" charset="0"/>
                <a:buChar char="•"/>
                <a:defRPr/>
              </a:pPr>
              <a:r>
                <a:rPr lang="en-US" sz="1200" dirty="0" smtClean="0">
                  <a:solidFill>
                    <a:srgbClr val="000000"/>
                  </a:solidFill>
                  <a:latin typeface="+mj-lt"/>
                  <a:ea typeface="MS PGothic" pitchFamily="34" charset="-128"/>
                </a:rPr>
                <a:t>Enrollment materials</a:t>
              </a:r>
            </a:p>
            <a:p>
              <a:pPr marL="111125" lvl="2" indent="-111125">
                <a:buFont typeface="Arial" panose="020B0604020202020204" pitchFamily="34" charset="0"/>
                <a:buChar char="•"/>
                <a:defRPr/>
              </a:pPr>
              <a:r>
                <a:rPr lang="en-US" sz="1200" dirty="0">
                  <a:solidFill>
                    <a:srgbClr val="000000"/>
                  </a:solidFill>
                  <a:ea typeface="MS PGothic" pitchFamily="34" charset="-128"/>
                </a:rPr>
                <a:t>Financial 360</a:t>
              </a:r>
              <a:r>
                <a:rPr lang="en-US" sz="1200" baseline="30000" dirty="0">
                  <a:solidFill>
                    <a:srgbClr val="000000"/>
                  </a:solidFill>
                  <a:ea typeface="MS PGothic" pitchFamily="34" charset="-128"/>
                </a:rPr>
                <a:t>o</a:t>
              </a:r>
            </a:p>
            <a:p>
              <a:pPr marL="0" lvl="2">
                <a:defRPr/>
              </a:pPr>
              <a:endParaRPr lang="en-US" sz="1200" dirty="0">
                <a:solidFill>
                  <a:srgbClr val="000000"/>
                </a:solidFill>
                <a:latin typeface="+mj-lt"/>
                <a:ea typeface="MS PGothic" pitchFamily="34" charset="-128"/>
              </a:endParaRPr>
            </a:p>
          </p:txBody>
        </p:sp>
      </p:grpSp>
      <p:pic>
        <p:nvPicPr>
          <p:cNvPr id="1026" name="Picture 2" descr="Z:\Johnie Busa\Finalists\Resources\Photos\Misc\Laptop.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97882" y="2316488"/>
            <a:ext cx="1645920" cy="13601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Johnie Busa\Finalists\Resources\Photos\Misc\On Phon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979829" y="2314585"/>
            <a:ext cx="1645920" cy="1362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Johnie Busa\Finalists\Resources\Photos\Misc\Mobil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720662" y="2314585"/>
            <a:ext cx="1645919" cy="13620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Z:\Johnie Busa\Finalists\Resources\Photos\Misc\Meeting.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270910" y="2314584"/>
            <a:ext cx="1645920" cy="136203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5585313" y="2488019"/>
            <a:ext cx="1487964" cy="1061075"/>
            <a:chOff x="5564047" y="2518499"/>
            <a:chExt cx="1487964" cy="1061075"/>
          </a:xfrm>
        </p:grpSpPr>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564047" y="2518499"/>
              <a:ext cx="791555" cy="9510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1" name="Group 10"/>
            <p:cNvGrpSpPr/>
            <p:nvPr/>
          </p:nvGrpSpPr>
          <p:grpSpPr>
            <a:xfrm>
              <a:off x="5861643" y="2633687"/>
              <a:ext cx="1190368" cy="945887"/>
              <a:chOff x="5531444" y="4610100"/>
              <a:chExt cx="2138964" cy="1828800"/>
            </a:xfrm>
          </p:grpSpPr>
          <p:pic>
            <p:nvPicPr>
              <p:cNvPr id="55" name="Picture 2" descr="spread"/>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069417" y="4822816"/>
                <a:ext cx="1600991" cy="1403368"/>
              </a:xfrm>
              <a:prstGeom prst="rect">
                <a:avLst/>
              </a:prstGeom>
              <a:ln>
                <a:solidFill>
                  <a:schemeClr val="tx1"/>
                </a:solidFill>
              </a:ln>
              <a:effectLst/>
            </p:spPr>
          </p:pic>
          <p:pic>
            <p:nvPicPr>
              <p:cNvPr id="54" name="Picture 7"/>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5531444" y="4610100"/>
                <a:ext cx="1309635" cy="1828800"/>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grpSp>
      </p:grpSp>
      <p:sp>
        <p:nvSpPr>
          <p:cNvPr id="29" name="TextBox 6"/>
          <p:cNvSpPr txBox="1">
            <a:spLocks noChangeArrowheads="1"/>
          </p:cNvSpPr>
          <p:nvPr/>
        </p:nvSpPr>
        <p:spPr bwMode="auto">
          <a:xfrm>
            <a:off x="8020050" y="6438900"/>
            <a:ext cx="933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algn="r" eaLnBrk="1" hangingPunct="1">
              <a:spcBef>
                <a:spcPct val="0"/>
              </a:spcBef>
              <a:buFontTx/>
              <a:buNone/>
            </a:pPr>
            <a:fld id="{C7FD5492-4945-487B-8ADC-AA0BC2502EF1}" type="slidenum">
              <a:rPr lang="en-US" altLang="en-US" sz="1000">
                <a:solidFill>
                  <a:srgbClr val="000000"/>
                </a:solidFill>
                <a:ea typeface="ＭＳ Ｐゴシック" pitchFamily="34" charset="-128"/>
              </a:rPr>
              <a:pPr algn="r" eaLnBrk="1" hangingPunct="1">
                <a:spcBef>
                  <a:spcPct val="0"/>
                </a:spcBef>
                <a:buFontTx/>
                <a:buNone/>
              </a:pPr>
              <a:t>5</a:t>
            </a:fld>
            <a:endParaRPr lang="en-US" altLang="en-US" sz="1000">
              <a:solidFill>
                <a:srgbClr val="000000"/>
              </a:solidFill>
              <a:ea typeface="ＭＳ Ｐゴシック" pitchFamily="34" charset="-128"/>
            </a:endParaRPr>
          </a:p>
        </p:txBody>
      </p:sp>
    </p:spTree>
    <p:extLst>
      <p:ext uri="{BB962C8B-B14F-4D97-AF65-F5344CB8AC3E}">
        <p14:creationId xmlns:p14="http://schemas.microsoft.com/office/powerpoint/2010/main" val="53200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52838" y="2017372"/>
            <a:ext cx="2708386" cy="3759993"/>
            <a:chOff x="314655" y="2398325"/>
            <a:chExt cx="2204498" cy="3422161"/>
          </a:xfrm>
        </p:grpSpPr>
        <p:pic>
          <p:nvPicPr>
            <p:cNvPr id="30" name="Picture 2">
              <a:hlinkClick r:id="rId3"/>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14656" y="2398325"/>
              <a:ext cx="2204497" cy="3422161"/>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0" name="Picture 2">
              <a:hlinkClick r:id="rId3"/>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4655" y="2400787"/>
              <a:ext cx="2204497" cy="22289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314656" y="4527353"/>
              <a:ext cx="2204496" cy="44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ltLang="en-US" smtClean="0"/>
              <a:t>Easy access to resources</a:t>
            </a:r>
            <a:endParaRPr lang="en-US" dirty="0"/>
          </a:p>
        </p:txBody>
      </p:sp>
      <p:pic>
        <p:nvPicPr>
          <p:cNvPr id="17" name="Picture 23" descr="iPad">
            <a:hlinkClick r:id="" action="ppaction://noaction"/>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50108" y="1946561"/>
            <a:ext cx="2553617" cy="3235039"/>
          </a:xfrm>
          <a:prstGeom prst="rect">
            <a:avLst/>
          </a:prstGeom>
          <a:noFill/>
          <a:ln w="9525">
            <a:noFill/>
            <a:miter lim="800000"/>
            <a:headEnd/>
            <a:tailEnd/>
          </a:ln>
        </p:spPr>
      </p:pic>
      <p:pic>
        <p:nvPicPr>
          <p:cNvPr id="20" name="Picture 3">
            <a:hlinkClick r:id="rId3"/>
          </p:cNvPr>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304800" y="2802005"/>
            <a:ext cx="2596282" cy="3599764"/>
          </a:xfrm>
          <a:prstGeom prst="rect">
            <a:avLst/>
          </a:prstGeom>
          <a:ln>
            <a:solidFill>
              <a:schemeClr val="tx1"/>
            </a:solidFill>
          </a:ln>
          <a:effectLst>
            <a:outerShdw blurRad="50800" dist="38100" dir="2700000" algn="tl" rotWithShape="0">
              <a:prstClr val="black">
                <a:alpha val="40000"/>
              </a:prstClr>
            </a:outerShdw>
          </a:effectLst>
          <a:extLst/>
        </p:spPr>
      </p:pic>
      <p:pic>
        <p:nvPicPr>
          <p:cNvPr id="29" name="Picture 3">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886200" y="4606290"/>
            <a:ext cx="1347781" cy="1347781"/>
          </a:xfrm>
          <a:prstGeom prst="rect">
            <a:avLst/>
          </a:prstGeom>
          <a:noFill/>
          <a:ln w="9525">
            <a:noFill/>
            <a:miter lim="800000"/>
            <a:headEnd/>
            <a:tailEnd/>
          </a:ln>
        </p:spPr>
      </p:pic>
      <p:sp>
        <p:nvSpPr>
          <p:cNvPr id="33" name="TextBox 5"/>
          <p:cNvSpPr txBox="1">
            <a:spLocks noChangeArrowheads="1"/>
          </p:cNvSpPr>
          <p:nvPr/>
        </p:nvSpPr>
        <p:spPr bwMode="auto">
          <a:xfrm>
            <a:off x="8020050" y="6438900"/>
            <a:ext cx="933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algn="r" eaLnBrk="1" hangingPunct="1">
              <a:spcBef>
                <a:spcPct val="0"/>
              </a:spcBef>
              <a:buFontTx/>
              <a:buNone/>
            </a:pPr>
            <a:fld id="{39597959-4CF3-45AF-A2B9-3FAD66B0590F}" type="slidenum">
              <a:rPr lang="en-US" altLang="en-US" sz="1000">
                <a:solidFill>
                  <a:srgbClr val="000000"/>
                </a:solidFill>
              </a:rPr>
              <a:pPr algn="r" eaLnBrk="1" hangingPunct="1">
                <a:spcBef>
                  <a:spcPct val="0"/>
                </a:spcBef>
                <a:buFontTx/>
                <a:buNone/>
              </a:pPr>
              <a:t>6</a:t>
            </a:fld>
            <a:endParaRPr lang="en-US" altLang="en-US" sz="1000" dirty="0">
              <a:solidFill>
                <a:srgbClr val="000000"/>
              </a:solidFill>
            </a:endParaRPr>
          </a:p>
        </p:txBody>
      </p:sp>
      <p:pic>
        <p:nvPicPr>
          <p:cNvPr id="1027" name="Picture 3" descr="C:\Users\u54im5u\Desktop\iphone-5-b-130912[1].jpg"/>
          <p:cNvPicPr>
            <a:picLocks noChangeAspect="1" noChangeArrowheads="1"/>
          </p:cNvPicPr>
          <p:nvPr/>
        </p:nvPicPr>
        <p:blipFill rotWithShape="1">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0" b="98942" l="9314" r="98039">
                        <a14:foregroundMark x1="44608" y1="24074" x2="44608" y2="24074"/>
                        <a14:foregroundMark x1="44118" y1="45238" x2="44118" y2="45238"/>
                        <a14:foregroundMark x1="65196" y1="45767" x2="65196" y2="45767"/>
                      </a14:backgroundRemoval>
                    </a14:imgEffect>
                  </a14:imgLayer>
                </a14:imgProps>
              </a:ext>
              <a:ext uri="{28A0092B-C50C-407E-A947-70E740481C1C}">
                <a14:useLocalDpi xmlns:a14="http://schemas.microsoft.com/office/drawing/2010/main"/>
              </a:ext>
            </a:extLst>
          </a:blip>
          <a:srcRect/>
          <a:stretch/>
        </p:blipFill>
        <p:spPr bwMode="auto">
          <a:xfrm>
            <a:off x="7758476" y="2323693"/>
            <a:ext cx="899033" cy="166777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232142" y="4684394"/>
            <a:ext cx="1266109" cy="1113385"/>
            <a:chOff x="7137400" y="4617325"/>
            <a:chExt cx="1520109" cy="1336746"/>
          </a:xfrm>
        </p:grpSpPr>
        <p:pic>
          <p:nvPicPr>
            <p:cNvPr id="6"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7191901" y="4617325"/>
              <a:ext cx="1465608" cy="66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7137400" y="5284925"/>
              <a:ext cx="1465608" cy="66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 name="Picture 2" descr="http://3.bp.blogspot.com/-0zWdIvPG4jo/UnM7n9qIR7I/AAAAAAAAVXY/U6oQUGAavh8/s1600/vs.gif"/>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99768" l="0" r="100000">
                        <a14:foregroundMark x1="13939" y1="94896" x2="92121" y2="94200"/>
                        <a14:foregroundMark x1="1212" y1="93503" x2="12727" y2="97912"/>
                        <a14:foregroundMark x1="5455" y1="97912" x2="92727" y2="97912"/>
                        <a14:foregroundMark x1="27273" y1="26682" x2="75758" y2="28306"/>
                        <a14:foregroundMark x1="42424" y1="45244" x2="52121" y2="21578"/>
                        <a14:foregroundMark x1="23636" y1="34339" x2="44242" y2="21578"/>
                        <a14:foregroundMark x1="41212" y1="33411" x2="46061" y2="20650"/>
                        <a14:foregroundMark x1="9697" y1="16705" x2="90909" y2="16705"/>
                        <a14:foregroundMark x1="92121" y1="5104" x2="5455" y2="5800"/>
                        <a14:foregroundMark x1="1818" y1="4176" x2="1818" y2="4176"/>
                        <a14:foregroundMark x1="1212" y1="7425" x2="1212" y2="7425"/>
                      </a14:backgroundRemoval>
                    </a14:imgEffect>
                  </a14:imgLayer>
                </a14:imgProps>
              </a:ext>
              <a:ext uri="{28A0092B-C50C-407E-A947-70E740481C1C}">
                <a14:useLocalDpi xmlns:a14="http://schemas.microsoft.com/office/drawing/2010/main"/>
              </a:ext>
            </a:extLst>
          </a:blip>
          <a:srcRect/>
          <a:stretch/>
        </p:blipFill>
        <p:spPr bwMode="auto">
          <a:xfrm>
            <a:off x="6860688" y="2323693"/>
            <a:ext cx="833696" cy="166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1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1"/>
          </p:nvPr>
        </p:nvSpPr>
        <p:spPr>
          <a:xfrm>
            <a:off x="457200" y="1531779"/>
            <a:ext cx="8229600" cy="4525962"/>
          </a:xfrm>
        </p:spPr>
        <p:txBody>
          <a:bodyPr>
            <a:normAutofit fontScale="70000" lnSpcReduction="20000"/>
          </a:bodyPr>
          <a:lstStyle/>
          <a:p>
            <a:pPr marL="0" indent="0">
              <a:buFontTx/>
              <a:buNone/>
              <a:defRPr/>
            </a:pPr>
            <a:r>
              <a:rPr lang="en-US" dirty="0"/>
              <a:t>Retirement accounts are intended to be long-term investments. Income taxes are payable upon withdrawal. Federal restrictions and a 10% federal early withdrawal penalty can apply to withdrawals prior to age 59 1/2.</a:t>
            </a:r>
            <a:br>
              <a:rPr lang="en-US" dirty="0"/>
            </a:br>
            <a:r>
              <a:rPr lang="en-US" dirty="0"/>
              <a:t/>
            </a:r>
            <a:br>
              <a:rPr lang="en-US" dirty="0"/>
            </a:br>
            <a:r>
              <a:rPr lang="en-US" dirty="0"/>
              <a:t>Neither VALIC nor its financial advisors or other representatives give legal or tax advice. Applicable laws and regulations are complex and subject to change. Any tax statements in this material are not intended to suggest the avoidance of U.S. federal, state or local tax penalties. For legal or tax advice concerning your situation, consult your attorney or professional tax advisor.</a:t>
            </a:r>
            <a:r>
              <a:rPr lang="en-US" altLang="en-US" dirty="0"/>
              <a:t/>
            </a:r>
            <a:br>
              <a:rPr lang="en-US" altLang="en-US" dirty="0"/>
            </a:br>
            <a:r>
              <a:rPr lang="en-US" altLang="en-US" dirty="0"/>
              <a:t/>
            </a:r>
            <a:br>
              <a:rPr lang="en-US" altLang="en-US" dirty="0"/>
            </a:br>
            <a:r>
              <a:rPr lang="en-US" altLang="en-US" dirty="0"/>
              <a:t>To view or print a prospectus, visit www.valic.com and click on </a:t>
            </a:r>
            <a:r>
              <a:rPr lang="en-US" altLang="en-US" dirty="0" err="1"/>
              <a:t>ePrint</a:t>
            </a:r>
            <a:r>
              <a:rPr lang="en-US" altLang="en-US" baseline="30000" dirty="0" err="1"/>
              <a:t>SM</a:t>
            </a:r>
            <a:r>
              <a:rPr lang="en-US" altLang="en-US" dirty="0"/>
              <a:t> under Links to Login. Enter your Group ID in the Login field and click go. Click on "Funds" in Quick Links, and funds available for your plan are displayed. The prospectus contains the investment objectives, risks, charges, expenses and </a:t>
            </a:r>
            <a:br>
              <a:rPr lang="en-US" altLang="en-US" dirty="0"/>
            </a:br>
            <a:r>
              <a:rPr lang="en-US" altLang="en-US" dirty="0"/>
              <a:t>other information about the respective investment companies that you should consider carefully before investing. Please read the prospectus carefully before investing or sending money. You can also request a copy by calling 1-800-448-2542.</a:t>
            </a:r>
          </a:p>
          <a:p>
            <a:pPr marL="0" indent="0">
              <a:buFontTx/>
              <a:buNone/>
              <a:defRPr/>
            </a:pPr>
            <a:r>
              <a:rPr lang="en-US" altLang="en-US" dirty="0"/>
              <a:t/>
            </a:r>
            <a:br>
              <a:rPr lang="en-US" altLang="en-US" dirty="0"/>
            </a:br>
            <a:r>
              <a:rPr lang="en-US" altLang="en-US" dirty="0"/>
              <a:t>Securities and investment advisory services offered through VALIC Financial Advisors, Inc., member FINRA, SIPC and an SEC-registered investment advisor.</a:t>
            </a:r>
            <a:br>
              <a:rPr lang="en-US" altLang="en-US" dirty="0"/>
            </a:br>
            <a:r>
              <a:rPr lang="en-US" altLang="en-US" dirty="0"/>
              <a:t/>
            </a:r>
            <a:br>
              <a:rPr lang="en-US" altLang="en-US" dirty="0"/>
            </a:br>
            <a:r>
              <a:rPr lang="en-US" altLang="en-US" dirty="0"/>
              <a:t>Annuities issued by The Variable Annuity Life Insurance Company. Variable annuities distributed by its affiliate, AIG Capital Services, Inc., member FINRA. </a:t>
            </a:r>
            <a:br>
              <a:rPr lang="en-US" altLang="en-US" dirty="0"/>
            </a:br>
            <a:r>
              <a:rPr lang="en-US" altLang="en-US" dirty="0"/>
              <a:t/>
            </a:r>
            <a:br>
              <a:rPr lang="en-US" altLang="en-US" dirty="0"/>
            </a:br>
            <a:r>
              <a:rPr lang="en-US" altLang="en-US" dirty="0"/>
              <a:t>VALIC represents The Variable Annuity Life Insurance Company and its subsidiaries, VALIC Financial Advisors, Inc. and VALIC Retirement Services Company.</a:t>
            </a:r>
            <a:br>
              <a:rPr lang="en-US" altLang="en-US" dirty="0"/>
            </a:br>
            <a:r>
              <a:rPr lang="en-US" altLang="en-US" dirty="0"/>
              <a:t/>
            </a:r>
            <a:br>
              <a:rPr lang="en-US" altLang="en-US" dirty="0"/>
            </a:br>
            <a:r>
              <a:rPr lang="en-US" altLang="en-US" dirty="0"/>
              <a:t>VALIC.com</a:t>
            </a:r>
            <a:br>
              <a:rPr lang="en-US" altLang="en-US" dirty="0"/>
            </a:br>
            <a:r>
              <a:rPr lang="en-US" altLang="en-US" dirty="0"/>
              <a:t>Copyright © The Variable Annuity Life Insurance Company. All rights reserved.</a:t>
            </a:r>
            <a:br>
              <a:rPr lang="en-US" altLang="en-US" dirty="0"/>
            </a:br>
            <a:r>
              <a:rPr lang="en-US" altLang="en-US" dirty="0"/>
              <a:t>VC 26369  </a:t>
            </a:r>
            <a:r>
              <a:rPr lang="en-US" altLang="en-US" dirty="0" smtClean="0"/>
              <a:t>(10/2015)  </a:t>
            </a:r>
            <a:r>
              <a:rPr lang="en-US" altLang="en-US" dirty="0"/>
              <a:t>J94262 </a:t>
            </a:r>
            <a:r>
              <a:rPr lang="en-US" altLang="en-US" dirty="0" smtClean="0"/>
              <a:t>ER</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91400" y="6172200"/>
            <a:ext cx="14573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ontent Slid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8A83"/>
        </a:dk1>
        <a:lt1>
          <a:srgbClr val="FFFFFF"/>
        </a:lt1>
        <a:dk2>
          <a:srgbClr val="0097CE"/>
        </a:dk2>
        <a:lt2>
          <a:srgbClr val="D7D4B2"/>
        </a:lt2>
        <a:accent1>
          <a:srgbClr val="FFDA58"/>
        </a:accent1>
        <a:accent2>
          <a:srgbClr val="AFD139"/>
        </a:accent2>
        <a:accent3>
          <a:srgbClr val="FFFFFF"/>
        </a:accent3>
        <a:accent4>
          <a:srgbClr val="00756F"/>
        </a:accent4>
        <a:accent5>
          <a:srgbClr val="FFEAB4"/>
        </a:accent5>
        <a:accent6>
          <a:srgbClr val="9EBD33"/>
        </a:accent6>
        <a:hlink>
          <a:srgbClr val="0000FF"/>
        </a:hlink>
        <a:folHlink>
          <a:srgbClr val="66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themeElements>
    <a:clrScheme name="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a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a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a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a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a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a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a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a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a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a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a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a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ader 13">
        <a:dk1>
          <a:srgbClr val="008A83"/>
        </a:dk1>
        <a:lt1>
          <a:srgbClr val="FFFFFF"/>
        </a:lt1>
        <a:dk2>
          <a:srgbClr val="0097CE"/>
        </a:dk2>
        <a:lt2>
          <a:srgbClr val="D7D4B2"/>
        </a:lt2>
        <a:accent1>
          <a:srgbClr val="FFDA58"/>
        </a:accent1>
        <a:accent2>
          <a:srgbClr val="AFD139"/>
        </a:accent2>
        <a:accent3>
          <a:srgbClr val="FFFFFF"/>
        </a:accent3>
        <a:accent4>
          <a:srgbClr val="00756F"/>
        </a:accent4>
        <a:accent5>
          <a:srgbClr val="FFEAB4"/>
        </a:accent5>
        <a:accent6>
          <a:srgbClr val="9EBD33"/>
        </a:accent6>
        <a:hlink>
          <a:srgbClr val="0000FF"/>
        </a:hlink>
        <a:folHlink>
          <a:srgbClr val="660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20414</TotalTime>
  <Words>1422</Words>
  <Application>Microsoft Office PowerPoint</Application>
  <PresentationFormat>On-screen Show (4:3)</PresentationFormat>
  <Paragraphs>570</Paragraphs>
  <Slides>8</Slides>
  <Notes>4</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Content Slide</vt:lpstr>
      <vt:lpstr>Title</vt:lpstr>
      <vt:lpstr>Real Retirement Solutions</vt:lpstr>
      <vt:lpstr>Presentation team</vt:lpstr>
      <vt:lpstr>Total Plan Assets as of 9/30/2014</vt:lpstr>
      <vt:lpstr>Mutual Funds</vt:lpstr>
      <vt:lpstr>Annuity Funds</vt:lpstr>
      <vt:lpstr>Multi-channel approach</vt:lpstr>
      <vt:lpstr>Easy access to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Cheyne, Craig</dc:creator>
  <cp:lastModifiedBy>Hyland, Greg</cp:lastModifiedBy>
  <cp:revision>1091</cp:revision>
  <cp:lastPrinted>2014-03-26T15:56:27Z</cp:lastPrinted>
  <dcterms:created xsi:type="dcterms:W3CDTF">2009-08-17T21:23:23Z</dcterms:created>
  <dcterms:modified xsi:type="dcterms:W3CDTF">2015-10-27T19:55:54Z</dcterms:modified>
</cp:coreProperties>
</file>