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9" r:id="rId2"/>
    <p:sldId id="278" r:id="rId3"/>
    <p:sldId id="256" r:id="rId4"/>
    <p:sldId id="257" r:id="rId5"/>
    <p:sldId id="258" r:id="rId6"/>
    <p:sldId id="259" r:id="rId7"/>
    <p:sldId id="260" r:id="rId8"/>
    <p:sldId id="261" r:id="rId9"/>
    <p:sldId id="262" r:id="rId10"/>
    <p:sldId id="263" r:id="rId11"/>
    <p:sldId id="264" r:id="rId12"/>
    <p:sldId id="271" r:id="rId13"/>
    <p:sldId id="272" r:id="rId14"/>
    <p:sldId id="273" r:id="rId15"/>
    <p:sldId id="274" r:id="rId16"/>
    <p:sldId id="275" r:id="rId17"/>
    <p:sldId id="276" r:id="rId18"/>
    <p:sldId id="277" r:id="rId19"/>
    <p:sldId id="265" r:id="rId20"/>
    <p:sldId id="266" r:id="rId21"/>
    <p:sldId id="267" r:id="rId22"/>
    <p:sldId id="268" r:id="rId23"/>
    <p:sldId id="269" r:id="rId24"/>
    <p:sldId id="270"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A880B0-3C19-4E96-8246-85CDCF1E22AE}"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2E205-228B-4756-82AE-19BFCF567F56}" type="slidenum">
              <a:rPr lang="en-US" smtClean="0"/>
              <a:t>‹#›</a:t>
            </a:fld>
            <a:endParaRPr lang="en-US"/>
          </a:p>
        </p:txBody>
      </p:sp>
    </p:spTree>
    <p:extLst>
      <p:ext uri="{BB962C8B-B14F-4D97-AF65-F5344CB8AC3E}">
        <p14:creationId xmlns:p14="http://schemas.microsoft.com/office/powerpoint/2010/main" val="2754827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880B0-3C19-4E96-8246-85CDCF1E22AE}"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2E205-228B-4756-82AE-19BFCF567F56}" type="slidenum">
              <a:rPr lang="en-US" smtClean="0"/>
              <a:t>‹#›</a:t>
            </a:fld>
            <a:endParaRPr lang="en-US"/>
          </a:p>
        </p:txBody>
      </p:sp>
    </p:spTree>
    <p:extLst>
      <p:ext uri="{BB962C8B-B14F-4D97-AF65-F5344CB8AC3E}">
        <p14:creationId xmlns:p14="http://schemas.microsoft.com/office/powerpoint/2010/main" val="1303625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880B0-3C19-4E96-8246-85CDCF1E22AE}"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2E205-228B-4756-82AE-19BFCF567F56}" type="slidenum">
              <a:rPr lang="en-US" smtClean="0"/>
              <a:t>‹#›</a:t>
            </a:fld>
            <a:endParaRPr lang="en-US"/>
          </a:p>
        </p:txBody>
      </p:sp>
    </p:spTree>
    <p:extLst>
      <p:ext uri="{BB962C8B-B14F-4D97-AF65-F5344CB8AC3E}">
        <p14:creationId xmlns:p14="http://schemas.microsoft.com/office/powerpoint/2010/main" val="2247432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880B0-3C19-4E96-8246-85CDCF1E22AE}"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2E205-228B-4756-82AE-19BFCF567F56}" type="slidenum">
              <a:rPr lang="en-US" smtClean="0"/>
              <a:t>‹#›</a:t>
            </a:fld>
            <a:endParaRPr lang="en-US"/>
          </a:p>
        </p:txBody>
      </p:sp>
    </p:spTree>
    <p:extLst>
      <p:ext uri="{BB962C8B-B14F-4D97-AF65-F5344CB8AC3E}">
        <p14:creationId xmlns:p14="http://schemas.microsoft.com/office/powerpoint/2010/main" val="6881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A880B0-3C19-4E96-8246-85CDCF1E22AE}" type="datetimeFigureOut">
              <a:rPr lang="en-US" smtClean="0"/>
              <a:t>10/27/2015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2E205-228B-4756-82AE-19BFCF567F56}" type="slidenum">
              <a:rPr lang="en-US" smtClean="0"/>
              <a:t>‹#›</a:t>
            </a:fld>
            <a:endParaRPr lang="en-US"/>
          </a:p>
        </p:txBody>
      </p:sp>
    </p:spTree>
    <p:extLst>
      <p:ext uri="{BB962C8B-B14F-4D97-AF65-F5344CB8AC3E}">
        <p14:creationId xmlns:p14="http://schemas.microsoft.com/office/powerpoint/2010/main" val="295663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A880B0-3C19-4E96-8246-85CDCF1E22AE}"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2E205-228B-4756-82AE-19BFCF567F56}" type="slidenum">
              <a:rPr lang="en-US" smtClean="0"/>
              <a:t>‹#›</a:t>
            </a:fld>
            <a:endParaRPr lang="en-US"/>
          </a:p>
        </p:txBody>
      </p:sp>
    </p:spTree>
    <p:extLst>
      <p:ext uri="{BB962C8B-B14F-4D97-AF65-F5344CB8AC3E}">
        <p14:creationId xmlns:p14="http://schemas.microsoft.com/office/powerpoint/2010/main" val="2445210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A880B0-3C19-4E96-8246-85CDCF1E22AE}" type="datetimeFigureOut">
              <a:rPr lang="en-US" smtClean="0"/>
              <a:t>10/27/2015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A2E205-228B-4756-82AE-19BFCF567F56}" type="slidenum">
              <a:rPr lang="en-US" smtClean="0"/>
              <a:t>‹#›</a:t>
            </a:fld>
            <a:endParaRPr lang="en-US"/>
          </a:p>
        </p:txBody>
      </p:sp>
    </p:spTree>
    <p:extLst>
      <p:ext uri="{BB962C8B-B14F-4D97-AF65-F5344CB8AC3E}">
        <p14:creationId xmlns:p14="http://schemas.microsoft.com/office/powerpoint/2010/main" val="1084975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A880B0-3C19-4E96-8246-85CDCF1E22AE}" type="datetimeFigureOut">
              <a:rPr lang="en-US" smtClean="0"/>
              <a:t>10/27/2015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A2E205-228B-4756-82AE-19BFCF567F56}" type="slidenum">
              <a:rPr lang="en-US" smtClean="0"/>
              <a:t>‹#›</a:t>
            </a:fld>
            <a:endParaRPr lang="en-US"/>
          </a:p>
        </p:txBody>
      </p:sp>
    </p:spTree>
    <p:extLst>
      <p:ext uri="{BB962C8B-B14F-4D97-AF65-F5344CB8AC3E}">
        <p14:creationId xmlns:p14="http://schemas.microsoft.com/office/powerpoint/2010/main" val="672961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880B0-3C19-4E96-8246-85CDCF1E22AE}" type="datetimeFigureOut">
              <a:rPr lang="en-US" smtClean="0"/>
              <a:t>10/27/2015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A2E205-228B-4756-82AE-19BFCF567F56}" type="slidenum">
              <a:rPr lang="en-US" smtClean="0"/>
              <a:t>‹#›</a:t>
            </a:fld>
            <a:endParaRPr lang="en-US"/>
          </a:p>
        </p:txBody>
      </p:sp>
    </p:spTree>
    <p:extLst>
      <p:ext uri="{BB962C8B-B14F-4D97-AF65-F5344CB8AC3E}">
        <p14:creationId xmlns:p14="http://schemas.microsoft.com/office/powerpoint/2010/main" val="189027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880B0-3C19-4E96-8246-85CDCF1E22AE}"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2E205-228B-4756-82AE-19BFCF567F56}" type="slidenum">
              <a:rPr lang="en-US" smtClean="0"/>
              <a:t>‹#›</a:t>
            </a:fld>
            <a:endParaRPr lang="en-US"/>
          </a:p>
        </p:txBody>
      </p:sp>
    </p:spTree>
    <p:extLst>
      <p:ext uri="{BB962C8B-B14F-4D97-AF65-F5344CB8AC3E}">
        <p14:creationId xmlns:p14="http://schemas.microsoft.com/office/powerpoint/2010/main" val="3753404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880B0-3C19-4E96-8246-85CDCF1E22AE}" type="datetimeFigureOut">
              <a:rPr lang="en-US" smtClean="0"/>
              <a:t>10/27/2015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2E205-228B-4756-82AE-19BFCF567F56}" type="slidenum">
              <a:rPr lang="en-US" smtClean="0"/>
              <a:t>‹#›</a:t>
            </a:fld>
            <a:endParaRPr lang="en-US"/>
          </a:p>
        </p:txBody>
      </p:sp>
    </p:spTree>
    <p:extLst>
      <p:ext uri="{BB962C8B-B14F-4D97-AF65-F5344CB8AC3E}">
        <p14:creationId xmlns:p14="http://schemas.microsoft.com/office/powerpoint/2010/main" val="3426044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880B0-3C19-4E96-8246-85CDCF1E22AE}" type="datetimeFigureOut">
              <a:rPr lang="en-US" smtClean="0"/>
              <a:t>10/27/2015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A2E205-228B-4756-82AE-19BFCF567F56}" type="slidenum">
              <a:rPr lang="en-US" smtClean="0"/>
              <a:t>‹#›</a:t>
            </a:fld>
            <a:endParaRPr lang="en-US"/>
          </a:p>
        </p:txBody>
      </p:sp>
    </p:spTree>
    <p:extLst>
      <p:ext uri="{BB962C8B-B14F-4D97-AF65-F5344CB8AC3E}">
        <p14:creationId xmlns:p14="http://schemas.microsoft.com/office/powerpoint/2010/main" val="11268080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ethics.ri.gov/code/" TargetMode="External"/><Relationship Id="rId2" Type="http://schemas.openxmlformats.org/officeDocument/2006/relationships/hyperlink" Target="http://www.riag.ri.gov/CivilDivision/OpenGovernmentUnit.ph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SIC Training</a:t>
            </a:r>
            <a:endParaRPr lang="en-US" dirty="0"/>
          </a:p>
        </p:txBody>
      </p:sp>
      <p:sp>
        <p:nvSpPr>
          <p:cNvPr id="5" name="Subtitle 4"/>
          <p:cNvSpPr>
            <a:spLocks noGrp="1"/>
          </p:cNvSpPr>
          <p:nvPr>
            <p:ph type="subTitle" idx="1"/>
          </p:nvPr>
        </p:nvSpPr>
        <p:spPr/>
        <p:txBody>
          <a:bodyPr/>
          <a:lstStyle/>
          <a:p>
            <a:r>
              <a:rPr lang="en-US" dirty="0" smtClean="0"/>
              <a:t>Presented </a:t>
            </a:r>
            <a:r>
              <a:rPr lang="en-US" dirty="0" smtClean="0"/>
              <a:t>by:</a:t>
            </a:r>
          </a:p>
          <a:p>
            <a:r>
              <a:rPr lang="en-US" dirty="0" smtClean="0"/>
              <a:t> </a:t>
            </a:r>
            <a:r>
              <a:rPr lang="en-US" dirty="0" smtClean="0"/>
              <a:t>Office of the General Treasurer</a:t>
            </a:r>
            <a:endParaRPr lang="en-US" dirty="0"/>
          </a:p>
        </p:txBody>
      </p:sp>
    </p:spTree>
    <p:extLst>
      <p:ext uri="{BB962C8B-B14F-4D97-AF65-F5344CB8AC3E}">
        <p14:creationId xmlns:p14="http://schemas.microsoft.com/office/powerpoint/2010/main" val="2827416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Notice of Executive Session</a:t>
            </a:r>
            <a:endParaRPr lang="en-US" dirty="0"/>
          </a:p>
        </p:txBody>
      </p:sp>
      <p:sp>
        <p:nvSpPr>
          <p:cNvPr id="3" name="Content Placeholder 2"/>
          <p:cNvSpPr>
            <a:spLocks noGrp="1"/>
          </p:cNvSpPr>
          <p:nvPr>
            <p:ph idx="1"/>
          </p:nvPr>
        </p:nvSpPr>
        <p:spPr/>
        <p:txBody>
          <a:bodyPr/>
          <a:lstStyle/>
          <a:p>
            <a:r>
              <a:rPr lang="en-US" dirty="0" smtClean="0"/>
              <a:t>Must make a statement of </a:t>
            </a:r>
            <a:r>
              <a:rPr lang="en-US" u="sng" dirty="0" smtClean="0"/>
              <a:t>each</a:t>
            </a:r>
            <a:r>
              <a:rPr lang="en-US" dirty="0" smtClean="0"/>
              <a:t> item to be discussed and cite to authority</a:t>
            </a:r>
          </a:p>
          <a:p>
            <a:r>
              <a:rPr lang="en-US" dirty="0" smtClean="0"/>
              <a:t>If a case (litigation) is publicly known must state it</a:t>
            </a:r>
          </a:p>
        </p:txBody>
      </p:sp>
    </p:spTree>
    <p:extLst>
      <p:ext uri="{BB962C8B-B14F-4D97-AF65-F5344CB8AC3E}">
        <p14:creationId xmlns:p14="http://schemas.microsoft.com/office/powerpoint/2010/main" val="3400196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t>Date, time, place of meeting, members present/absent</a:t>
            </a:r>
          </a:p>
          <a:p>
            <a:r>
              <a:rPr lang="en-US" dirty="0" smtClean="0"/>
              <a:t>A record of votes taken (how each person voted)</a:t>
            </a:r>
          </a:p>
          <a:p>
            <a:r>
              <a:rPr lang="en-US" dirty="0" smtClean="0"/>
              <a:t>Any other relevant information</a:t>
            </a:r>
          </a:p>
          <a:p>
            <a:r>
              <a:rPr lang="en-US" dirty="0" smtClean="0"/>
              <a:t>Must file with SOS within 35 days of meeting except for Advisory Public bodies</a:t>
            </a:r>
            <a:endParaRPr lang="en-US" dirty="0"/>
          </a:p>
        </p:txBody>
      </p:sp>
    </p:spTree>
    <p:extLst>
      <p:ext uri="{BB962C8B-B14F-4D97-AF65-F5344CB8AC3E}">
        <p14:creationId xmlns:p14="http://schemas.microsoft.com/office/powerpoint/2010/main" val="831275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Ethics</a:t>
            </a:r>
            <a:endParaRPr lang="en-US" dirty="0"/>
          </a:p>
        </p:txBody>
      </p:sp>
      <p:sp>
        <p:nvSpPr>
          <p:cNvPr id="4" name="Subtitle 3"/>
          <p:cNvSpPr>
            <a:spLocks noGrp="1"/>
          </p:cNvSpPr>
          <p:nvPr>
            <p:ph type="subTitle" idx="1"/>
          </p:nvPr>
        </p:nvSpPr>
        <p:spPr/>
        <p:txBody>
          <a:bodyPr/>
          <a:lstStyle/>
          <a:p>
            <a:r>
              <a:rPr lang="en-US" dirty="0" smtClean="0"/>
              <a:t>R.I.G.L. 36-14-1 </a:t>
            </a:r>
            <a:r>
              <a:rPr lang="en-US" i="1" dirty="0" smtClean="0"/>
              <a:t>et seq.</a:t>
            </a:r>
            <a:endParaRPr lang="en-US" dirty="0"/>
          </a:p>
        </p:txBody>
      </p:sp>
    </p:spTree>
    <p:extLst>
      <p:ext uri="{BB962C8B-B14F-4D97-AF65-F5344CB8AC3E}">
        <p14:creationId xmlns:p14="http://schemas.microsoft.com/office/powerpoint/2010/main" val="3191396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Policy</a:t>
            </a:r>
            <a:endParaRPr lang="en-US" dirty="0"/>
          </a:p>
        </p:txBody>
      </p:sp>
      <p:sp>
        <p:nvSpPr>
          <p:cNvPr id="3" name="Content Placeholder 2"/>
          <p:cNvSpPr>
            <a:spLocks noGrp="1"/>
          </p:cNvSpPr>
          <p:nvPr>
            <p:ph idx="1"/>
          </p:nvPr>
        </p:nvSpPr>
        <p:spPr/>
        <p:txBody>
          <a:bodyPr/>
          <a:lstStyle/>
          <a:p>
            <a:r>
              <a:rPr lang="en-US" dirty="0" smtClean="0"/>
              <a:t>It is the policy of the state of Rhode Island that public officials and employees must adhere to the highest standards of ethical conduct, respect the public trust and the rights of all persons, be open, accountable and responsive, avoid the appearance of impropriety, and not use their position for private gain or advantage</a:t>
            </a:r>
            <a:endParaRPr lang="en-US" dirty="0"/>
          </a:p>
        </p:txBody>
      </p:sp>
    </p:spTree>
    <p:extLst>
      <p:ext uri="{BB962C8B-B14F-4D97-AF65-F5344CB8AC3E}">
        <p14:creationId xmlns:p14="http://schemas.microsoft.com/office/powerpoint/2010/main" val="73095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does the Code of Ethics apply to?</a:t>
            </a:r>
            <a:endParaRPr lang="en-US" dirty="0"/>
          </a:p>
        </p:txBody>
      </p:sp>
      <p:sp>
        <p:nvSpPr>
          <p:cNvPr id="3" name="Content Placeholder 2"/>
          <p:cNvSpPr>
            <a:spLocks noGrp="1"/>
          </p:cNvSpPr>
          <p:nvPr>
            <p:ph idx="1"/>
          </p:nvPr>
        </p:nvSpPr>
        <p:spPr/>
        <p:txBody>
          <a:bodyPr/>
          <a:lstStyle/>
          <a:p>
            <a:r>
              <a:rPr lang="en-US" dirty="0" smtClean="0"/>
              <a:t>State and municipal elected officials</a:t>
            </a:r>
          </a:p>
          <a:p>
            <a:r>
              <a:rPr lang="en-US" dirty="0" smtClean="0"/>
              <a:t>State and municipal appointed officials; and</a:t>
            </a:r>
          </a:p>
          <a:p>
            <a:r>
              <a:rPr lang="en-US" dirty="0" smtClean="0"/>
              <a:t>Employees of state and local government, of boards, Commissions, and agencies</a:t>
            </a:r>
            <a:endParaRPr lang="en-US" dirty="0"/>
          </a:p>
        </p:txBody>
      </p:sp>
    </p:spTree>
    <p:extLst>
      <p:ext uri="{BB962C8B-B14F-4D97-AF65-F5344CB8AC3E}">
        <p14:creationId xmlns:p14="http://schemas.microsoft.com/office/powerpoint/2010/main" val="2544805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Prohibited Activities</a:t>
            </a:r>
            <a:endParaRPr lang="en-US" dirty="0"/>
          </a:p>
        </p:txBody>
      </p:sp>
      <p:sp>
        <p:nvSpPr>
          <p:cNvPr id="3" name="Content Placeholder 2"/>
          <p:cNvSpPr>
            <a:spLocks noGrp="1"/>
          </p:cNvSpPr>
          <p:nvPr>
            <p:ph idx="1"/>
          </p:nvPr>
        </p:nvSpPr>
        <p:spPr/>
        <p:txBody>
          <a:bodyPr/>
          <a:lstStyle/>
          <a:p>
            <a:r>
              <a:rPr lang="en-US" dirty="0" smtClean="0"/>
              <a:t>Actions that would result in substantial conflict with proper discharge of duties</a:t>
            </a:r>
          </a:p>
          <a:p>
            <a:r>
              <a:rPr lang="en-US" dirty="0" smtClean="0"/>
              <a:t>Using position for financial gain</a:t>
            </a:r>
          </a:p>
          <a:p>
            <a:r>
              <a:rPr lang="en-US" dirty="0" smtClean="0"/>
              <a:t>Appearing before own board/commission</a:t>
            </a:r>
          </a:p>
          <a:p>
            <a:r>
              <a:rPr lang="en-US" dirty="0" smtClean="0"/>
              <a:t>Threaten, bribe, etc.</a:t>
            </a:r>
          </a:p>
          <a:p>
            <a:endParaRPr lang="en-US" dirty="0"/>
          </a:p>
        </p:txBody>
      </p:sp>
    </p:spTree>
    <p:extLst>
      <p:ext uri="{BB962C8B-B14F-4D97-AF65-F5344CB8AC3E}">
        <p14:creationId xmlns:p14="http://schemas.microsoft.com/office/powerpoint/2010/main" val="385817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Gifts</a:t>
            </a:r>
            <a:endParaRPr lang="en-US" dirty="0"/>
          </a:p>
        </p:txBody>
      </p:sp>
      <p:sp>
        <p:nvSpPr>
          <p:cNvPr id="3" name="Content Placeholder 2"/>
          <p:cNvSpPr>
            <a:spLocks noGrp="1"/>
          </p:cNvSpPr>
          <p:nvPr>
            <p:ph idx="1"/>
          </p:nvPr>
        </p:nvSpPr>
        <p:spPr/>
        <p:txBody>
          <a:bodyPr>
            <a:normAutofit lnSpcReduction="10000"/>
          </a:bodyPr>
          <a:lstStyle/>
          <a:p>
            <a:r>
              <a:rPr lang="en-US" dirty="0" smtClean="0"/>
              <a:t>Cannot accept gifts from “interested person” in excess of $25</a:t>
            </a:r>
          </a:p>
          <a:p>
            <a:pPr lvl="1"/>
            <a:r>
              <a:rPr lang="en-US" dirty="0" smtClean="0"/>
              <a:t>Interested person is defined as “a person or a representative of a person or business that has a direct financial interest in a decision that the person subject to the Code of Ethics is authorized to make, or to participate in the making of, as part of his or her official duties</a:t>
            </a:r>
          </a:p>
          <a:p>
            <a:pPr lvl="2"/>
            <a:r>
              <a:rPr lang="en-US" dirty="0" smtClean="0"/>
              <a:t>Interested person includes employees or representatives of an individual, business, organization or entity</a:t>
            </a:r>
            <a:endParaRPr lang="en-US" dirty="0"/>
          </a:p>
        </p:txBody>
      </p:sp>
    </p:spTree>
    <p:extLst>
      <p:ext uri="{BB962C8B-B14F-4D97-AF65-F5344CB8AC3E}">
        <p14:creationId xmlns:p14="http://schemas.microsoft.com/office/powerpoint/2010/main" val="3698402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Recusal</a:t>
            </a:r>
            <a:endParaRPr lang="en-US" dirty="0"/>
          </a:p>
        </p:txBody>
      </p:sp>
      <p:sp>
        <p:nvSpPr>
          <p:cNvPr id="3" name="Content Placeholder 2"/>
          <p:cNvSpPr>
            <a:spLocks noGrp="1"/>
          </p:cNvSpPr>
          <p:nvPr>
            <p:ph idx="1"/>
          </p:nvPr>
        </p:nvSpPr>
        <p:spPr/>
        <p:txBody>
          <a:bodyPr/>
          <a:lstStyle/>
          <a:p>
            <a:r>
              <a:rPr lang="en-US" dirty="0" smtClean="0"/>
              <a:t>Advise legal counsel and board – on the record – that there is a conflict </a:t>
            </a:r>
            <a:endParaRPr lang="en-US" dirty="0"/>
          </a:p>
          <a:p>
            <a:r>
              <a:rPr lang="en-US" dirty="0" smtClean="0"/>
              <a:t>Complete recusal form and submit to the Ethics Commission with copy for Secretary/Clerk</a:t>
            </a:r>
          </a:p>
          <a:p>
            <a:r>
              <a:rPr lang="en-US" dirty="0" smtClean="0"/>
              <a:t>DO NOT PARTICIPATE IN DISCUSSION AND/OR VOTE ON THE MATTER!</a:t>
            </a:r>
            <a:endParaRPr lang="en-US" dirty="0"/>
          </a:p>
        </p:txBody>
      </p:sp>
    </p:spTree>
    <p:extLst>
      <p:ext uri="{BB962C8B-B14F-4D97-AF65-F5344CB8AC3E}">
        <p14:creationId xmlns:p14="http://schemas.microsoft.com/office/powerpoint/2010/main" val="7543425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Disclosures</a:t>
            </a:r>
            <a:endParaRPr lang="en-US" dirty="0"/>
          </a:p>
        </p:txBody>
      </p:sp>
      <p:sp>
        <p:nvSpPr>
          <p:cNvPr id="3" name="Content Placeholder 2"/>
          <p:cNvSpPr>
            <a:spLocks noGrp="1"/>
          </p:cNvSpPr>
          <p:nvPr>
            <p:ph idx="1"/>
          </p:nvPr>
        </p:nvSpPr>
        <p:spPr/>
        <p:txBody>
          <a:bodyPr/>
          <a:lstStyle/>
          <a:p>
            <a:r>
              <a:rPr lang="en-US" dirty="0" smtClean="0"/>
              <a:t>State appointed officials are required to file financial disclosures</a:t>
            </a:r>
          </a:p>
          <a:p>
            <a:r>
              <a:rPr lang="en-US" dirty="0" smtClean="0"/>
              <a:t>Due by the last Friday of April every year</a:t>
            </a:r>
          </a:p>
          <a:p>
            <a:r>
              <a:rPr lang="en-US" dirty="0" smtClean="0"/>
              <a:t>Filing for the previous calendar year (Due April 2016 covering period of February 1, 2015 through December 31, 2015)</a:t>
            </a:r>
          </a:p>
          <a:p>
            <a:r>
              <a:rPr lang="en-US" dirty="0" smtClean="0"/>
              <a:t>Can file electronically or by mail</a:t>
            </a:r>
            <a:endParaRPr lang="en-US" dirty="0"/>
          </a:p>
        </p:txBody>
      </p:sp>
    </p:spTree>
    <p:extLst>
      <p:ext uri="{BB962C8B-B14F-4D97-AF65-F5344CB8AC3E}">
        <p14:creationId xmlns:p14="http://schemas.microsoft.com/office/powerpoint/2010/main" val="11762834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Access to Public Records Act</a:t>
            </a:r>
            <a:br>
              <a:rPr lang="en-US" dirty="0" smtClean="0"/>
            </a:br>
            <a:r>
              <a:rPr lang="en-US" dirty="0" smtClean="0"/>
              <a:t>“APRA”</a:t>
            </a:r>
            <a:endParaRPr lang="en-US" dirty="0"/>
          </a:p>
        </p:txBody>
      </p:sp>
      <p:sp>
        <p:nvSpPr>
          <p:cNvPr id="3" name="Subtitle 2"/>
          <p:cNvSpPr>
            <a:spLocks noGrp="1"/>
          </p:cNvSpPr>
          <p:nvPr>
            <p:ph type="subTitle" idx="1"/>
          </p:nvPr>
        </p:nvSpPr>
        <p:spPr/>
        <p:txBody>
          <a:bodyPr/>
          <a:lstStyle/>
          <a:p>
            <a:r>
              <a:rPr lang="en-US" dirty="0" smtClean="0"/>
              <a:t>R.I.G.L. 38-2-1 </a:t>
            </a:r>
            <a:r>
              <a:rPr lang="en-US" i="1" dirty="0" smtClean="0"/>
              <a:t>et seq.</a:t>
            </a:r>
            <a:endParaRPr lang="en-US" dirty="0"/>
          </a:p>
        </p:txBody>
      </p:sp>
    </p:spTree>
    <p:extLst>
      <p:ext uri="{BB962C8B-B14F-4D97-AF65-F5344CB8AC3E}">
        <p14:creationId xmlns:p14="http://schemas.microsoft.com/office/powerpoint/2010/main" val="204731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we here?</a:t>
            </a:r>
            <a:endParaRPr lang="en-US" dirty="0"/>
          </a:p>
        </p:txBody>
      </p:sp>
      <p:sp>
        <p:nvSpPr>
          <p:cNvPr id="3" name="Content Placeholder 2"/>
          <p:cNvSpPr>
            <a:spLocks noGrp="1"/>
          </p:cNvSpPr>
          <p:nvPr>
            <p:ph idx="1"/>
          </p:nvPr>
        </p:nvSpPr>
        <p:spPr/>
        <p:txBody>
          <a:bodyPr/>
          <a:lstStyle/>
          <a:p>
            <a:r>
              <a:rPr lang="en-US" dirty="0" smtClean="0"/>
              <a:t>R.I.G.L. 36-10-1 requires training for public members on following statutory provisions:</a:t>
            </a:r>
          </a:p>
          <a:p>
            <a:pPr lvl="1"/>
            <a:r>
              <a:rPr lang="en-US" dirty="0" smtClean="0"/>
              <a:t>SIC Statutes (occurred July 2015)</a:t>
            </a:r>
          </a:p>
          <a:p>
            <a:pPr lvl="1"/>
            <a:r>
              <a:rPr lang="en-US" dirty="0" smtClean="0"/>
              <a:t>Open Meetings Act “OMA”</a:t>
            </a:r>
          </a:p>
          <a:p>
            <a:pPr lvl="1"/>
            <a:r>
              <a:rPr lang="en-US" dirty="0" smtClean="0"/>
              <a:t>Ethics</a:t>
            </a:r>
          </a:p>
          <a:p>
            <a:pPr lvl="1"/>
            <a:r>
              <a:rPr lang="en-US" dirty="0" smtClean="0"/>
              <a:t>Access to Public Records Act “APRA”</a:t>
            </a:r>
          </a:p>
          <a:p>
            <a:pPr lvl="1"/>
            <a:r>
              <a:rPr lang="en-US" dirty="0" smtClean="0"/>
              <a:t>SIC Rules and Regulations (occurred July 2015)</a:t>
            </a:r>
          </a:p>
        </p:txBody>
      </p:sp>
    </p:spTree>
    <p:extLst>
      <p:ext uri="{BB962C8B-B14F-4D97-AF65-F5344CB8AC3E}">
        <p14:creationId xmlns:p14="http://schemas.microsoft.com/office/powerpoint/2010/main" val="38238849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p:txBody>
          <a:bodyPr/>
          <a:lstStyle/>
          <a:p>
            <a:r>
              <a:rPr lang="en-US" dirty="0" smtClean="0"/>
              <a:t>To facilitate public access to public records while protecting information about particular individuals maintained in the files of public bodies when disclosure would constitute an unwarranted invasion of personal privacy.</a:t>
            </a:r>
            <a:endParaRPr lang="en-US" dirty="0"/>
          </a:p>
        </p:txBody>
      </p:sp>
    </p:spTree>
    <p:extLst>
      <p:ext uri="{BB962C8B-B14F-4D97-AF65-F5344CB8AC3E}">
        <p14:creationId xmlns:p14="http://schemas.microsoft.com/office/powerpoint/2010/main" val="105289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a “public record”?</a:t>
            </a:r>
            <a:endParaRPr lang="en-US" dirty="0"/>
          </a:p>
        </p:txBody>
      </p:sp>
      <p:sp>
        <p:nvSpPr>
          <p:cNvPr id="3" name="Content Placeholder 2"/>
          <p:cNvSpPr>
            <a:spLocks noGrp="1"/>
          </p:cNvSpPr>
          <p:nvPr>
            <p:ph idx="1"/>
          </p:nvPr>
        </p:nvSpPr>
        <p:spPr/>
        <p:txBody>
          <a:bodyPr>
            <a:normAutofit/>
          </a:bodyPr>
          <a:lstStyle/>
          <a:p>
            <a:r>
              <a:rPr lang="en-US" dirty="0" smtClean="0"/>
              <a:t>Documents, papers, letters, maps, books, tapes, photographs, films, sound recordings, magnetic or other tapes, electronic data processing records, computer stored data (including electronic mail messages…) or other material regardless of physical form or characteristics made or received pursuant to law or ordinance </a:t>
            </a:r>
            <a:r>
              <a:rPr lang="en-US" b="1" dirty="0" smtClean="0"/>
              <a:t>or in connection with the transaction of official business by any agency</a:t>
            </a:r>
            <a:r>
              <a:rPr lang="en-US" dirty="0" smtClean="0"/>
              <a:t>.</a:t>
            </a:r>
            <a:endParaRPr lang="en-US" dirty="0"/>
          </a:p>
        </p:txBody>
      </p:sp>
    </p:spTree>
    <p:extLst>
      <p:ext uri="{BB962C8B-B14F-4D97-AF65-F5344CB8AC3E}">
        <p14:creationId xmlns:p14="http://schemas.microsoft.com/office/powerpoint/2010/main" val="1595273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Everything is public…</a:t>
            </a:r>
            <a:endParaRPr lang="en-US" dirty="0"/>
          </a:p>
        </p:txBody>
      </p:sp>
      <p:sp>
        <p:nvSpPr>
          <p:cNvPr id="3" name="Content Placeholder 2"/>
          <p:cNvSpPr>
            <a:spLocks noGrp="1"/>
          </p:cNvSpPr>
          <p:nvPr>
            <p:ph idx="1"/>
          </p:nvPr>
        </p:nvSpPr>
        <p:spPr/>
        <p:txBody>
          <a:bodyPr>
            <a:normAutofit fontScale="92500"/>
          </a:bodyPr>
          <a:lstStyle/>
          <a:p>
            <a:r>
              <a:rPr lang="en-US" dirty="0" smtClean="0"/>
              <a:t>The law provides for 27 exemptions which </a:t>
            </a:r>
            <a:r>
              <a:rPr lang="en-US" b="1" dirty="0" smtClean="0"/>
              <a:t>may</a:t>
            </a:r>
            <a:r>
              <a:rPr lang="en-US" dirty="0" smtClean="0"/>
              <a:t> be used to withhold public records</a:t>
            </a:r>
          </a:p>
          <a:p>
            <a:r>
              <a:rPr lang="en-US" dirty="0" smtClean="0"/>
              <a:t>Overall balancing test: privacy of individual vs. public interest</a:t>
            </a:r>
          </a:p>
          <a:p>
            <a:r>
              <a:rPr lang="en-US" dirty="0" smtClean="0"/>
              <a:t>Most common exemption applied to SIC records requests are:</a:t>
            </a:r>
          </a:p>
          <a:p>
            <a:pPr lvl="1"/>
            <a:r>
              <a:rPr lang="en-US" dirty="0" smtClean="0"/>
              <a:t>Trade secrets and commercial or financial information obtained from a person, firm, or corporation which is of a privileged or confidential nature</a:t>
            </a:r>
            <a:endParaRPr lang="en-US" dirty="0"/>
          </a:p>
        </p:txBody>
      </p:sp>
    </p:spTree>
    <p:extLst>
      <p:ext uri="{BB962C8B-B14F-4D97-AF65-F5344CB8AC3E}">
        <p14:creationId xmlns:p14="http://schemas.microsoft.com/office/powerpoint/2010/main" val="2595526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Some other exemptions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Records relating to an attorney/client relationship</a:t>
            </a:r>
          </a:p>
          <a:p>
            <a:r>
              <a:rPr lang="en-US" dirty="0" smtClean="0"/>
              <a:t>Reports and statements of strategy or negotiation with respect to the investment or borrowing of public funds, until such time as those transactions are entered into</a:t>
            </a:r>
          </a:p>
          <a:p>
            <a:r>
              <a:rPr lang="en-US" dirty="0" smtClean="0"/>
              <a:t>Sealed executive session minutes</a:t>
            </a:r>
          </a:p>
          <a:p>
            <a:r>
              <a:rPr lang="en-US" dirty="0" smtClean="0"/>
              <a:t>Preliminary drafts, notes, impressions, memoranda, working papers, and work products; provided, however, any documents submitted at a public meeting of a public body shall be deemed public</a:t>
            </a:r>
            <a:endParaRPr lang="en-US" dirty="0"/>
          </a:p>
        </p:txBody>
      </p:sp>
    </p:spTree>
    <p:extLst>
      <p:ext uri="{BB962C8B-B14F-4D97-AF65-F5344CB8AC3E}">
        <p14:creationId xmlns:p14="http://schemas.microsoft.com/office/powerpoint/2010/main" val="4030879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highlights of the APRA</a:t>
            </a:r>
            <a:endParaRPr lang="en-US" dirty="0"/>
          </a:p>
        </p:txBody>
      </p:sp>
      <p:sp>
        <p:nvSpPr>
          <p:cNvPr id="3" name="Content Placeholder 2"/>
          <p:cNvSpPr>
            <a:spLocks noGrp="1"/>
          </p:cNvSpPr>
          <p:nvPr>
            <p:ph idx="1"/>
          </p:nvPr>
        </p:nvSpPr>
        <p:spPr/>
        <p:txBody>
          <a:bodyPr>
            <a:normAutofit lnSpcReduction="10000"/>
          </a:bodyPr>
          <a:lstStyle/>
          <a:p>
            <a:r>
              <a:rPr lang="en-US" dirty="0" smtClean="0"/>
              <a:t>10 business day timeframe with possible extension for “good cause” – Failure to respond within 10 days results in a denial</a:t>
            </a:r>
          </a:p>
          <a:p>
            <a:r>
              <a:rPr lang="en-US" dirty="0" smtClean="0"/>
              <a:t>Costs of $.15 may be charged for copies and $15/</a:t>
            </a:r>
            <a:r>
              <a:rPr lang="en-US" dirty="0" err="1" smtClean="0"/>
              <a:t>hr</a:t>
            </a:r>
            <a:r>
              <a:rPr lang="en-US" dirty="0" smtClean="0"/>
              <a:t> for search and retrieval (first hour free)</a:t>
            </a:r>
          </a:p>
          <a:p>
            <a:r>
              <a:rPr lang="en-US" dirty="0" smtClean="0"/>
              <a:t>No obligation to provide documents in the format requested if not already in format</a:t>
            </a:r>
          </a:p>
          <a:p>
            <a:r>
              <a:rPr lang="en-US" dirty="0" smtClean="0"/>
              <a:t>No obligation to create documents if they do not exist</a:t>
            </a:r>
            <a:endParaRPr lang="en-US" dirty="0"/>
          </a:p>
        </p:txBody>
      </p:sp>
    </p:spTree>
    <p:extLst>
      <p:ext uri="{BB962C8B-B14F-4D97-AF65-F5344CB8AC3E}">
        <p14:creationId xmlns:p14="http://schemas.microsoft.com/office/powerpoint/2010/main" val="2359170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Questions/Resources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Department of Attorney (OMA and APRA):</a:t>
            </a:r>
          </a:p>
          <a:p>
            <a:pPr lvl="1"/>
            <a:r>
              <a:rPr lang="en-US" dirty="0" smtClean="0"/>
              <a:t>Training materials:</a:t>
            </a:r>
            <a:r>
              <a:rPr lang="en-US" dirty="0"/>
              <a:t> </a:t>
            </a:r>
            <a:r>
              <a:rPr lang="en-US" dirty="0" smtClean="0">
                <a:hlinkClick r:id="rId2"/>
              </a:rPr>
              <a:t>http</a:t>
            </a:r>
            <a:r>
              <a:rPr lang="en-US" dirty="0">
                <a:hlinkClick r:id="rId2"/>
              </a:rPr>
              <a:t>://</a:t>
            </a:r>
            <a:r>
              <a:rPr lang="en-US" dirty="0" smtClean="0">
                <a:hlinkClick r:id="rId2"/>
              </a:rPr>
              <a:t>www.riag.ri.gov/CivilDivision/OpenGovernmentUnit.php</a:t>
            </a:r>
            <a:endParaRPr lang="en-US" dirty="0" smtClean="0"/>
          </a:p>
          <a:p>
            <a:pPr lvl="1"/>
            <a:r>
              <a:rPr lang="en-US" dirty="0" smtClean="0"/>
              <a:t>Contact information:</a:t>
            </a:r>
          </a:p>
          <a:p>
            <a:pPr marL="594360" lvl="2" indent="0">
              <a:spcBef>
                <a:spcPts val="0"/>
              </a:spcBef>
              <a:buNone/>
            </a:pPr>
            <a:r>
              <a:rPr lang="en-US" dirty="0" smtClean="0"/>
              <a:t>	RI </a:t>
            </a:r>
            <a:r>
              <a:rPr lang="en-US" dirty="0"/>
              <a:t>Office of the Attorney </a:t>
            </a:r>
            <a:r>
              <a:rPr lang="en-US" dirty="0" smtClean="0"/>
              <a:t>General</a:t>
            </a:r>
          </a:p>
          <a:p>
            <a:pPr marL="594360" lvl="2" indent="0">
              <a:spcBef>
                <a:spcPts val="0"/>
              </a:spcBef>
              <a:buNone/>
            </a:pPr>
            <a:r>
              <a:rPr lang="en-US" dirty="0" smtClean="0"/>
              <a:t>	Open Government Unit</a:t>
            </a:r>
          </a:p>
          <a:p>
            <a:pPr marL="594360" lvl="2" indent="0">
              <a:spcBef>
                <a:spcPts val="0"/>
              </a:spcBef>
              <a:buNone/>
            </a:pPr>
            <a:r>
              <a:rPr lang="en-US" dirty="0" smtClean="0"/>
              <a:t>	Phone</a:t>
            </a:r>
            <a:r>
              <a:rPr lang="en-US" dirty="0"/>
              <a:t>: (401) 274-440</a:t>
            </a:r>
            <a:endParaRPr lang="en-US" dirty="0" smtClean="0"/>
          </a:p>
          <a:p>
            <a:r>
              <a:rPr lang="en-US" dirty="0" smtClean="0"/>
              <a:t>Ethics Commission:</a:t>
            </a:r>
          </a:p>
          <a:p>
            <a:pPr lvl="1"/>
            <a:r>
              <a:rPr lang="en-US" dirty="0" smtClean="0"/>
              <a:t>Code of Ethics:</a:t>
            </a:r>
            <a:r>
              <a:rPr lang="en-US" dirty="0"/>
              <a:t> </a:t>
            </a:r>
            <a:r>
              <a:rPr lang="en-US" dirty="0" smtClean="0">
                <a:hlinkClick r:id="rId3"/>
              </a:rPr>
              <a:t>http</a:t>
            </a:r>
            <a:r>
              <a:rPr lang="en-US" dirty="0">
                <a:hlinkClick r:id="rId3"/>
              </a:rPr>
              <a:t>://www.ethics.ri.gov/code</a:t>
            </a:r>
            <a:r>
              <a:rPr lang="en-US" dirty="0" smtClean="0">
                <a:hlinkClick r:id="rId3"/>
              </a:rPr>
              <a:t>/</a:t>
            </a:r>
            <a:endParaRPr lang="en-US" dirty="0" smtClean="0"/>
          </a:p>
          <a:p>
            <a:pPr lvl="1"/>
            <a:r>
              <a:rPr lang="en-US" dirty="0" smtClean="0"/>
              <a:t>Contact information:</a:t>
            </a:r>
          </a:p>
          <a:p>
            <a:pPr marL="594360" lvl="2" indent="0">
              <a:buNone/>
            </a:pPr>
            <a:r>
              <a:rPr lang="en-US" dirty="0" smtClean="0"/>
              <a:t>	Rhode </a:t>
            </a:r>
            <a:r>
              <a:rPr lang="en-US" dirty="0"/>
              <a:t>Island Ethics Commission</a:t>
            </a:r>
            <a:br>
              <a:rPr lang="en-US" dirty="0"/>
            </a:br>
            <a:r>
              <a:rPr lang="en-US" dirty="0" smtClean="0"/>
              <a:t>	40 </a:t>
            </a:r>
            <a:r>
              <a:rPr lang="en-US" dirty="0"/>
              <a:t>Fountain Street, 8th floor </a:t>
            </a:r>
            <a:br>
              <a:rPr lang="en-US" dirty="0"/>
            </a:br>
            <a:r>
              <a:rPr lang="en-US" dirty="0" smtClean="0"/>
              <a:t>	Providence</a:t>
            </a:r>
            <a:r>
              <a:rPr lang="en-US" dirty="0"/>
              <a:t>, RI 02903</a:t>
            </a:r>
            <a:br>
              <a:rPr lang="en-US" dirty="0"/>
            </a:br>
            <a:r>
              <a:rPr lang="en-US" dirty="0" smtClean="0"/>
              <a:t>	Phone</a:t>
            </a:r>
            <a:r>
              <a:rPr lang="en-US" dirty="0"/>
              <a:t>: 401-222-3790</a:t>
            </a:r>
          </a:p>
        </p:txBody>
      </p:sp>
    </p:spTree>
    <p:extLst>
      <p:ext uri="{BB962C8B-B14F-4D97-AF65-F5344CB8AC3E}">
        <p14:creationId xmlns:p14="http://schemas.microsoft.com/office/powerpoint/2010/main" val="4055308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dirty="0" smtClean="0"/>
              <a:t>The Open Meetings Act</a:t>
            </a:r>
            <a:br>
              <a:rPr lang="en-US" dirty="0" smtClean="0"/>
            </a:br>
            <a:r>
              <a:rPr lang="en-US" dirty="0" smtClean="0"/>
              <a:t>“OMA”</a:t>
            </a:r>
            <a:endParaRPr lang="en-US" dirty="0"/>
          </a:p>
        </p:txBody>
      </p:sp>
      <p:sp>
        <p:nvSpPr>
          <p:cNvPr id="6" name="Text Placeholder 5"/>
          <p:cNvSpPr>
            <a:spLocks noGrp="1"/>
          </p:cNvSpPr>
          <p:nvPr>
            <p:ph type="subTitle" idx="1"/>
          </p:nvPr>
        </p:nvSpPr>
        <p:spPr/>
        <p:txBody>
          <a:bodyPr/>
          <a:lstStyle/>
          <a:p>
            <a:r>
              <a:rPr lang="en-US" dirty="0" smtClean="0"/>
              <a:t>R.I.G.L. § 42-42-1 </a:t>
            </a:r>
            <a:r>
              <a:rPr lang="en-US" i="1" dirty="0" smtClean="0"/>
              <a:t>et seq.</a:t>
            </a:r>
            <a:endParaRPr lang="en-US" i="1" dirty="0"/>
          </a:p>
        </p:txBody>
      </p:sp>
    </p:spTree>
    <p:extLst>
      <p:ext uri="{BB962C8B-B14F-4D97-AF65-F5344CB8AC3E}">
        <p14:creationId xmlns:p14="http://schemas.microsoft.com/office/powerpoint/2010/main" val="294037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does OMA apply?</a:t>
            </a:r>
            <a:endParaRPr lang="en-US" dirty="0"/>
          </a:p>
        </p:txBody>
      </p:sp>
      <p:sp>
        <p:nvSpPr>
          <p:cNvPr id="3" name="Content Placeholder 2"/>
          <p:cNvSpPr>
            <a:spLocks noGrp="1"/>
          </p:cNvSpPr>
          <p:nvPr>
            <p:ph idx="1"/>
          </p:nvPr>
        </p:nvSpPr>
        <p:spPr/>
        <p:txBody>
          <a:bodyPr>
            <a:normAutofit fontScale="92500"/>
          </a:bodyPr>
          <a:lstStyle/>
          <a:p>
            <a:r>
              <a:rPr lang="en-US" dirty="0" smtClean="0"/>
              <a:t>All 3 of the following must occur for the OMA to apply:</a:t>
            </a:r>
          </a:p>
          <a:p>
            <a:pPr lvl="1"/>
            <a:r>
              <a:rPr lang="en-US" b="1" dirty="0" smtClean="0"/>
              <a:t>Public Body</a:t>
            </a:r>
            <a:r>
              <a:rPr lang="en-US" dirty="0" smtClean="0"/>
              <a:t> – department, agency, </a:t>
            </a:r>
            <a:r>
              <a:rPr lang="en-US" i="1" dirty="0" smtClean="0"/>
              <a:t>commission</a:t>
            </a:r>
            <a:r>
              <a:rPr lang="en-US" dirty="0" smtClean="0"/>
              <a:t>, committee, board, council, bureau, or authority or any subdivision thereof of state or municipal government</a:t>
            </a:r>
          </a:p>
          <a:p>
            <a:pPr lvl="1"/>
            <a:r>
              <a:rPr lang="en-US" b="1" dirty="0" smtClean="0"/>
              <a:t>Quorum</a:t>
            </a:r>
            <a:r>
              <a:rPr lang="en-US" dirty="0" smtClean="0"/>
              <a:t> – simple majority</a:t>
            </a:r>
          </a:p>
          <a:p>
            <a:pPr lvl="1"/>
            <a:r>
              <a:rPr lang="en-US" b="1" dirty="0" smtClean="0"/>
              <a:t>Meeting</a:t>
            </a:r>
            <a:r>
              <a:rPr lang="en-US" dirty="0" smtClean="0"/>
              <a:t> – discussion and/or action upon a matter over which the public body has supervision, control, jurisdiction, or advisory power (includes “work sessions”)</a:t>
            </a:r>
            <a:endParaRPr lang="en-US" b="1" dirty="0"/>
          </a:p>
        </p:txBody>
      </p:sp>
    </p:spTree>
    <p:extLst>
      <p:ext uri="{BB962C8B-B14F-4D97-AF65-F5344CB8AC3E}">
        <p14:creationId xmlns:p14="http://schemas.microsoft.com/office/powerpoint/2010/main" val="2792169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Beware of the “Rolling/Walking Quorum</a:t>
            </a:r>
            <a:endParaRPr lang="en-US" dirty="0"/>
          </a:p>
        </p:txBody>
      </p:sp>
      <p:sp>
        <p:nvSpPr>
          <p:cNvPr id="3" name="Content Placeholder 2"/>
          <p:cNvSpPr>
            <a:spLocks noGrp="1"/>
          </p:cNvSpPr>
          <p:nvPr>
            <p:ph idx="1"/>
          </p:nvPr>
        </p:nvSpPr>
        <p:spPr/>
        <p:txBody>
          <a:bodyPr/>
          <a:lstStyle/>
          <a:p>
            <a:r>
              <a:rPr lang="en-US" dirty="0" smtClean="0"/>
              <a:t>A series of meetings each less than a “quorum” but that collectively represents a “quorum”</a:t>
            </a:r>
            <a:endParaRPr lang="en-US" dirty="0"/>
          </a:p>
          <a:p>
            <a:r>
              <a:rPr lang="en-US" dirty="0" smtClean="0"/>
              <a:t>Be mindful when using email </a:t>
            </a:r>
            <a:endParaRPr lang="en-US" dirty="0"/>
          </a:p>
        </p:txBody>
      </p:sp>
    </p:spTree>
    <p:extLst>
      <p:ext uri="{BB962C8B-B14F-4D97-AF65-F5344CB8AC3E}">
        <p14:creationId xmlns:p14="http://schemas.microsoft.com/office/powerpoint/2010/main" val="3539270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Session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Public bodies may hold closed meetings for the following purposes:</a:t>
            </a:r>
          </a:p>
          <a:p>
            <a:pPr lvl="1"/>
            <a:r>
              <a:rPr lang="en-US" dirty="0" smtClean="0"/>
              <a:t>Sessions relating to collective bargaining or litigation</a:t>
            </a:r>
          </a:p>
          <a:p>
            <a:pPr lvl="1"/>
            <a:r>
              <a:rPr lang="en-US" dirty="0" smtClean="0"/>
              <a:t>Any </a:t>
            </a:r>
            <a:r>
              <a:rPr lang="en-US" dirty="0"/>
              <a:t>investigative proceedings regarding allegations of misconduct, either civil or criminal;</a:t>
            </a:r>
            <a:endParaRPr lang="en-US" sz="2400" dirty="0"/>
          </a:p>
          <a:p>
            <a:pPr lvl="1"/>
            <a:r>
              <a:rPr lang="en-US" dirty="0" smtClean="0"/>
              <a:t>Any </a:t>
            </a:r>
            <a:r>
              <a:rPr lang="en-US" dirty="0"/>
              <a:t>discussions or considerations related to the acquisition or lease of real property for public purposes, or of the disposition of publicly held property wherein advanced public information would be detrimental to the interest of the public </a:t>
            </a:r>
            <a:endParaRPr lang="en-US" sz="2400" dirty="0"/>
          </a:p>
          <a:p>
            <a:pPr lvl="1"/>
            <a:r>
              <a:rPr lang="en-US" dirty="0"/>
              <a:t>A</a:t>
            </a:r>
            <a:r>
              <a:rPr lang="en-US" dirty="0" smtClean="0"/>
              <a:t> </a:t>
            </a:r>
            <a:r>
              <a:rPr lang="en-US" dirty="0"/>
              <a:t>matter related to the question of investment of public funds where the premature disclosure would adversely affect the public interest. </a:t>
            </a:r>
            <a:endParaRPr lang="en-US" sz="2400" dirty="0"/>
          </a:p>
          <a:p>
            <a:pPr lvl="1"/>
            <a:endParaRPr lang="en-US" dirty="0"/>
          </a:p>
        </p:txBody>
      </p:sp>
    </p:spTree>
    <p:extLst>
      <p:ext uri="{BB962C8B-B14F-4D97-AF65-F5344CB8AC3E}">
        <p14:creationId xmlns:p14="http://schemas.microsoft.com/office/powerpoint/2010/main" val="2379578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Entering into Executive Session</a:t>
            </a:r>
            <a:endParaRPr lang="en-US" dirty="0"/>
          </a:p>
        </p:txBody>
      </p:sp>
      <p:sp>
        <p:nvSpPr>
          <p:cNvPr id="3" name="Content Placeholder 2"/>
          <p:cNvSpPr>
            <a:spLocks noGrp="1"/>
          </p:cNvSpPr>
          <p:nvPr>
            <p:ph idx="1"/>
          </p:nvPr>
        </p:nvSpPr>
        <p:spPr/>
        <p:txBody>
          <a:bodyPr/>
          <a:lstStyle/>
          <a:p>
            <a:r>
              <a:rPr lang="en-US" dirty="0" smtClean="0"/>
              <a:t>Majority vote</a:t>
            </a:r>
          </a:p>
          <a:p>
            <a:r>
              <a:rPr lang="en-US" dirty="0" smtClean="0"/>
              <a:t>Citation of the subsection allowing executive session</a:t>
            </a:r>
          </a:p>
          <a:p>
            <a:r>
              <a:rPr lang="en-US" dirty="0" smtClean="0"/>
              <a:t>No discussion of matter not cited</a:t>
            </a:r>
          </a:p>
          <a:p>
            <a:r>
              <a:rPr lang="en-US" dirty="0" smtClean="0"/>
              <a:t>Example:</a:t>
            </a:r>
          </a:p>
          <a:p>
            <a:pPr lvl="1"/>
            <a:r>
              <a:rPr lang="en-US" dirty="0" smtClean="0"/>
              <a:t>“I move to enter into executive session pursuant to RIGL – complete example” </a:t>
            </a:r>
            <a:endParaRPr lang="en-US" dirty="0"/>
          </a:p>
        </p:txBody>
      </p:sp>
    </p:spTree>
    <p:extLst>
      <p:ext uri="{BB962C8B-B14F-4D97-AF65-F5344CB8AC3E}">
        <p14:creationId xmlns:p14="http://schemas.microsoft.com/office/powerpoint/2010/main" val="4168228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Votes and Reporting Out</a:t>
            </a:r>
            <a:endParaRPr lang="en-US" dirty="0"/>
          </a:p>
        </p:txBody>
      </p:sp>
      <p:sp>
        <p:nvSpPr>
          <p:cNvPr id="3" name="Content Placeholder 2"/>
          <p:cNvSpPr>
            <a:spLocks noGrp="1"/>
          </p:cNvSpPr>
          <p:nvPr>
            <p:ph idx="1"/>
          </p:nvPr>
        </p:nvSpPr>
        <p:spPr/>
        <p:txBody>
          <a:bodyPr/>
          <a:lstStyle/>
          <a:p>
            <a:r>
              <a:rPr lang="en-US" dirty="0" smtClean="0"/>
              <a:t>Any votes taken in executive session must be disclosed when returning to open session </a:t>
            </a:r>
            <a:r>
              <a:rPr lang="en-US" i="1" dirty="0" smtClean="0"/>
              <a:t>unless</a:t>
            </a:r>
            <a:r>
              <a:rPr lang="en-US" dirty="0" smtClean="0"/>
              <a:t> the disclosure of the vote would jeopardize any strategy negotiation or investigation</a:t>
            </a:r>
          </a:p>
          <a:p>
            <a:r>
              <a:rPr lang="en-US" dirty="0" smtClean="0"/>
              <a:t>A vote must be taken to reopen the meeting</a:t>
            </a:r>
          </a:p>
          <a:p>
            <a:r>
              <a:rPr lang="en-US" dirty="0" smtClean="0"/>
              <a:t>A vote can be taken to seal executive session minutes</a:t>
            </a:r>
            <a:endParaRPr lang="en-US" dirty="0"/>
          </a:p>
        </p:txBody>
      </p:sp>
    </p:spTree>
    <p:extLst>
      <p:ext uri="{BB962C8B-B14F-4D97-AF65-F5344CB8AC3E}">
        <p14:creationId xmlns:p14="http://schemas.microsoft.com/office/powerpoint/2010/main" val="1759111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a:t>
            </a:r>
            <a:endParaRPr lang="en-US" dirty="0"/>
          </a:p>
        </p:txBody>
      </p:sp>
      <p:sp>
        <p:nvSpPr>
          <p:cNvPr id="3" name="Content Placeholder 2"/>
          <p:cNvSpPr>
            <a:spLocks noGrp="1"/>
          </p:cNvSpPr>
          <p:nvPr>
            <p:ph idx="1"/>
          </p:nvPr>
        </p:nvSpPr>
        <p:spPr/>
        <p:txBody>
          <a:bodyPr>
            <a:normAutofit lnSpcReduction="10000"/>
          </a:bodyPr>
          <a:lstStyle/>
          <a:p>
            <a:r>
              <a:rPr lang="en-US" dirty="0" smtClean="0"/>
              <a:t>Annual – beginning each calendar year</a:t>
            </a:r>
          </a:p>
          <a:p>
            <a:r>
              <a:rPr lang="en-US" dirty="0" smtClean="0"/>
              <a:t>Supplemental – 48 hours before every meeting and includes business to be discussed and/or acted upon</a:t>
            </a:r>
          </a:p>
          <a:p>
            <a:r>
              <a:rPr lang="en-US" b="1" dirty="0" smtClean="0"/>
              <a:t>Must include</a:t>
            </a:r>
            <a:r>
              <a:rPr lang="en-US" dirty="0" smtClean="0"/>
              <a:t> dates, times places of meetings</a:t>
            </a:r>
          </a:p>
          <a:p>
            <a:r>
              <a:rPr lang="en-US" dirty="0" smtClean="0"/>
              <a:t>Posting</a:t>
            </a:r>
          </a:p>
          <a:p>
            <a:pPr lvl="1"/>
            <a:r>
              <a:rPr lang="en-US" dirty="0" smtClean="0"/>
              <a:t>Office of public body</a:t>
            </a:r>
          </a:p>
          <a:p>
            <a:pPr lvl="1"/>
            <a:r>
              <a:rPr lang="en-US" dirty="0" smtClean="0"/>
              <a:t>Other prominent location AND</a:t>
            </a:r>
          </a:p>
          <a:p>
            <a:pPr lvl="1"/>
            <a:r>
              <a:rPr lang="en-US" dirty="0" smtClean="0"/>
              <a:t>Secretary of State’s website</a:t>
            </a:r>
            <a:endParaRPr lang="en-US" dirty="0"/>
          </a:p>
        </p:txBody>
      </p:sp>
    </p:spTree>
    <p:extLst>
      <p:ext uri="{BB962C8B-B14F-4D97-AF65-F5344CB8AC3E}">
        <p14:creationId xmlns:p14="http://schemas.microsoft.com/office/powerpoint/2010/main" val="818911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1550</TotalTime>
  <Words>1126</Words>
  <Application>Microsoft Office PowerPoint</Application>
  <PresentationFormat>On-screen Show (4:3)</PresentationFormat>
  <Paragraphs>110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SIC Training</vt:lpstr>
      <vt:lpstr>Why are we here?</vt:lpstr>
      <vt:lpstr>The Open Meetings Act “OMA”</vt:lpstr>
      <vt:lpstr>When does OMA apply?</vt:lpstr>
      <vt:lpstr>Beware of the “Rolling/Walking Quorum</vt:lpstr>
      <vt:lpstr>Executive Session</vt:lpstr>
      <vt:lpstr>Entering into Executive Session</vt:lpstr>
      <vt:lpstr>Votes and Reporting Out</vt:lpstr>
      <vt:lpstr>Notice</vt:lpstr>
      <vt:lpstr>Notice of Executive Session</vt:lpstr>
      <vt:lpstr>Minutes</vt:lpstr>
      <vt:lpstr>Ethics</vt:lpstr>
      <vt:lpstr>Declaration of Policy</vt:lpstr>
      <vt:lpstr>Who does the Code of Ethics apply to?</vt:lpstr>
      <vt:lpstr>Prohibited Activities</vt:lpstr>
      <vt:lpstr>Gifts</vt:lpstr>
      <vt:lpstr>Recusal</vt:lpstr>
      <vt:lpstr>Financial Disclosures</vt:lpstr>
      <vt:lpstr>Access to Public Records Act “APRA”</vt:lpstr>
      <vt:lpstr>Purpose</vt:lpstr>
      <vt:lpstr>What is a “public record”?</vt:lpstr>
      <vt:lpstr>Everything is public…</vt:lpstr>
      <vt:lpstr>Some other exemptions</vt:lpstr>
      <vt:lpstr>Other highlights of the APRA</vt:lpstr>
      <vt:lpstr>Questions/Resources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Open Meetings Act “OMA”</dc:title>
  <dc:creator>Amy Crane</dc:creator>
  <cp:lastModifiedBy>Amy Crane</cp:lastModifiedBy>
  <cp:revision>15</cp:revision>
  <dcterms:created xsi:type="dcterms:W3CDTF">2015-10-26T14:43:49Z</dcterms:created>
  <dcterms:modified xsi:type="dcterms:W3CDTF">2015-10-27T16:38:15Z</dcterms:modified>
</cp:coreProperties>
</file>