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 id="2147485123" r:id="rId2"/>
    <p:sldMasterId id="2147485127" r:id="rId3"/>
  </p:sldMasterIdLst>
  <p:notesMasterIdLst>
    <p:notesMasterId r:id="rId24"/>
  </p:notesMasterIdLst>
  <p:handoutMasterIdLst>
    <p:handoutMasterId r:id="rId25"/>
  </p:handoutMasterIdLst>
  <p:sldIdLst>
    <p:sldId id="810" r:id="rId4"/>
    <p:sldId id="812" r:id="rId5"/>
    <p:sldId id="876" r:id="rId6"/>
    <p:sldId id="877" r:id="rId7"/>
    <p:sldId id="879" r:id="rId8"/>
    <p:sldId id="878" r:id="rId9"/>
    <p:sldId id="880" r:id="rId10"/>
    <p:sldId id="882" r:id="rId11"/>
    <p:sldId id="883" r:id="rId12"/>
    <p:sldId id="889" r:id="rId13"/>
    <p:sldId id="891" r:id="rId14"/>
    <p:sldId id="892" r:id="rId15"/>
    <p:sldId id="881" r:id="rId16"/>
    <p:sldId id="884" r:id="rId17"/>
    <p:sldId id="887" r:id="rId18"/>
    <p:sldId id="888" r:id="rId19"/>
    <p:sldId id="868" r:id="rId20"/>
    <p:sldId id="893" r:id="rId21"/>
    <p:sldId id="886" r:id="rId22"/>
    <p:sldId id="760" r:id="rId2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146" algn="l" rtl="0" fontAlgn="base">
      <a:spcBef>
        <a:spcPct val="0"/>
      </a:spcBef>
      <a:spcAft>
        <a:spcPct val="0"/>
      </a:spcAft>
      <a:defRPr kern="1200">
        <a:solidFill>
          <a:schemeClr val="tx1"/>
        </a:solidFill>
        <a:latin typeface="Arial" charset="0"/>
        <a:ea typeface="+mn-ea"/>
        <a:cs typeface="Arial" charset="0"/>
      </a:defRPr>
    </a:lvl2pPr>
    <a:lvl3pPr marL="914293" algn="l" rtl="0" fontAlgn="base">
      <a:spcBef>
        <a:spcPct val="0"/>
      </a:spcBef>
      <a:spcAft>
        <a:spcPct val="0"/>
      </a:spcAft>
      <a:defRPr kern="1200">
        <a:solidFill>
          <a:schemeClr val="tx1"/>
        </a:solidFill>
        <a:latin typeface="Arial" charset="0"/>
        <a:ea typeface="+mn-ea"/>
        <a:cs typeface="Arial" charset="0"/>
      </a:defRPr>
    </a:lvl3pPr>
    <a:lvl4pPr marL="1371440" algn="l" rtl="0" fontAlgn="base">
      <a:spcBef>
        <a:spcPct val="0"/>
      </a:spcBef>
      <a:spcAft>
        <a:spcPct val="0"/>
      </a:spcAft>
      <a:defRPr kern="1200">
        <a:solidFill>
          <a:schemeClr val="tx1"/>
        </a:solidFill>
        <a:latin typeface="Arial" charset="0"/>
        <a:ea typeface="+mn-ea"/>
        <a:cs typeface="Arial" charset="0"/>
      </a:defRPr>
    </a:lvl4pPr>
    <a:lvl5pPr marL="1828586" algn="l" rtl="0" fontAlgn="base">
      <a:spcBef>
        <a:spcPct val="0"/>
      </a:spcBef>
      <a:spcAft>
        <a:spcPct val="0"/>
      </a:spcAft>
      <a:defRPr kern="1200">
        <a:solidFill>
          <a:schemeClr val="tx1"/>
        </a:solidFill>
        <a:latin typeface="Arial" charset="0"/>
        <a:ea typeface="+mn-ea"/>
        <a:cs typeface="Arial" charset="0"/>
      </a:defRPr>
    </a:lvl5pPr>
    <a:lvl6pPr marL="2285733" algn="l" defTabSz="914293" rtl="0" eaLnBrk="1" latinLnBrk="0" hangingPunct="1">
      <a:defRPr kern="1200">
        <a:solidFill>
          <a:schemeClr val="tx1"/>
        </a:solidFill>
        <a:latin typeface="Arial" charset="0"/>
        <a:ea typeface="+mn-ea"/>
        <a:cs typeface="Arial" charset="0"/>
      </a:defRPr>
    </a:lvl6pPr>
    <a:lvl7pPr marL="2742879" algn="l" defTabSz="914293" rtl="0" eaLnBrk="1" latinLnBrk="0" hangingPunct="1">
      <a:defRPr kern="1200">
        <a:solidFill>
          <a:schemeClr val="tx1"/>
        </a:solidFill>
        <a:latin typeface="Arial" charset="0"/>
        <a:ea typeface="+mn-ea"/>
        <a:cs typeface="Arial" charset="0"/>
      </a:defRPr>
    </a:lvl7pPr>
    <a:lvl8pPr marL="3200026" algn="l" defTabSz="914293" rtl="0" eaLnBrk="1" latinLnBrk="0" hangingPunct="1">
      <a:defRPr kern="1200">
        <a:solidFill>
          <a:schemeClr val="tx1"/>
        </a:solidFill>
        <a:latin typeface="Arial" charset="0"/>
        <a:ea typeface="+mn-ea"/>
        <a:cs typeface="Arial" charset="0"/>
      </a:defRPr>
    </a:lvl8pPr>
    <a:lvl9pPr marL="3657172" algn="l" defTabSz="914293"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9AC5"/>
    <a:srgbClr val="FFFFFF"/>
    <a:srgbClr val="6E97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92" autoAdjust="0"/>
    <p:restoredTop sz="92175" autoAdjust="0"/>
  </p:normalViewPr>
  <p:slideViewPr>
    <p:cSldViewPr snapToGrid="0">
      <p:cViewPr varScale="1">
        <p:scale>
          <a:sx n="93" d="100"/>
          <a:sy n="93" d="100"/>
        </p:scale>
        <p:origin x="450" y="96"/>
      </p:cViewPr>
      <p:guideLst>
        <p:guide orient="horz" pos="2160"/>
        <p:guide pos="2880"/>
      </p:guideLst>
    </p:cSldViewPr>
  </p:slideViewPr>
  <p:outlineViewPr>
    <p:cViewPr>
      <p:scale>
        <a:sx n="33" d="100"/>
        <a:sy n="33" d="100"/>
      </p:scale>
      <p:origin x="0" y="366"/>
    </p:cViewPr>
  </p:outlineViewPr>
  <p:notesTextViewPr>
    <p:cViewPr>
      <p:scale>
        <a:sx n="100" d="100"/>
        <a:sy n="100" d="100"/>
      </p:scale>
      <p:origin x="0" y="0"/>
    </p:cViewPr>
  </p:notesTextViewPr>
  <p:sorterViewPr>
    <p:cViewPr>
      <p:scale>
        <a:sx n="118" d="100"/>
        <a:sy n="118" d="100"/>
      </p:scale>
      <p:origin x="0" y="0"/>
    </p:cViewPr>
  </p:sorterViewPr>
  <p:notesViewPr>
    <p:cSldViewPr snapToGrid="0">
      <p:cViewPr varScale="1">
        <p:scale>
          <a:sx n="85" d="100"/>
          <a:sy n="85" d="100"/>
        </p:scale>
        <p:origin x="-366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025856-2694-406B-ACA0-BD623F2A3EE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30714598-D9F7-44BC-B323-EB36815084F5}">
      <dgm:prSet phldrT="[Text]" custT="1"/>
      <dgm:spPr/>
      <dgm:t>
        <a:bodyPr/>
        <a:lstStyle/>
        <a:p>
          <a:r>
            <a:rPr lang="en-US" sz="1800" b="0" dirty="0" smtClean="0">
              <a:latin typeface="Century Gothic" panose="020B0502020202020204" pitchFamily="34" charset="0"/>
            </a:rPr>
            <a:t>Asset Liability Review </a:t>
          </a:r>
          <a:endParaRPr lang="en-US" sz="1800" b="0" dirty="0">
            <a:latin typeface="Century Gothic" panose="020B0502020202020204" pitchFamily="34" charset="0"/>
          </a:endParaRPr>
        </a:p>
      </dgm:t>
    </dgm:pt>
    <dgm:pt modelId="{CA12E304-B5C0-4041-94BE-8E369ADA7E6C}" type="parTrans" cxnId="{D606C9C9-EE00-4A5B-9D8C-BD912886D2A1}">
      <dgm:prSet/>
      <dgm:spPr/>
      <dgm:t>
        <a:bodyPr/>
        <a:lstStyle/>
        <a:p>
          <a:endParaRPr lang="en-US"/>
        </a:p>
      </dgm:t>
    </dgm:pt>
    <dgm:pt modelId="{E0674911-4AE9-4E4E-B691-B1631FBBBD00}" type="sibTrans" cxnId="{D606C9C9-EE00-4A5B-9D8C-BD912886D2A1}">
      <dgm:prSet/>
      <dgm:spPr/>
      <dgm:t>
        <a:bodyPr/>
        <a:lstStyle/>
        <a:p>
          <a:endParaRPr lang="en-US"/>
        </a:p>
      </dgm:t>
    </dgm:pt>
    <dgm:pt modelId="{E01C7501-A877-44F0-BE4F-1130D0950DCB}">
      <dgm:prSet phldrT="[Text]" custT="1"/>
      <dgm:spPr/>
      <dgm:t>
        <a:bodyPr/>
        <a:lstStyle/>
        <a:p>
          <a:r>
            <a:rPr lang="en-US" sz="1800" dirty="0" smtClean="0">
              <a:latin typeface="Century Gothic" panose="020B0502020202020204" pitchFamily="34" charset="0"/>
            </a:rPr>
            <a:t>Asset Class / Functional Class Structural Review </a:t>
          </a:r>
          <a:endParaRPr lang="en-US" sz="1800" dirty="0">
            <a:latin typeface="Century Gothic" panose="020B0502020202020204" pitchFamily="34" charset="0"/>
          </a:endParaRPr>
        </a:p>
      </dgm:t>
    </dgm:pt>
    <dgm:pt modelId="{EB3C2517-65F1-4E73-A3D0-82DB6232988F}" type="parTrans" cxnId="{3105AF52-55F6-46C5-8104-97041F92A5ED}">
      <dgm:prSet/>
      <dgm:spPr/>
      <dgm:t>
        <a:bodyPr/>
        <a:lstStyle/>
        <a:p>
          <a:endParaRPr lang="en-US"/>
        </a:p>
      </dgm:t>
    </dgm:pt>
    <dgm:pt modelId="{0327A325-0924-4733-A033-03ADE8272017}" type="sibTrans" cxnId="{3105AF52-55F6-46C5-8104-97041F92A5ED}">
      <dgm:prSet/>
      <dgm:spPr/>
      <dgm:t>
        <a:bodyPr/>
        <a:lstStyle/>
        <a:p>
          <a:endParaRPr lang="en-US"/>
        </a:p>
      </dgm:t>
    </dgm:pt>
    <dgm:pt modelId="{D9891AD2-5356-4B29-8E50-4CD2165FB67C}">
      <dgm:prSet phldrT="[Text]" custT="1"/>
      <dgm:spPr/>
      <dgm:t>
        <a:bodyPr/>
        <a:lstStyle/>
        <a:p>
          <a:r>
            <a:rPr lang="en-US" sz="1600" dirty="0" smtClean="0">
              <a:latin typeface="Century Gothic" panose="020B0502020202020204" pitchFamily="34" charset="0"/>
            </a:rPr>
            <a:t>Identify and Manage Plan risk sensitivities</a:t>
          </a:r>
          <a:endParaRPr lang="en-US" sz="1600" dirty="0">
            <a:latin typeface="Century Gothic" panose="020B0502020202020204" pitchFamily="34" charset="0"/>
          </a:endParaRPr>
        </a:p>
      </dgm:t>
    </dgm:pt>
    <dgm:pt modelId="{05A9718E-76ED-40E8-BAE9-4FD91C1A13F3}" type="parTrans" cxnId="{C8BF6CF1-1A1A-4824-A760-7FE8BAF54353}">
      <dgm:prSet/>
      <dgm:spPr/>
      <dgm:t>
        <a:bodyPr/>
        <a:lstStyle/>
        <a:p>
          <a:endParaRPr lang="en-US"/>
        </a:p>
      </dgm:t>
    </dgm:pt>
    <dgm:pt modelId="{62A9FC6A-BF39-46FE-8BD5-312AC63CD32F}" type="sibTrans" cxnId="{C8BF6CF1-1A1A-4824-A760-7FE8BAF54353}">
      <dgm:prSet/>
      <dgm:spPr/>
      <dgm:t>
        <a:bodyPr/>
        <a:lstStyle/>
        <a:p>
          <a:endParaRPr lang="en-US"/>
        </a:p>
      </dgm:t>
    </dgm:pt>
    <dgm:pt modelId="{AD339B75-B982-480E-8FA8-A32EC495F5E6}">
      <dgm:prSet phldrT="[Text]" custT="1"/>
      <dgm:spPr/>
      <dgm:t>
        <a:bodyPr/>
        <a:lstStyle/>
        <a:p>
          <a:r>
            <a:rPr lang="en-US" sz="1600" dirty="0" smtClean="0">
              <a:latin typeface="Century Gothic" panose="020B0502020202020204" pitchFamily="34" charset="0"/>
            </a:rPr>
            <a:t>Fine tune strategies that fill the role</a:t>
          </a:r>
          <a:endParaRPr lang="en-US" sz="1600" dirty="0">
            <a:latin typeface="Century Gothic" panose="020B0502020202020204" pitchFamily="34" charset="0"/>
          </a:endParaRPr>
        </a:p>
      </dgm:t>
    </dgm:pt>
    <dgm:pt modelId="{0ABCA3D5-D7D4-49F4-B884-E401CA19BDDC}" type="parTrans" cxnId="{ED585A98-8C30-4C37-B100-E3DFD353A9D8}">
      <dgm:prSet/>
      <dgm:spPr/>
      <dgm:t>
        <a:bodyPr/>
        <a:lstStyle/>
        <a:p>
          <a:endParaRPr lang="en-US"/>
        </a:p>
      </dgm:t>
    </dgm:pt>
    <dgm:pt modelId="{3616EE4E-368D-48A1-8E5A-2760A1781699}" type="sibTrans" cxnId="{ED585A98-8C30-4C37-B100-E3DFD353A9D8}">
      <dgm:prSet/>
      <dgm:spPr/>
      <dgm:t>
        <a:bodyPr/>
        <a:lstStyle/>
        <a:p>
          <a:endParaRPr lang="en-US"/>
        </a:p>
      </dgm:t>
    </dgm:pt>
    <dgm:pt modelId="{1979B0B2-9BA3-4B15-A481-594C375FC91E}">
      <dgm:prSet phldrT="[Text]"/>
      <dgm:spPr/>
      <dgm:t>
        <a:bodyPr/>
        <a:lstStyle/>
        <a:p>
          <a:endParaRPr lang="en-US" sz="800" dirty="0"/>
        </a:p>
      </dgm:t>
    </dgm:pt>
    <dgm:pt modelId="{5F0A124A-9B9F-4FBC-ABAB-88A214523E95}" type="parTrans" cxnId="{0BEC047C-2EEE-460C-A5B1-5275305EBAAB}">
      <dgm:prSet/>
      <dgm:spPr/>
      <dgm:t>
        <a:bodyPr/>
        <a:lstStyle/>
        <a:p>
          <a:endParaRPr lang="en-US"/>
        </a:p>
      </dgm:t>
    </dgm:pt>
    <dgm:pt modelId="{FE88B39A-D7E3-4B60-9142-D95F650D065D}" type="sibTrans" cxnId="{0BEC047C-2EEE-460C-A5B1-5275305EBAAB}">
      <dgm:prSet/>
      <dgm:spPr/>
      <dgm:t>
        <a:bodyPr/>
        <a:lstStyle/>
        <a:p>
          <a:endParaRPr lang="en-US"/>
        </a:p>
      </dgm:t>
    </dgm:pt>
    <dgm:pt modelId="{D026FE66-BB51-48B3-928D-242C3595E7F1}">
      <dgm:prSet phldrT="[Text]"/>
      <dgm:spPr/>
      <dgm:t>
        <a:bodyPr/>
        <a:lstStyle/>
        <a:p>
          <a:endParaRPr lang="en-US" sz="800" dirty="0"/>
        </a:p>
      </dgm:t>
    </dgm:pt>
    <dgm:pt modelId="{17A3D1FF-F729-4178-8D3E-0AD4E42DECAF}" type="parTrans" cxnId="{556DCD23-CDE8-4CE4-9BFE-3D9C88616740}">
      <dgm:prSet/>
      <dgm:spPr/>
      <dgm:t>
        <a:bodyPr/>
        <a:lstStyle/>
        <a:p>
          <a:endParaRPr lang="en-US"/>
        </a:p>
      </dgm:t>
    </dgm:pt>
    <dgm:pt modelId="{CC3C4866-5662-4A56-81C0-A2259DAD7F1C}" type="sibTrans" cxnId="{556DCD23-CDE8-4CE4-9BFE-3D9C88616740}">
      <dgm:prSet/>
      <dgm:spPr/>
      <dgm:t>
        <a:bodyPr/>
        <a:lstStyle/>
        <a:p>
          <a:endParaRPr lang="en-US"/>
        </a:p>
      </dgm:t>
    </dgm:pt>
    <dgm:pt modelId="{04BE1EB0-9174-4E7D-A240-18762F90D1CC}">
      <dgm:prSet phldrT="[Text]"/>
      <dgm:spPr/>
      <dgm:t>
        <a:bodyPr/>
        <a:lstStyle/>
        <a:p>
          <a:endParaRPr lang="en-US" sz="800" dirty="0"/>
        </a:p>
      </dgm:t>
    </dgm:pt>
    <dgm:pt modelId="{CAB10BC3-D8F9-40C8-8FD6-BE2A8DB07D4C}" type="parTrans" cxnId="{8031EE45-C605-4781-BEE2-3BFF657559B6}">
      <dgm:prSet/>
      <dgm:spPr/>
      <dgm:t>
        <a:bodyPr/>
        <a:lstStyle/>
        <a:p>
          <a:endParaRPr lang="en-US"/>
        </a:p>
      </dgm:t>
    </dgm:pt>
    <dgm:pt modelId="{4669395F-2A0A-4009-A471-6D507C0102EF}" type="sibTrans" cxnId="{8031EE45-C605-4781-BEE2-3BFF657559B6}">
      <dgm:prSet/>
      <dgm:spPr/>
      <dgm:t>
        <a:bodyPr/>
        <a:lstStyle/>
        <a:p>
          <a:endParaRPr lang="en-US"/>
        </a:p>
      </dgm:t>
    </dgm:pt>
    <dgm:pt modelId="{4C3360EB-BDAA-4D42-91E4-7A3C15D65123}">
      <dgm:prSet phldrT="[Text]" custT="1"/>
      <dgm:spPr/>
      <dgm:t>
        <a:bodyPr/>
        <a:lstStyle/>
        <a:p>
          <a:r>
            <a:rPr lang="en-US" sz="1600" dirty="0" smtClean="0">
              <a:latin typeface="Century Gothic" panose="020B0502020202020204" pitchFamily="34" charset="0"/>
            </a:rPr>
            <a:t>Which investment managers? </a:t>
          </a:r>
          <a:endParaRPr lang="en-US" sz="1600" dirty="0">
            <a:latin typeface="Century Gothic" panose="020B0502020202020204" pitchFamily="34" charset="0"/>
          </a:endParaRPr>
        </a:p>
      </dgm:t>
    </dgm:pt>
    <dgm:pt modelId="{6235A2FB-D893-4AD9-992D-3D1734FEC655}" type="parTrans" cxnId="{B9BA4F86-1307-4521-8EC9-F8A29D56B787}">
      <dgm:prSet/>
      <dgm:spPr/>
      <dgm:t>
        <a:bodyPr/>
        <a:lstStyle/>
        <a:p>
          <a:endParaRPr lang="en-US"/>
        </a:p>
      </dgm:t>
    </dgm:pt>
    <dgm:pt modelId="{5FB890D5-2CFF-44F7-9AC3-ADFEB895FAD7}" type="sibTrans" cxnId="{B9BA4F86-1307-4521-8EC9-F8A29D56B787}">
      <dgm:prSet/>
      <dgm:spPr/>
      <dgm:t>
        <a:bodyPr/>
        <a:lstStyle/>
        <a:p>
          <a:endParaRPr lang="en-US"/>
        </a:p>
      </dgm:t>
    </dgm:pt>
    <dgm:pt modelId="{960AD05D-C8EB-40BE-962D-E5BA99D20601}">
      <dgm:prSet phldrT="[Text]"/>
      <dgm:spPr/>
      <dgm:t>
        <a:bodyPr/>
        <a:lstStyle/>
        <a:p>
          <a:endParaRPr lang="en-US" sz="800" dirty="0">
            <a:latin typeface="Century Gothic" panose="020B0502020202020204" pitchFamily="34" charset="0"/>
          </a:endParaRPr>
        </a:p>
      </dgm:t>
    </dgm:pt>
    <dgm:pt modelId="{EA3FD976-0B17-4AA8-B9F6-ACE9F19F4369}" type="parTrans" cxnId="{2E8AEC5C-02BB-4301-BD7D-E5BA4EBA5413}">
      <dgm:prSet/>
      <dgm:spPr/>
      <dgm:t>
        <a:bodyPr/>
        <a:lstStyle/>
        <a:p>
          <a:endParaRPr lang="en-US"/>
        </a:p>
      </dgm:t>
    </dgm:pt>
    <dgm:pt modelId="{E1A2953C-D564-4929-A086-7CC8F8244698}" type="sibTrans" cxnId="{2E8AEC5C-02BB-4301-BD7D-E5BA4EBA5413}">
      <dgm:prSet/>
      <dgm:spPr/>
      <dgm:t>
        <a:bodyPr/>
        <a:lstStyle/>
        <a:p>
          <a:endParaRPr lang="en-US"/>
        </a:p>
      </dgm:t>
    </dgm:pt>
    <dgm:pt modelId="{CFD4C3F5-1759-4541-86E3-D37A11AE63C9}">
      <dgm:prSet phldrT="[Text]"/>
      <dgm:spPr/>
      <dgm:t>
        <a:bodyPr/>
        <a:lstStyle/>
        <a:p>
          <a:endParaRPr lang="en-US" sz="800" dirty="0">
            <a:latin typeface="Century Gothic" panose="020B0502020202020204" pitchFamily="34" charset="0"/>
          </a:endParaRPr>
        </a:p>
      </dgm:t>
    </dgm:pt>
    <dgm:pt modelId="{794E73EA-2619-4EFA-8FB8-DA3B5094F3CD}" type="parTrans" cxnId="{CCBE80D0-3E3E-4D8E-B0AE-522DC859F8DE}">
      <dgm:prSet/>
      <dgm:spPr/>
      <dgm:t>
        <a:bodyPr/>
        <a:lstStyle/>
        <a:p>
          <a:endParaRPr lang="en-US"/>
        </a:p>
      </dgm:t>
    </dgm:pt>
    <dgm:pt modelId="{F2E20E53-6E1E-4C10-9AD0-E6A8B16B8D14}" type="sibTrans" cxnId="{CCBE80D0-3E3E-4D8E-B0AE-522DC859F8DE}">
      <dgm:prSet/>
      <dgm:spPr/>
      <dgm:t>
        <a:bodyPr/>
        <a:lstStyle/>
        <a:p>
          <a:endParaRPr lang="en-US"/>
        </a:p>
      </dgm:t>
    </dgm:pt>
    <dgm:pt modelId="{A8C575BB-A8FC-48D7-9422-4A872BC2D74B}">
      <dgm:prSet phldrT="[Text]" custT="1"/>
      <dgm:spPr/>
      <dgm:t>
        <a:bodyPr/>
        <a:lstStyle/>
        <a:p>
          <a:r>
            <a:rPr lang="en-US" sz="1600" dirty="0" smtClean="0">
              <a:latin typeface="Century Gothic" panose="020B0502020202020204" pitchFamily="34" charset="0"/>
            </a:rPr>
            <a:t>Adopt Portfolio structure and risk framework </a:t>
          </a:r>
          <a:endParaRPr lang="en-US" sz="1600" dirty="0">
            <a:latin typeface="Century Gothic" panose="020B0502020202020204" pitchFamily="34" charset="0"/>
          </a:endParaRPr>
        </a:p>
      </dgm:t>
    </dgm:pt>
    <dgm:pt modelId="{6FDD93BB-AE9E-4DDD-AB41-1C360418F040}" type="parTrans" cxnId="{0FCEA544-10B3-4DCF-9FF4-11EF04C55C14}">
      <dgm:prSet/>
      <dgm:spPr/>
      <dgm:t>
        <a:bodyPr/>
        <a:lstStyle/>
        <a:p>
          <a:endParaRPr lang="en-US"/>
        </a:p>
      </dgm:t>
    </dgm:pt>
    <dgm:pt modelId="{DCEBD059-9C41-43F9-BA8C-9BCE123D2BA6}" type="sibTrans" cxnId="{0FCEA544-10B3-4DCF-9FF4-11EF04C55C14}">
      <dgm:prSet/>
      <dgm:spPr/>
      <dgm:t>
        <a:bodyPr/>
        <a:lstStyle/>
        <a:p>
          <a:endParaRPr lang="en-US"/>
        </a:p>
      </dgm:t>
    </dgm:pt>
    <dgm:pt modelId="{9688430A-F14B-4366-956A-BC926E89C10D}">
      <dgm:prSet phldrT="[Text]" custT="1"/>
      <dgm:spPr/>
      <dgm:t>
        <a:bodyPr/>
        <a:lstStyle/>
        <a:p>
          <a:r>
            <a:rPr lang="en-US" sz="1600" dirty="0" smtClean="0">
              <a:latin typeface="Century Gothic" panose="020B0502020202020204" pitchFamily="34" charset="0"/>
            </a:rPr>
            <a:t>Develop capital market assumptions</a:t>
          </a:r>
          <a:endParaRPr lang="en-US" sz="1600" dirty="0">
            <a:latin typeface="Century Gothic" panose="020B0502020202020204" pitchFamily="34" charset="0"/>
          </a:endParaRPr>
        </a:p>
      </dgm:t>
    </dgm:pt>
    <dgm:pt modelId="{FE95BE57-2E15-499A-B1B6-A3754F7AEDE9}" type="parTrans" cxnId="{1B386C25-C8A6-4720-8112-B1C371241089}">
      <dgm:prSet/>
      <dgm:spPr/>
      <dgm:t>
        <a:bodyPr/>
        <a:lstStyle/>
        <a:p>
          <a:endParaRPr lang="en-US"/>
        </a:p>
      </dgm:t>
    </dgm:pt>
    <dgm:pt modelId="{8C64289C-A70E-4E21-BD93-32162003635D}" type="sibTrans" cxnId="{1B386C25-C8A6-4720-8112-B1C371241089}">
      <dgm:prSet/>
      <dgm:spPr/>
      <dgm:t>
        <a:bodyPr/>
        <a:lstStyle/>
        <a:p>
          <a:endParaRPr lang="en-US"/>
        </a:p>
      </dgm:t>
    </dgm:pt>
    <dgm:pt modelId="{B3F42AA2-B35B-4080-9091-1987B85BD7AE}">
      <dgm:prSet phldrT="[Text]" custT="1"/>
      <dgm:spPr/>
      <dgm:t>
        <a:bodyPr/>
        <a:lstStyle/>
        <a:p>
          <a:r>
            <a:rPr lang="en-US" sz="1600" dirty="0" smtClean="0">
              <a:latin typeface="Century Gothic" panose="020B0502020202020204" pitchFamily="34" charset="0"/>
            </a:rPr>
            <a:t>Adopt Strategic asset allocation policy</a:t>
          </a:r>
          <a:endParaRPr lang="en-US" sz="1600" dirty="0">
            <a:latin typeface="Century Gothic" panose="020B0502020202020204" pitchFamily="34" charset="0"/>
          </a:endParaRPr>
        </a:p>
      </dgm:t>
    </dgm:pt>
    <dgm:pt modelId="{2507DF15-9495-4144-ADEE-84D4DA66F89E}" type="parTrans" cxnId="{1B3A5351-B5B2-43B5-ACCE-F06709BECE13}">
      <dgm:prSet/>
      <dgm:spPr/>
      <dgm:t>
        <a:bodyPr/>
        <a:lstStyle/>
        <a:p>
          <a:endParaRPr lang="en-US"/>
        </a:p>
      </dgm:t>
    </dgm:pt>
    <dgm:pt modelId="{5A4D77AC-9B3B-4457-BD5A-ABB8B1FC0FDF}" type="sibTrans" cxnId="{1B3A5351-B5B2-43B5-ACCE-F06709BECE13}">
      <dgm:prSet/>
      <dgm:spPr/>
      <dgm:t>
        <a:bodyPr/>
        <a:lstStyle/>
        <a:p>
          <a:endParaRPr lang="en-US"/>
        </a:p>
      </dgm:t>
    </dgm:pt>
    <dgm:pt modelId="{EA9C0602-E83E-4CD6-932B-2493D178B097}" type="pres">
      <dgm:prSet presAssocID="{45025856-2694-406B-ACA0-BD623F2A3EE6}" presName="linear" presStyleCnt="0">
        <dgm:presLayoutVars>
          <dgm:animLvl val="lvl"/>
          <dgm:resizeHandles val="exact"/>
        </dgm:presLayoutVars>
      </dgm:prSet>
      <dgm:spPr/>
      <dgm:t>
        <a:bodyPr/>
        <a:lstStyle/>
        <a:p>
          <a:endParaRPr lang="en-US"/>
        </a:p>
      </dgm:t>
    </dgm:pt>
    <dgm:pt modelId="{81980AC3-AACC-4F2A-B90E-0085B2332CCF}" type="pres">
      <dgm:prSet presAssocID="{30714598-D9F7-44BC-B323-EB36815084F5}" presName="parentText" presStyleLbl="node1" presStyleIdx="0" presStyleCnt="2" custScaleY="178252" custLinFactNeighborX="-253" custLinFactNeighborY="-509">
        <dgm:presLayoutVars>
          <dgm:chMax val="0"/>
          <dgm:bulletEnabled val="1"/>
        </dgm:presLayoutVars>
      </dgm:prSet>
      <dgm:spPr/>
      <dgm:t>
        <a:bodyPr/>
        <a:lstStyle/>
        <a:p>
          <a:endParaRPr lang="en-US"/>
        </a:p>
      </dgm:t>
    </dgm:pt>
    <dgm:pt modelId="{BBD78840-1D6B-4A55-929F-04E16C3A7B0B}" type="pres">
      <dgm:prSet presAssocID="{30714598-D9F7-44BC-B323-EB36815084F5}" presName="childText" presStyleLbl="revTx" presStyleIdx="0" presStyleCnt="2" custScaleY="155849">
        <dgm:presLayoutVars>
          <dgm:bulletEnabled val="1"/>
        </dgm:presLayoutVars>
      </dgm:prSet>
      <dgm:spPr/>
      <dgm:t>
        <a:bodyPr/>
        <a:lstStyle/>
        <a:p>
          <a:endParaRPr lang="en-US"/>
        </a:p>
      </dgm:t>
    </dgm:pt>
    <dgm:pt modelId="{88E67E51-6773-4D5A-A72B-2D9CBDFC60D8}" type="pres">
      <dgm:prSet presAssocID="{E01C7501-A877-44F0-BE4F-1130D0950DCB}" presName="parentText" presStyleLbl="node1" presStyleIdx="1" presStyleCnt="2" custScaleY="102415" custLinFactNeighborX="531" custLinFactNeighborY="20246">
        <dgm:presLayoutVars>
          <dgm:chMax val="0"/>
          <dgm:bulletEnabled val="1"/>
        </dgm:presLayoutVars>
      </dgm:prSet>
      <dgm:spPr/>
      <dgm:t>
        <a:bodyPr/>
        <a:lstStyle/>
        <a:p>
          <a:endParaRPr lang="en-US"/>
        </a:p>
      </dgm:t>
    </dgm:pt>
    <dgm:pt modelId="{0622589D-D241-4065-97E0-43D6402F8FE4}" type="pres">
      <dgm:prSet presAssocID="{E01C7501-A877-44F0-BE4F-1130D0950DCB}" presName="childText" presStyleLbl="revTx" presStyleIdx="1" presStyleCnt="2" custScaleY="122912">
        <dgm:presLayoutVars>
          <dgm:bulletEnabled val="1"/>
        </dgm:presLayoutVars>
      </dgm:prSet>
      <dgm:spPr/>
      <dgm:t>
        <a:bodyPr/>
        <a:lstStyle/>
        <a:p>
          <a:endParaRPr lang="en-US"/>
        </a:p>
      </dgm:t>
    </dgm:pt>
  </dgm:ptLst>
  <dgm:cxnLst>
    <dgm:cxn modelId="{1B386C25-C8A6-4720-8112-B1C371241089}" srcId="{30714598-D9F7-44BC-B323-EB36815084F5}" destId="{9688430A-F14B-4366-956A-BC926E89C10D}" srcOrd="2" destOrd="0" parTransId="{FE95BE57-2E15-499A-B1B6-A3754F7AEDE9}" sibTransId="{8C64289C-A70E-4E21-BD93-32162003635D}"/>
    <dgm:cxn modelId="{D606C9C9-EE00-4A5B-9D8C-BD912886D2A1}" srcId="{45025856-2694-406B-ACA0-BD623F2A3EE6}" destId="{30714598-D9F7-44BC-B323-EB36815084F5}" srcOrd="0" destOrd="0" parTransId="{CA12E304-B5C0-4041-94BE-8E369ADA7E6C}" sibTransId="{E0674911-4AE9-4E4E-B691-B1631FBBBD00}"/>
    <dgm:cxn modelId="{AB2F0E5E-039D-44DA-8831-C290B59B4BE8}" type="presOf" srcId="{E01C7501-A877-44F0-BE4F-1130D0950DCB}" destId="{88E67E51-6773-4D5A-A72B-2D9CBDFC60D8}" srcOrd="0" destOrd="0" presId="urn:microsoft.com/office/officeart/2005/8/layout/vList2"/>
    <dgm:cxn modelId="{C04DE084-6F86-4AC2-B8C6-2C794E70619A}" type="presOf" srcId="{B3F42AA2-B35B-4080-9091-1987B85BD7AE}" destId="{BBD78840-1D6B-4A55-929F-04E16C3A7B0B}" srcOrd="0" destOrd="3" presId="urn:microsoft.com/office/officeart/2005/8/layout/vList2"/>
    <dgm:cxn modelId="{5BF17502-0299-4435-8A2B-A6E6630F06DE}" type="presOf" srcId="{960AD05D-C8EB-40BE-962D-E5BA99D20601}" destId="{0622589D-D241-4065-97E0-43D6402F8FE4}" srcOrd="0" destOrd="0" presId="urn:microsoft.com/office/officeart/2005/8/layout/vList2"/>
    <dgm:cxn modelId="{3105AF52-55F6-46C5-8104-97041F92A5ED}" srcId="{45025856-2694-406B-ACA0-BD623F2A3EE6}" destId="{E01C7501-A877-44F0-BE4F-1130D0950DCB}" srcOrd="1" destOrd="0" parTransId="{EB3C2517-65F1-4E73-A3D0-82DB6232988F}" sibTransId="{0327A325-0924-4733-A033-03ADE8272017}"/>
    <dgm:cxn modelId="{C8BF6CF1-1A1A-4824-A760-7FE8BAF54353}" srcId="{30714598-D9F7-44BC-B323-EB36815084F5}" destId="{D9891AD2-5356-4B29-8E50-4CD2165FB67C}" srcOrd="0" destOrd="0" parTransId="{05A9718E-76ED-40E8-BAE9-4FD91C1A13F3}" sibTransId="{62A9FC6A-BF39-46FE-8BD5-312AC63CD32F}"/>
    <dgm:cxn modelId="{1F967266-4065-4405-9EF1-DC076FB21278}" type="presOf" srcId="{A8C575BB-A8FC-48D7-9422-4A872BC2D74B}" destId="{BBD78840-1D6B-4A55-929F-04E16C3A7B0B}" srcOrd="0" destOrd="1" presId="urn:microsoft.com/office/officeart/2005/8/layout/vList2"/>
    <dgm:cxn modelId="{9C8FF99A-305A-416F-B8C9-675DA511C773}" type="presOf" srcId="{4C3360EB-BDAA-4D42-91E4-7A3C15D65123}" destId="{0622589D-D241-4065-97E0-43D6402F8FE4}" srcOrd="0" destOrd="3" presId="urn:microsoft.com/office/officeart/2005/8/layout/vList2"/>
    <dgm:cxn modelId="{8031EE45-C605-4781-BEE2-3BFF657559B6}" srcId="{E01C7501-A877-44F0-BE4F-1130D0950DCB}" destId="{04BE1EB0-9174-4E7D-A240-18762F90D1CC}" srcOrd="5" destOrd="0" parTransId="{CAB10BC3-D8F9-40C8-8FD6-BE2A8DB07D4C}" sibTransId="{4669395F-2A0A-4009-A471-6D507C0102EF}"/>
    <dgm:cxn modelId="{0FCEA544-10B3-4DCF-9FF4-11EF04C55C14}" srcId="{30714598-D9F7-44BC-B323-EB36815084F5}" destId="{A8C575BB-A8FC-48D7-9422-4A872BC2D74B}" srcOrd="1" destOrd="0" parTransId="{6FDD93BB-AE9E-4DDD-AB41-1C360418F040}" sibTransId="{DCEBD059-9C41-43F9-BA8C-9BCE123D2BA6}"/>
    <dgm:cxn modelId="{B9BA4F86-1307-4521-8EC9-F8A29D56B787}" srcId="{E01C7501-A877-44F0-BE4F-1130D0950DCB}" destId="{4C3360EB-BDAA-4D42-91E4-7A3C15D65123}" srcOrd="3" destOrd="0" parTransId="{6235A2FB-D893-4AD9-992D-3D1734FEC655}" sibTransId="{5FB890D5-2CFF-44F7-9AC3-ADFEB895FAD7}"/>
    <dgm:cxn modelId="{6BFD81A1-85FA-4D0B-B894-F8BA5466A63B}" type="presOf" srcId="{04BE1EB0-9174-4E7D-A240-18762F90D1CC}" destId="{0622589D-D241-4065-97E0-43D6402F8FE4}" srcOrd="0" destOrd="5" presId="urn:microsoft.com/office/officeart/2005/8/layout/vList2"/>
    <dgm:cxn modelId="{1B3A5351-B5B2-43B5-ACCE-F06709BECE13}" srcId="{30714598-D9F7-44BC-B323-EB36815084F5}" destId="{B3F42AA2-B35B-4080-9091-1987B85BD7AE}" srcOrd="3" destOrd="0" parTransId="{2507DF15-9495-4144-ADEE-84D4DA66F89E}" sibTransId="{5A4D77AC-9B3B-4457-BD5A-ABB8B1FC0FDF}"/>
    <dgm:cxn modelId="{ED585A98-8C30-4C37-B100-E3DFD353A9D8}" srcId="{E01C7501-A877-44F0-BE4F-1130D0950DCB}" destId="{AD339B75-B982-480E-8FA8-A32EC495F5E6}" srcOrd="2" destOrd="0" parTransId="{0ABCA3D5-D7D4-49F4-B884-E401CA19BDDC}" sibTransId="{3616EE4E-368D-48A1-8E5A-2760A1781699}"/>
    <dgm:cxn modelId="{2E8AEC5C-02BB-4301-BD7D-E5BA4EBA5413}" srcId="{E01C7501-A877-44F0-BE4F-1130D0950DCB}" destId="{960AD05D-C8EB-40BE-962D-E5BA99D20601}" srcOrd="0" destOrd="0" parTransId="{EA3FD976-0B17-4AA8-B9F6-ACE9F19F4369}" sibTransId="{E1A2953C-D564-4929-A086-7CC8F8244698}"/>
    <dgm:cxn modelId="{63CEA3B9-C6FA-4A18-BD23-6EE9929952A6}" type="presOf" srcId="{D026FE66-BB51-48B3-928D-242C3595E7F1}" destId="{0622589D-D241-4065-97E0-43D6402F8FE4}" srcOrd="0" destOrd="4" presId="urn:microsoft.com/office/officeart/2005/8/layout/vList2"/>
    <dgm:cxn modelId="{48C6BD0B-7B09-4DF3-911C-FFA71B68489A}" type="presOf" srcId="{AD339B75-B982-480E-8FA8-A32EC495F5E6}" destId="{0622589D-D241-4065-97E0-43D6402F8FE4}" srcOrd="0" destOrd="2" presId="urn:microsoft.com/office/officeart/2005/8/layout/vList2"/>
    <dgm:cxn modelId="{193B74B0-98C8-4B14-8AB1-3D5000D99783}" type="presOf" srcId="{45025856-2694-406B-ACA0-BD623F2A3EE6}" destId="{EA9C0602-E83E-4CD6-932B-2493D178B097}" srcOrd="0" destOrd="0" presId="urn:microsoft.com/office/officeart/2005/8/layout/vList2"/>
    <dgm:cxn modelId="{115D57DB-95E1-47B5-87C9-955C87DDA54D}" type="presOf" srcId="{1979B0B2-9BA3-4B15-A481-594C375FC91E}" destId="{0622589D-D241-4065-97E0-43D6402F8FE4}" srcOrd="0" destOrd="6" presId="urn:microsoft.com/office/officeart/2005/8/layout/vList2"/>
    <dgm:cxn modelId="{F77FCF8F-33C3-461C-AAFD-EB61FFC386A8}" type="presOf" srcId="{30714598-D9F7-44BC-B323-EB36815084F5}" destId="{81980AC3-AACC-4F2A-B90E-0085B2332CCF}" srcOrd="0" destOrd="0" presId="urn:microsoft.com/office/officeart/2005/8/layout/vList2"/>
    <dgm:cxn modelId="{47EF6103-A8AC-4208-A2EF-12C821A910BE}" type="presOf" srcId="{CFD4C3F5-1759-4541-86E3-D37A11AE63C9}" destId="{0622589D-D241-4065-97E0-43D6402F8FE4}" srcOrd="0" destOrd="1" presId="urn:microsoft.com/office/officeart/2005/8/layout/vList2"/>
    <dgm:cxn modelId="{556DCD23-CDE8-4CE4-9BFE-3D9C88616740}" srcId="{E01C7501-A877-44F0-BE4F-1130D0950DCB}" destId="{D026FE66-BB51-48B3-928D-242C3595E7F1}" srcOrd="4" destOrd="0" parTransId="{17A3D1FF-F729-4178-8D3E-0AD4E42DECAF}" sibTransId="{CC3C4866-5662-4A56-81C0-A2259DAD7F1C}"/>
    <dgm:cxn modelId="{CCBE80D0-3E3E-4D8E-B0AE-522DC859F8DE}" srcId="{E01C7501-A877-44F0-BE4F-1130D0950DCB}" destId="{CFD4C3F5-1759-4541-86E3-D37A11AE63C9}" srcOrd="1" destOrd="0" parTransId="{794E73EA-2619-4EFA-8FB8-DA3B5094F3CD}" sibTransId="{F2E20E53-6E1E-4C10-9AD0-E6A8B16B8D14}"/>
    <dgm:cxn modelId="{0BEC047C-2EEE-460C-A5B1-5275305EBAAB}" srcId="{E01C7501-A877-44F0-BE4F-1130D0950DCB}" destId="{1979B0B2-9BA3-4B15-A481-594C375FC91E}" srcOrd="6" destOrd="0" parTransId="{5F0A124A-9B9F-4FBC-ABAB-88A214523E95}" sibTransId="{FE88B39A-D7E3-4B60-9142-D95F650D065D}"/>
    <dgm:cxn modelId="{E4522E17-567D-4889-8790-1EB4ED8F58A2}" type="presOf" srcId="{D9891AD2-5356-4B29-8E50-4CD2165FB67C}" destId="{BBD78840-1D6B-4A55-929F-04E16C3A7B0B}" srcOrd="0" destOrd="0" presId="urn:microsoft.com/office/officeart/2005/8/layout/vList2"/>
    <dgm:cxn modelId="{A70DF558-0BDA-4D1F-8E2A-D4DC50231D40}" type="presOf" srcId="{9688430A-F14B-4366-956A-BC926E89C10D}" destId="{BBD78840-1D6B-4A55-929F-04E16C3A7B0B}" srcOrd="0" destOrd="2" presId="urn:microsoft.com/office/officeart/2005/8/layout/vList2"/>
    <dgm:cxn modelId="{FA7491FE-B99B-4355-9DC7-373C465ADC7B}" type="presParOf" srcId="{EA9C0602-E83E-4CD6-932B-2493D178B097}" destId="{81980AC3-AACC-4F2A-B90E-0085B2332CCF}" srcOrd="0" destOrd="0" presId="urn:microsoft.com/office/officeart/2005/8/layout/vList2"/>
    <dgm:cxn modelId="{A67B991C-02AC-4A3D-879A-B1F1048E50CF}" type="presParOf" srcId="{EA9C0602-E83E-4CD6-932B-2493D178B097}" destId="{BBD78840-1D6B-4A55-929F-04E16C3A7B0B}" srcOrd="1" destOrd="0" presId="urn:microsoft.com/office/officeart/2005/8/layout/vList2"/>
    <dgm:cxn modelId="{49B64D25-7FE0-4887-B38A-C35755CDDA9F}" type="presParOf" srcId="{EA9C0602-E83E-4CD6-932B-2493D178B097}" destId="{88E67E51-6773-4D5A-A72B-2D9CBDFC60D8}" srcOrd="2" destOrd="0" presId="urn:microsoft.com/office/officeart/2005/8/layout/vList2"/>
    <dgm:cxn modelId="{4842B3E7-5074-47C9-96CD-57C443327024}" type="presParOf" srcId="{EA9C0602-E83E-4CD6-932B-2493D178B097}" destId="{0622589D-D241-4065-97E0-43D6402F8FE4}"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980AC3-AACC-4F2A-B90E-0085B2332CCF}">
      <dsp:nvSpPr>
        <dsp:cNvPr id="0" name=""/>
        <dsp:cNvSpPr/>
      </dsp:nvSpPr>
      <dsp:spPr>
        <a:xfrm>
          <a:off x="0" y="8675"/>
          <a:ext cx="5558118" cy="7122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0" kern="1200" dirty="0" smtClean="0">
              <a:latin typeface="Century Gothic" panose="020B0502020202020204" pitchFamily="34" charset="0"/>
            </a:rPr>
            <a:t>Asset Liability Review </a:t>
          </a:r>
          <a:endParaRPr lang="en-US" sz="1800" b="0" kern="1200" dirty="0">
            <a:latin typeface="Century Gothic" panose="020B0502020202020204" pitchFamily="34" charset="0"/>
          </a:endParaRPr>
        </a:p>
      </dsp:txBody>
      <dsp:txXfrm>
        <a:off x="34769" y="43444"/>
        <a:ext cx="5488580" cy="642714"/>
      </dsp:txXfrm>
    </dsp:sp>
    <dsp:sp modelId="{BBD78840-1D6B-4A55-929F-04E16C3A7B0B}">
      <dsp:nvSpPr>
        <dsp:cNvPr id="0" name=""/>
        <dsp:cNvSpPr/>
      </dsp:nvSpPr>
      <dsp:spPr>
        <a:xfrm>
          <a:off x="0" y="726206"/>
          <a:ext cx="5558118" cy="16163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6470"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en-US" sz="1600" kern="1200" dirty="0" smtClean="0">
              <a:latin typeface="Century Gothic" panose="020B0502020202020204" pitchFamily="34" charset="0"/>
            </a:rPr>
            <a:t>Identify and Manage Plan risk sensitivities</a:t>
          </a:r>
          <a:endParaRPr lang="en-US" sz="1600" kern="1200" dirty="0">
            <a:latin typeface="Century Gothic" panose="020B0502020202020204" pitchFamily="34" charset="0"/>
          </a:endParaRPr>
        </a:p>
        <a:p>
          <a:pPr marL="171450" lvl="1" indent="-171450" algn="l" defTabSz="711200">
            <a:lnSpc>
              <a:spcPct val="90000"/>
            </a:lnSpc>
            <a:spcBef>
              <a:spcPct val="0"/>
            </a:spcBef>
            <a:spcAft>
              <a:spcPct val="20000"/>
            </a:spcAft>
            <a:buChar char="••"/>
          </a:pPr>
          <a:r>
            <a:rPr lang="en-US" sz="1600" kern="1200" dirty="0" smtClean="0">
              <a:latin typeface="Century Gothic" panose="020B0502020202020204" pitchFamily="34" charset="0"/>
            </a:rPr>
            <a:t>Adopt Portfolio structure and risk framework </a:t>
          </a:r>
          <a:endParaRPr lang="en-US" sz="1600" kern="1200" dirty="0">
            <a:latin typeface="Century Gothic" panose="020B0502020202020204" pitchFamily="34" charset="0"/>
          </a:endParaRPr>
        </a:p>
        <a:p>
          <a:pPr marL="171450" lvl="1" indent="-171450" algn="l" defTabSz="711200">
            <a:lnSpc>
              <a:spcPct val="90000"/>
            </a:lnSpc>
            <a:spcBef>
              <a:spcPct val="0"/>
            </a:spcBef>
            <a:spcAft>
              <a:spcPct val="20000"/>
            </a:spcAft>
            <a:buChar char="••"/>
          </a:pPr>
          <a:r>
            <a:rPr lang="en-US" sz="1600" kern="1200" dirty="0" smtClean="0">
              <a:latin typeface="Century Gothic" panose="020B0502020202020204" pitchFamily="34" charset="0"/>
            </a:rPr>
            <a:t>Develop capital market assumptions</a:t>
          </a:r>
          <a:endParaRPr lang="en-US" sz="1600" kern="1200" dirty="0">
            <a:latin typeface="Century Gothic" panose="020B0502020202020204" pitchFamily="34" charset="0"/>
          </a:endParaRPr>
        </a:p>
        <a:p>
          <a:pPr marL="171450" lvl="1" indent="-171450" algn="l" defTabSz="711200">
            <a:lnSpc>
              <a:spcPct val="90000"/>
            </a:lnSpc>
            <a:spcBef>
              <a:spcPct val="0"/>
            </a:spcBef>
            <a:spcAft>
              <a:spcPct val="20000"/>
            </a:spcAft>
            <a:buChar char="••"/>
          </a:pPr>
          <a:r>
            <a:rPr lang="en-US" sz="1600" kern="1200" dirty="0" smtClean="0">
              <a:latin typeface="Century Gothic" panose="020B0502020202020204" pitchFamily="34" charset="0"/>
            </a:rPr>
            <a:t>Adopt Strategic asset allocation policy</a:t>
          </a:r>
          <a:endParaRPr lang="en-US" sz="1600" kern="1200" dirty="0">
            <a:latin typeface="Century Gothic" panose="020B0502020202020204" pitchFamily="34" charset="0"/>
          </a:endParaRPr>
        </a:p>
      </dsp:txBody>
      <dsp:txXfrm>
        <a:off x="0" y="726206"/>
        <a:ext cx="5558118" cy="1616313"/>
      </dsp:txXfrm>
    </dsp:sp>
    <dsp:sp modelId="{88E67E51-6773-4D5A-A72B-2D9CBDFC60D8}">
      <dsp:nvSpPr>
        <dsp:cNvPr id="0" name=""/>
        <dsp:cNvSpPr/>
      </dsp:nvSpPr>
      <dsp:spPr>
        <a:xfrm>
          <a:off x="0" y="2584185"/>
          <a:ext cx="5558118" cy="4092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smtClean="0">
              <a:latin typeface="Century Gothic" panose="020B0502020202020204" pitchFamily="34" charset="0"/>
            </a:rPr>
            <a:t>Asset Class / Functional Class Structural Review </a:t>
          </a:r>
          <a:endParaRPr lang="en-US" sz="1800" kern="1200" dirty="0">
            <a:latin typeface="Century Gothic" panose="020B0502020202020204" pitchFamily="34" charset="0"/>
          </a:endParaRPr>
        </a:p>
      </dsp:txBody>
      <dsp:txXfrm>
        <a:off x="19977" y="2604162"/>
        <a:ext cx="5518164" cy="369271"/>
      </dsp:txXfrm>
    </dsp:sp>
    <dsp:sp modelId="{0622589D-D241-4065-97E0-43D6402F8FE4}">
      <dsp:nvSpPr>
        <dsp:cNvPr id="0" name=""/>
        <dsp:cNvSpPr/>
      </dsp:nvSpPr>
      <dsp:spPr>
        <a:xfrm>
          <a:off x="0" y="2751746"/>
          <a:ext cx="5558118" cy="1467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6470" tIns="20320" rIns="113792" bIns="20320" numCol="1" spcCol="1270" anchor="t" anchorCtr="0">
          <a:noAutofit/>
        </a:bodyPr>
        <a:lstStyle/>
        <a:p>
          <a:pPr marL="57150" lvl="1" indent="-57150" algn="l" defTabSz="355600">
            <a:lnSpc>
              <a:spcPct val="90000"/>
            </a:lnSpc>
            <a:spcBef>
              <a:spcPct val="0"/>
            </a:spcBef>
            <a:spcAft>
              <a:spcPct val="20000"/>
            </a:spcAft>
            <a:buChar char="••"/>
          </a:pPr>
          <a:endParaRPr lang="en-US" sz="800" kern="1200" dirty="0">
            <a:latin typeface="Century Gothic" panose="020B0502020202020204" pitchFamily="34" charset="0"/>
          </a:endParaRPr>
        </a:p>
        <a:p>
          <a:pPr marL="57150" lvl="1" indent="-57150" algn="l" defTabSz="355600">
            <a:lnSpc>
              <a:spcPct val="90000"/>
            </a:lnSpc>
            <a:spcBef>
              <a:spcPct val="0"/>
            </a:spcBef>
            <a:spcAft>
              <a:spcPct val="20000"/>
            </a:spcAft>
            <a:buChar char="••"/>
          </a:pPr>
          <a:endParaRPr lang="en-US" sz="800" kern="1200" dirty="0">
            <a:latin typeface="Century Gothic" panose="020B0502020202020204" pitchFamily="34" charset="0"/>
          </a:endParaRPr>
        </a:p>
        <a:p>
          <a:pPr marL="171450" lvl="1" indent="-171450" algn="l" defTabSz="711200">
            <a:lnSpc>
              <a:spcPct val="90000"/>
            </a:lnSpc>
            <a:spcBef>
              <a:spcPct val="0"/>
            </a:spcBef>
            <a:spcAft>
              <a:spcPct val="20000"/>
            </a:spcAft>
            <a:buChar char="••"/>
          </a:pPr>
          <a:r>
            <a:rPr lang="en-US" sz="1600" kern="1200" dirty="0" smtClean="0">
              <a:latin typeface="Century Gothic" panose="020B0502020202020204" pitchFamily="34" charset="0"/>
            </a:rPr>
            <a:t>Fine tune strategies that fill the role</a:t>
          </a:r>
          <a:endParaRPr lang="en-US" sz="1600" kern="1200" dirty="0">
            <a:latin typeface="Century Gothic" panose="020B0502020202020204" pitchFamily="34" charset="0"/>
          </a:endParaRPr>
        </a:p>
        <a:p>
          <a:pPr marL="171450" lvl="1" indent="-171450" algn="l" defTabSz="711200">
            <a:lnSpc>
              <a:spcPct val="90000"/>
            </a:lnSpc>
            <a:spcBef>
              <a:spcPct val="0"/>
            </a:spcBef>
            <a:spcAft>
              <a:spcPct val="20000"/>
            </a:spcAft>
            <a:buChar char="••"/>
          </a:pPr>
          <a:r>
            <a:rPr lang="en-US" sz="1600" kern="1200" dirty="0" smtClean="0">
              <a:latin typeface="Century Gothic" panose="020B0502020202020204" pitchFamily="34" charset="0"/>
            </a:rPr>
            <a:t>Which investment managers? </a:t>
          </a:r>
          <a:endParaRPr lang="en-US" sz="1600" kern="1200" dirty="0">
            <a:latin typeface="Century Gothic" panose="020B0502020202020204" pitchFamily="34" charset="0"/>
          </a:endParaRPr>
        </a:p>
        <a:p>
          <a:pPr marL="57150" lvl="1" indent="-57150" algn="l" defTabSz="355600">
            <a:lnSpc>
              <a:spcPct val="90000"/>
            </a:lnSpc>
            <a:spcBef>
              <a:spcPct val="0"/>
            </a:spcBef>
            <a:spcAft>
              <a:spcPct val="20000"/>
            </a:spcAft>
            <a:buChar char="••"/>
          </a:pPr>
          <a:endParaRPr lang="en-US" sz="800" kern="1200" dirty="0"/>
        </a:p>
        <a:p>
          <a:pPr marL="57150" lvl="1" indent="-57150" algn="l" defTabSz="355600">
            <a:lnSpc>
              <a:spcPct val="90000"/>
            </a:lnSpc>
            <a:spcBef>
              <a:spcPct val="0"/>
            </a:spcBef>
            <a:spcAft>
              <a:spcPct val="20000"/>
            </a:spcAft>
            <a:buChar char="••"/>
          </a:pPr>
          <a:endParaRPr lang="en-US" sz="800" kern="1200" dirty="0"/>
        </a:p>
        <a:p>
          <a:pPr marL="57150" lvl="1" indent="-57150" algn="l" defTabSz="355600">
            <a:lnSpc>
              <a:spcPct val="90000"/>
            </a:lnSpc>
            <a:spcBef>
              <a:spcPct val="0"/>
            </a:spcBef>
            <a:spcAft>
              <a:spcPct val="20000"/>
            </a:spcAft>
            <a:buChar char="••"/>
          </a:pPr>
          <a:endParaRPr lang="en-US" sz="800" kern="1200" dirty="0"/>
        </a:p>
      </dsp:txBody>
      <dsp:txXfrm>
        <a:off x="0" y="2751746"/>
        <a:ext cx="5558118" cy="146713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735" cy="462918"/>
          </a:xfrm>
          <a:prstGeom prst="rect">
            <a:avLst/>
          </a:prstGeom>
        </p:spPr>
        <p:txBody>
          <a:bodyPr vert="horz" lIns="88118" tIns="44059" rIns="88118" bIns="44059" rtlCol="0"/>
          <a:lstStyle>
            <a:lvl1pPr algn="l">
              <a:defRPr sz="1200">
                <a:latin typeface="Arial" charset="0"/>
                <a:cs typeface="+mn-cs"/>
              </a:defRPr>
            </a:lvl1pPr>
          </a:lstStyle>
          <a:p>
            <a:pPr>
              <a:defRPr/>
            </a:pPr>
            <a:endParaRPr lang="en-US" dirty="0"/>
          </a:p>
        </p:txBody>
      </p:sp>
      <p:sp>
        <p:nvSpPr>
          <p:cNvPr id="3" name="Date Placeholder 2"/>
          <p:cNvSpPr>
            <a:spLocks noGrp="1"/>
          </p:cNvSpPr>
          <p:nvPr>
            <p:ph type="dt" sz="quarter" idx="1"/>
          </p:nvPr>
        </p:nvSpPr>
        <p:spPr>
          <a:xfrm>
            <a:off x="3971081" y="0"/>
            <a:ext cx="3037735" cy="462918"/>
          </a:xfrm>
          <a:prstGeom prst="rect">
            <a:avLst/>
          </a:prstGeom>
        </p:spPr>
        <p:txBody>
          <a:bodyPr vert="horz" lIns="88118" tIns="44059" rIns="88118" bIns="44059" rtlCol="0"/>
          <a:lstStyle>
            <a:lvl1pPr algn="r">
              <a:defRPr sz="1200">
                <a:latin typeface="Arial" charset="0"/>
                <a:cs typeface="+mn-cs"/>
              </a:defRPr>
            </a:lvl1pPr>
          </a:lstStyle>
          <a:p>
            <a:pPr>
              <a:defRPr/>
            </a:pPr>
            <a:fld id="{1B5A72BE-03F1-4678-95DB-4B023F0FC15F}" type="datetimeFigureOut">
              <a:rPr lang="en-US"/>
              <a:pPr>
                <a:defRPr/>
              </a:pPr>
              <a:t>7/29/2016</a:t>
            </a:fld>
            <a:endParaRPr lang="en-US" dirty="0"/>
          </a:p>
        </p:txBody>
      </p:sp>
      <p:sp>
        <p:nvSpPr>
          <p:cNvPr id="4" name="Footer Placeholder 3"/>
          <p:cNvSpPr>
            <a:spLocks noGrp="1"/>
          </p:cNvSpPr>
          <p:nvPr>
            <p:ph type="ftr" sz="quarter" idx="2"/>
          </p:nvPr>
        </p:nvSpPr>
        <p:spPr>
          <a:xfrm>
            <a:off x="0" y="8831897"/>
            <a:ext cx="3037735" cy="462918"/>
          </a:xfrm>
          <a:prstGeom prst="rect">
            <a:avLst/>
          </a:prstGeom>
        </p:spPr>
        <p:txBody>
          <a:bodyPr vert="horz" lIns="88118" tIns="44059" rIns="88118" bIns="44059" rtlCol="0" anchor="b"/>
          <a:lstStyle>
            <a:lvl1pPr algn="l">
              <a:defRPr sz="1200">
                <a:latin typeface="Arial" charset="0"/>
                <a:cs typeface="+mn-cs"/>
              </a:defRPr>
            </a:lvl1pPr>
          </a:lstStyle>
          <a:p>
            <a:pPr>
              <a:defRPr/>
            </a:pPr>
            <a:endParaRPr lang="en-US" dirty="0"/>
          </a:p>
        </p:txBody>
      </p:sp>
      <p:sp>
        <p:nvSpPr>
          <p:cNvPr id="5" name="Slide Number Placeholder 4"/>
          <p:cNvSpPr>
            <a:spLocks noGrp="1"/>
          </p:cNvSpPr>
          <p:nvPr>
            <p:ph type="sldNum" sz="quarter" idx="3"/>
          </p:nvPr>
        </p:nvSpPr>
        <p:spPr>
          <a:xfrm>
            <a:off x="3971081" y="8831897"/>
            <a:ext cx="3037735" cy="462918"/>
          </a:xfrm>
          <a:prstGeom prst="rect">
            <a:avLst/>
          </a:prstGeom>
        </p:spPr>
        <p:txBody>
          <a:bodyPr vert="horz" lIns="88118" tIns="44059" rIns="88118" bIns="44059" rtlCol="0" anchor="b"/>
          <a:lstStyle>
            <a:lvl1pPr algn="r">
              <a:defRPr sz="1200">
                <a:latin typeface="Arial" charset="0"/>
                <a:cs typeface="+mn-cs"/>
              </a:defRPr>
            </a:lvl1pPr>
          </a:lstStyle>
          <a:p>
            <a:pPr>
              <a:defRPr/>
            </a:pPr>
            <a:fld id="{6AECB19A-F196-4D6F-A952-31FB51F9BBA0}" type="slidenum">
              <a:rPr lang="en-US"/>
              <a:pPr>
                <a:defRPr/>
              </a:pPr>
              <a:t>‹#›</a:t>
            </a:fld>
            <a:endParaRPr lang="en-US" dirty="0"/>
          </a:p>
        </p:txBody>
      </p:sp>
    </p:spTree>
    <p:extLst>
      <p:ext uri="{BB962C8B-B14F-4D97-AF65-F5344CB8AC3E}">
        <p14:creationId xmlns:p14="http://schemas.microsoft.com/office/powerpoint/2010/main" val="16153658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735" cy="462918"/>
          </a:xfrm>
          <a:prstGeom prst="rect">
            <a:avLst/>
          </a:prstGeom>
        </p:spPr>
        <p:txBody>
          <a:bodyPr vert="horz" lIns="93113" tIns="46557" rIns="93113" bIns="46557" rtlCol="0"/>
          <a:lstStyle>
            <a:lvl1pPr algn="l">
              <a:defRPr sz="1200">
                <a:latin typeface="Arial" charset="0"/>
                <a:cs typeface="+mn-cs"/>
              </a:defRPr>
            </a:lvl1pPr>
          </a:lstStyle>
          <a:p>
            <a:pPr>
              <a:defRPr/>
            </a:pPr>
            <a:endParaRPr lang="en-US" dirty="0"/>
          </a:p>
        </p:txBody>
      </p:sp>
      <p:sp>
        <p:nvSpPr>
          <p:cNvPr id="3" name="Date Placeholder 2"/>
          <p:cNvSpPr>
            <a:spLocks noGrp="1"/>
          </p:cNvSpPr>
          <p:nvPr>
            <p:ph type="dt" idx="1"/>
          </p:nvPr>
        </p:nvSpPr>
        <p:spPr>
          <a:xfrm>
            <a:off x="3971081" y="0"/>
            <a:ext cx="3037735" cy="462918"/>
          </a:xfrm>
          <a:prstGeom prst="rect">
            <a:avLst/>
          </a:prstGeom>
        </p:spPr>
        <p:txBody>
          <a:bodyPr vert="horz" lIns="93113" tIns="46557" rIns="93113" bIns="46557" rtlCol="0"/>
          <a:lstStyle>
            <a:lvl1pPr algn="r">
              <a:defRPr sz="1200">
                <a:latin typeface="Arial" charset="0"/>
                <a:cs typeface="+mn-cs"/>
              </a:defRPr>
            </a:lvl1pPr>
          </a:lstStyle>
          <a:p>
            <a:pPr>
              <a:defRPr/>
            </a:pPr>
            <a:fld id="{B07EF27E-3E80-40B9-BE2F-D629A2253969}" type="datetimeFigureOut">
              <a:rPr lang="en-US"/>
              <a:pPr>
                <a:defRPr/>
              </a:pPr>
              <a:t>7/29/2016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13" tIns="46557" rIns="93113" bIns="46557" rtlCol="0" anchor="ctr"/>
          <a:lstStyle/>
          <a:p>
            <a:pPr lvl="0"/>
            <a:endParaRPr lang="en-US" noProof="0" dirty="0" smtClean="0"/>
          </a:p>
        </p:txBody>
      </p:sp>
      <p:sp>
        <p:nvSpPr>
          <p:cNvPr id="5" name="Notes Placeholder 4"/>
          <p:cNvSpPr>
            <a:spLocks noGrp="1"/>
          </p:cNvSpPr>
          <p:nvPr>
            <p:ph type="body" sz="quarter" idx="3"/>
          </p:nvPr>
        </p:nvSpPr>
        <p:spPr>
          <a:xfrm>
            <a:off x="701992" y="4416742"/>
            <a:ext cx="5606418" cy="4180527"/>
          </a:xfrm>
          <a:prstGeom prst="rect">
            <a:avLst/>
          </a:prstGeom>
        </p:spPr>
        <p:txBody>
          <a:bodyPr vert="horz" lIns="93113" tIns="46557" rIns="93113" bIns="46557"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31897"/>
            <a:ext cx="3037735" cy="462918"/>
          </a:xfrm>
          <a:prstGeom prst="rect">
            <a:avLst/>
          </a:prstGeom>
        </p:spPr>
        <p:txBody>
          <a:bodyPr vert="horz" lIns="93113" tIns="46557" rIns="93113" bIns="46557" rtlCol="0" anchor="b"/>
          <a:lstStyle>
            <a:lvl1pPr algn="l">
              <a:defRPr sz="1200">
                <a:latin typeface="Arial" charset="0"/>
                <a:cs typeface="+mn-cs"/>
              </a:defRPr>
            </a:lvl1pPr>
          </a:lstStyle>
          <a:p>
            <a:pPr>
              <a:defRPr/>
            </a:pPr>
            <a:endParaRPr lang="en-US" dirty="0"/>
          </a:p>
        </p:txBody>
      </p:sp>
      <p:sp>
        <p:nvSpPr>
          <p:cNvPr id="7" name="Slide Number Placeholder 6"/>
          <p:cNvSpPr>
            <a:spLocks noGrp="1"/>
          </p:cNvSpPr>
          <p:nvPr>
            <p:ph type="sldNum" sz="quarter" idx="5"/>
          </p:nvPr>
        </p:nvSpPr>
        <p:spPr>
          <a:xfrm>
            <a:off x="3971081" y="8831897"/>
            <a:ext cx="3037735" cy="462918"/>
          </a:xfrm>
          <a:prstGeom prst="rect">
            <a:avLst/>
          </a:prstGeom>
        </p:spPr>
        <p:txBody>
          <a:bodyPr vert="horz" lIns="93113" tIns="46557" rIns="93113" bIns="46557" rtlCol="0" anchor="b"/>
          <a:lstStyle>
            <a:lvl1pPr algn="r">
              <a:defRPr sz="1200">
                <a:latin typeface="Arial" charset="0"/>
                <a:cs typeface="+mn-cs"/>
              </a:defRPr>
            </a:lvl1pPr>
          </a:lstStyle>
          <a:p>
            <a:pPr>
              <a:defRPr/>
            </a:pPr>
            <a:fld id="{02A8D0B7-C4CC-4531-9432-7DB439AE5FB9}" type="slidenum">
              <a:rPr lang="en-US"/>
              <a:pPr>
                <a:defRPr/>
              </a:pPr>
              <a:t>‹#›</a:t>
            </a:fld>
            <a:endParaRPr lang="en-US" dirty="0"/>
          </a:p>
        </p:txBody>
      </p:sp>
    </p:spTree>
    <p:extLst>
      <p:ext uri="{BB962C8B-B14F-4D97-AF65-F5344CB8AC3E}">
        <p14:creationId xmlns:p14="http://schemas.microsoft.com/office/powerpoint/2010/main" val="33324130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146" algn="l" rtl="0" eaLnBrk="0" fontAlgn="base" hangingPunct="0">
      <a:spcBef>
        <a:spcPct val="30000"/>
      </a:spcBef>
      <a:spcAft>
        <a:spcPct val="0"/>
      </a:spcAft>
      <a:defRPr sz="1200" kern="1200">
        <a:solidFill>
          <a:schemeClr val="tx1"/>
        </a:solidFill>
        <a:latin typeface="+mn-lt"/>
        <a:ea typeface="+mn-ea"/>
        <a:cs typeface="+mn-cs"/>
      </a:defRPr>
    </a:lvl2pPr>
    <a:lvl3pPr marL="914293" algn="l" rtl="0" eaLnBrk="0" fontAlgn="base" hangingPunct="0">
      <a:spcBef>
        <a:spcPct val="30000"/>
      </a:spcBef>
      <a:spcAft>
        <a:spcPct val="0"/>
      </a:spcAft>
      <a:defRPr sz="1200" kern="1200">
        <a:solidFill>
          <a:schemeClr val="tx1"/>
        </a:solidFill>
        <a:latin typeface="+mn-lt"/>
        <a:ea typeface="+mn-ea"/>
        <a:cs typeface="+mn-cs"/>
      </a:defRPr>
    </a:lvl3pPr>
    <a:lvl4pPr marL="1371440" algn="l" rtl="0" eaLnBrk="0" fontAlgn="base" hangingPunct="0">
      <a:spcBef>
        <a:spcPct val="30000"/>
      </a:spcBef>
      <a:spcAft>
        <a:spcPct val="0"/>
      </a:spcAft>
      <a:defRPr sz="1200" kern="1200">
        <a:solidFill>
          <a:schemeClr val="tx1"/>
        </a:solidFill>
        <a:latin typeface="+mn-lt"/>
        <a:ea typeface="+mn-ea"/>
        <a:cs typeface="+mn-cs"/>
      </a:defRPr>
    </a:lvl4pPr>
    <a:lvl5pPr marL="1828586" algn="l" rtl="0" eaLnBrk="0" fontAlgn="base" hangingPunct="0">
      <a:spcBef>
        <a:spcPct val="30000"/>
      </a:spcBef>
      <a:spcAft>
        <a:spcPct val="0"/>
      </a:spcAft>
      <a:defRPr sz="1200" kern="1200">
        <a:solidFill>
          <a:schemeClr val="tx1"/>
        </a:solidFill>
        <a:latin typeface="+mn-lt"/>
        <a:ea typeface="+mn-ea"/>
        <a:cs typeface="+mn-cs"/>
      </a:defRPr>
    </a:lvl5pPr>
    <a:lvl6pPr marL="2285733" algn="l" defTabSz="914293" rtl="0" eaLnBrk="1" latinLnBrk="0" hangingPunct="1">
      <a:defRPr sz="1200" kern="1200">
        <a:solidFill>
          <a:schemeClr val="tx1"/>
        </a:solidFill>
        <a:latin typeface="+mn-lt"/>
        <a:ea typeface="+mn-ea"/>
        <a:cs typeface="+mn-cs"/>
      </a:defRPr>
    </a:lvl6pPr>
    <a:lvl7pPr marL="2742879" algn="l" defTabSz="914293" rtl="0" eaLnBrk="1" latinLnBrk="0" hangingPunct="1">
      <a:defRPr sz="1200" kern="1200">
        <a:solidFill>
          <a:schemeClr val="tx1"/>
        </a:solidFill>
        <a:latin typeface="+mn-lt"/>
        <a:ea typeface="+mn-ea"/>
        <a:cs typeface="+mn-cs"/>
      </a:defRPr>
    </a:lvl7pPr>
    <a:lvl8pPr marL="3200026" algn="l" defTabSz="914293" rtl="0" eaLnBrk="1" latinLnBrk="0" hangingPunct="1">
      <a:defRPr sz="1200" kern="1200">
        <a:solidFill>
          <a:schemeClr val="tx1"/>
        </a:solidFill>
        <a:latin typeface="+mn-lt"/>
        <a:ea typeface="+mn-ea"/>
        <a:cs typeface="+mn-cs"/>
      </a:defRPr>
    </a:lvl8pPr>
    <a:lvl9pPr marL="3657172" algn="l" defTabSz="914293"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Rectangle 1"/>
          <p:cNvSpPr/>
          <p:nvPr userDrawn="1"/>
        </p:nvSpPr>
        <p:spPr>
          <a:xfrm>
            <a:off x="0" y="6477000"/>
            <a:ext cx="9144000" cy="381000"/>
          </a:xfrm>
          <a:prstGeom prst="rect">
            <a:avLst/>
          </a:prstGeom>
          <a:gradFill flip="none" rotWithShape="1">
            <a:gsLst>
              <a:gs pos="0">
                <a:schemeClr val="tx2">
                  <a:lumMod val="75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anchor="ctr"/>
          <a:lstStyle/>
          <a:p>
            <a:pPr algn="ct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896D4C6-520B-4ED7-AE14-B22DF385612C}" type="datetimeFigureOut">
              <a:rPr lang="en-US"/>
              <a:pPr>
                <a:defRPr/>
              </a:pPr>
              <a:t>7/29/2016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5140056-F3CB-445E-9DC8-4792FE8F5DF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60445AB-8482-4F6A-9EB9-B87CC90B27DF}" type="datetimeFigureOut">
              <a:rPr lang="en-US"/>
              <a:pPr>
                <a:defRPr/>
              </a:pPr>
              <a:t>7/29/2016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A0444BC-6A98-42E0-83BC-CBDB9D821BE3}"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Rectangle 1"/>
          <p:cNvSpPr/>
          <p:nvPr userDrawn="1"/>
        </p:nvSpPr>
        <p:spPr>
          <a:xfrm>
            <a:off x="0" y="6477000"/>
            <a:ext cx="9144000" cy="381000"/>
          </a:xfrm>
          <a:prstGeom prst="rect">
            <a:avLst/>
          </a:prstGeom>
          <a:gradFill flip="none" rotWithShape="1">
            <a:gsLst>
              <a:gs pos="0">
                <a:schemeClr val="tx2">
                  <a:lumMod val="75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anchor="ctr"/>
          <a:lstStyle/>
          <a:p>
            <a:pPr algn="ctr">
              <a:defRPr/>
            </a:pPr>
            <a:endParaRPr lang="en-US" dirty="0"/>
          </a:p>
        </p:txBody>
      </p:sp>
      <p:grpSp>
        <p:nvGrpSpPr>
          <p:cNvPr id="3" name="Group 6"/>
          <p:cNvGrpSpPr>
            <a:grpSpLocks/>
          </p:cNvGrpSpPr>
          <p:nvPr userDrawn="1"/>
        </p:nvGrpSpPr>
        <p:grpSpPr bwMode="auto">
          <a:xfrm>
            <a:off x="161926" y="6526213"/>
            <a:ext cx="295275" cy="228600"/>
            <a:chOff x="152400" y="6440487"/>
            <a:chExt cx="414333" cy="341313"/>
          </a:xfrm>
        </p:grpSpPr>
        <p:sp>
          <p:nvSpPr>
            <p:cNvPr id="4" name="Line 10"/>
            <p:cNvSpPr>
              <a:spLocks noChangeShapeType="1"/>
            </p:cNvSpPr>
            <p:nvPr userDrawn="1"/>
          </p:nvSpPr>
          <p:spPr bwMode="auto">
            <a:xfrm flipV="1">
              <a:off x="152400" y="6445227"/>
              <a:ext cx="2228" cy="222802"/>
            </a:xfrm>
            <a:prstGeom prst="line">
              <a:avLst/>
            </a:prstGeom>
            <a:noFill/>
            <a:ln w="9525">
              <a:solidFill>
                <a:schemeClr val="bg1"/>
              </a:solidFill>
              <a:round/>
              <a:headEnd/>
              <a:tailEnd/>
            </a:ln>
          </p:spPr>
          <p:txBody>
            <a:bodyPr/>
            <a:lstStyle/>
            <a:p>
              <a:pPr>
                <a:defRPr/>
              </a:pPr>
              <a:endParaRPr lang="en-US" dirty="0">
                <a:cs typeface="+mn-cs"/>
              </a:endParaRPr>
            </a:p>
          </p:txBody>
        </p:sp>
        <p:sp>
          <p:nvSpPr>
            <p:cNvPr id="5" name="Freeform 11"/>
            <p:cNvSpPr>
              <a:spLocks/>
            </p:cNvSpPr>
            <p:nvPr userDrawn="1"/>
          </p:nvSpPr>
          <p:spPr bwMode="auto">
            <a:xfrm>
              <a:off x="152400" y="6440487"/>
              <a:ext cx="167070" cy="78217"/>
            </a:xfrm>
            <a:custGeom>
              <a:avLst/>
              <a:gdLst/>
              <a:ahLst/>
              <a:cxnLst>
                <a:cxn ang="0">
                  <a:pos x="208" y="99"/>
                </a:cxn>
                <a:cxn ang="0">
                  <a:pos x="204" y="78"/>
                </a:cxn>
                <a:cxn ang="0">
                  <a:pos x="192" y="59"/>
                </a:cxn>
                <a:cxn ang="0">
                  <a:pos x="173" y="44"/>
                </a:cxn>
                <a:cxn ang="0">
                  <a:pos x="148" y="28"/>
                </a:cxn>
                <a:cxn ang="0">
                  <a:pos x="117" y="17"/>
                </a:cxn>
                <a:cxn ang="0">
                  <a:pos x="81" y="8"/>
                </a:cxn>
                <a:cxn ang="0">
                  <a:pos x="41" y="2"/>
                </a:cxn>
                <a:cxn ang="0">
                  <a:pos x="0" y="0"/>
                </a:cxn>
              </a:cxnLst>
              <a:rect l="0" t="0" r="r" b="b"/>
              <a:pathLst>
                <a:path w="208" h="99">
                  <a:moveTo>
                    <a:pt x="208" y="99"/>
                  </a:moveTo>
                  <a:lnTo>
                    <a:pt x="204" y="78"/>
                  </a:lnTo>
                  <a:lnTo>
                    <a:pt x="192" y="59"/>
                  </a:lnTo>
                  <a:lnTo>
                    <a:pt x="173" y="44"/>
                  </a:lnTo>
                  <a:lnTo>
                    <a:pt x="148" y="28"/>
                  </a:lnTo>
                  <a:lnTo>
                    <a:pt x="117" y="17"/>
                  </a:lnTo>
                  <a:lnTo>
                    <a:pt x="81" y="8"/>
                  </a:lnTo>
                  <a:lnTo>
                    <a:pt x="41" y="2"/>
                  </a:lnTo>
                  <a:lnTo>
                    <a:pt x="0" y="0"/>
                  </a:lnTo>
                </a:path>
              </a:pathLst>
            </a:custGeom>
            <a:noFill/>
            <a:ln w="9525">
              <a:solidFill>
                <a:schemeClr val="bg1"/>
              </a:solidFill>
              <a:prstDash val="solid"/>
              <a:round/>
              <a:headEnd/>
              <a:tailEnd/>
            </a:ln>
          </p:spPr>
          <p:txBody>
            <a:bodyPr/>
            <a:lstStyle/>
            <a:p>
              <a:pPr>
                <a:defRPr/>
              </a:pPr>
              <a:endParaRPr lang="en-US" dirty="0">
                <a:cs typeface="+mn-cs"/>
              </a:endParaRPr>
            </a:p>
          </p:txBody>
        </p:sp>
        <p:sp>
          <p:nvSpPr>
            <p:cNvPr id="6" name="Freeform 12"/>
            <p:cNvSpPr>
              <a:spLocks/>
            </p:cNvSpPr>
            <p:nvPr userDrawn="1"/>
          </p:nvSpPr>
          <p:spPr bwMode="auto">
            <a:xfrm>
              <a:off x="152400" y="6518704"/>
              <a:ext cx="167070" cy="78218"/>
            </a:xfrm>
            <a:custGeom>
              <a:avLst/>
              <a:gdLst/>
              <a:ahLst/>
              <a:cxnLst>
                <a:cxn ang="0">
                  <a:pos x="0" y="98"/>
                </a:cxn>
                <a:cxn ang="0">
                  <a:pos x="41" y="96"/>
                </a:cxn>
                <a:cxn ang="0">
                  <a:pos x="81" y="90"/>
                </a:cxn>
                <a:cxn ang="0">
                  <a:pos x="117" y="80"/>
                </a:cxn>
                <a:cxn ang="0">
                  <a:pos x="148" y="69"/>
                </a:cxn>
                <a:cxn ang="0">
                  <a:pos x="173" y="54"/>
                </a:cxn>
                <a:cxn ang="0">
                  <a:pos x="192" y="38"/>
                </a:cxn>
                <a:cxn ang="0">
                  <a:pos x="204" y="19"/>
                </a:cxn>
                <a:cxn ang="0">
                  <a:pos x="208" y="0"/>
                </a:cxn>
              </a:cxnLst>
              <a:rect l="0" t="0" r="r" b="b"/>
              <a:pathLst>
                <a:path w="208" h="98">
                  <a:moveTo>
                    <a:pt x="0" y="98"/>
                  </a:moveTo>
                  <a:lnTo>
                    <a:pt x="41" y="96"/>
                  </a:lnTo>
                  <a:lnTo>
                    <a:pt x="81" y="90"/>
                  </a:lnTo>
                  <a:lnTo>
                    <a:pt x="117" y="80"/>
                  </a:lnTo>
                  <a:lnTo>
                    <a:pt x="148" y="69"/>
                  </a:lnTo>
                  <a:lnTo>
                    <a:pt x="173" y="54"/>
                  </a:lnTo>
                  <a:lnTo>
                    <a:pt x="192" y="38"/>
                  </a:lnTo>
                  <a:lnTo>
                    <a:pt x="204" y="19"/>
                  </a:lnTo>
                  <a:lnTo>
                    <a:pt x="208" y="0"/>
                  </a:lnTo>
                </a:path>
              </a:pathLst>
            </a:custGeom>
            <a:noFill/>
            <a:ln w="9525">
              <a:solidFill>
                <a:schemeClr val="bg1"/>
              </a:solidFill>
              <a:prstDash val="solid"/>
              <a:round/>
              <a:headEnd/>
              <a:tailEnd/>
            </a:ln>
          </p:spPr>
          <p:txBody>
            <a:bodyPr/>
            <a:lstStyle/>
            <a:p>
              <a:pPr>
                <a:defRPr/>
              </a:pPr>
              <a:endParaRPr lang="en-US" dirty="0">
                <a:cs typeface="+mn-cs"/>
              </a:endParaRPr>
            </a:p>
          </p:txBody>
        </p:sp>
        <p:sp>
          <p:nvSpPr>
            <p:cNvPr id="7" name="Freeform 13"/>
            <p:cNvSpPr>
              <a:spLocks/>
            </p:cNvSpPr>
            <p:nvPr userDrawn="1"/>
          </p:nvSpPr>
          <p:spPr bwMode="auto">
            <a:xfrm>
              <a:off x="230367" y="6516334"/>
              <a:ext cx="124745" cy="78217"/>
            </a:xfrm>
            <a:custGeom>
              <a:avLst/>
              <a:gdLst/>
              <a:ahLst/>
              <a:cxnLst>
                <a:cxn ang="0">
                  <a:pos x="156" y="0"/>
                </a:cxn>
                <a:cxn ang="0">
                  <a:pos x="156" y="0"/>
                </a:cxn>
                <a:cxn ang="0">
                  <a:pos x="124" y="2"/>
                </a:cxn>
                <a:cxn ang="0">
                  <a:pos x="94" y="8"/>
                </a:cxn>
                <a:cxn ang="0">
                  <a:pos x="69" y="17"/>
                </a:cxn>
                <a:cxn ang="0">
                  <a:pos x="45" y="29"/>
                </a:cxn>
                <a:cxn ang="0">
                  <a:pos x="26" y="43"/>
                </a:cxn>
                <a:cxn ang="0">
                  <a:pos x="11" y="61"/>
                </a:cxn>
                <a:cxn ang="0">
                  <a:pos x="2" y="79"/>
                </a:cxn>
                <a:cxn ang="0">
                  <a:pos x="0" y="99"/>
                </a:cxn>
              </a:cxnLst>
              <a:rect l="0" t="0" r="r" b="b"/>
              <a:pathLst>
                <a:path w="156" h="99">
                  <a:moveTo>
                    <a:pt x="156" y="0"/>
                  </a:moveTo>
                  <a:lnTo>
                    <a:pt x="156" y="0"/>
                  </a:lnTo>
                  <a:lnTo>
                    <a:pt x="124" y="2"/>
                  </a:lnTo>
                  <a:lnTo>
                    <a:pt x="94" y="8"/>
                  </a:lnTo>
                  <a:lnTo>
                    <a:pt x="69" y="17"/>
                  </a:lnTo>
                  <a:lnTo>
                    <a:pt x="45" y="29"/>
                  </a:lnTo>
                  <a:lnTo>
                    <a:pt x="26" y="43"/>
                  </a:lnTo>
                  <a:lnTo>
                    <a:pt x="11" y="61"/>
                  </a:lnTo>
                  <a:lnTo>
                    <a:pt x="2" y="79"/>
                  </a:lnTo>
                  <a:lnTo>
                    <a:pt x="0" y="99"/>
                  </a:lnTo>
                </a:path>
              </a:pathLst>
            </a:custGeom>
            <a:noFill/>
            <a:ln w="9525">
              <a:solidFill>
                <a:schemeClr val="bg1"/>
              </a:solidFill>
              <a:prstDash val="solid"/>
              <a:round/>
              <a:headEnd/>
              <a:tailEnd/>
            </a:ln>
          </p:spPr>
          <p:txBody>
            <a:bodyPr/>
            <a:lstStyle/>
            <a:p>
              <a:pPr>
                <a:defRPr/>
              </a:pPr>
              <a:endParaRPr lang="en-US" dirty="0">
                <a:cs typeface="+mn-cs"/>
              </a:endParaRPr>
            </a:p>
          </p:txBody>
        </p:sp>
        <p:sp>
          <p:nvSpPr>
            <p:cNvPr id="8" name="Freeform 14"/>
            <p:cNvSpPr>
              <a:spLocks/>
            </p:cNvSpPr>
            <p:nvPr userDrawn="1"/>
          </p:nvSpPr>
          <p:spPr bwMode="auto">
            <a:xfrm>
              <a:off x="230367" y="6594551"/>
              <a:ext cx="124745" cy="78218"/>
            </a:xfrm>
            <a:custGeom>
              <a:avLst/>
              <a:gdLst/>
              <a:ahLst/>
              <a:cxnLst>
                <a:cxn ang="0">
                  <a:pos x="0" y="0"/>
                </a:cxn>
                <a:cxn ang="0">
                  <a:pos x="2" y="19"/>
                </a:cxn>
                <a:cxn ang="0">
                  <a:pos x="11" y="38"/>
                </a:cxn>
                <a:cxn ang="0">
                  <a:pos x="26" y="54"/>
                </a:cxn>
                <a:cxn ang="0">
                  <a:pos x="45" y="67"/>
                </a:cxn>
                <a:cxn ang="0">
                  <a:pos x="69" y="79"/>
                </a:cxn>
                <a:cxn ang="0">
                  <a:pos x="94" y="89"/>
                </a:cxn>
                <a:cxn ang="0">
                  <a:pos x="124" y="95"/>
                </a:cxn>
                <a:cxn ang="0">
                  <a:pos x="156" y="97"/>
                </a:cxn>
              </a:cxnLst>
              <a:rect l="0" t="0" r="r" b="b"/>
              <a:pathLst>
                <a:path w="156" h="97">
                  <a:moveTo>
                    <a:pt x="0" y="0"/>
                  </a:moveTo>
                  <a:lnTo>
                    <a:pt x="2" y="19"/>
                  </a:lnTo>
                  <a:lnTo>
                    <a:pt x="11" y="38"/>
                  </a:lnTo>
                  <a:lnTo>
                    <a:pt x="26" y="54"/>
                  </a:lnTo>
                  <a:lnTo>
                    <a:pt x="45" y="67"/>
                  </a:lnTo>
                  <a:lnTo>
                    <a:pt x="69" y="79"/>
                  </a:lnTo>
                  <a:lnTo>
                    <a:pt x="94" y="89"/>
                  </a:lnTo>
                  <a:lnTo>
                    <a:pt x="124" y="95"/>
                  </a:lnTo>
                  <a:lnTo>
                    <a:pt x="156" y="97"/>
                  </a:lnTo>
                </a:path>
              </a:pathLst>
            </a:custGeom>
            <a:noFill/>
            <a:ln w="9525">
              <a:solidFill>
                <a:schemeClr val="bg1"/>
              </a:solidFill>
              <a:prstDash val="solid"/>
              <a:round/>
              <a:headEnd/>
              <a:tailEnd/>
            </a:ln>
          </p:spPr>
          <p:txBody>
            <a:bodyPr/>
            <a:lstStyle/>
            <a:p>
              <a:pPr>
                <a:defRPr/>
              </a:pPr>
              <a:endParaRPr lang="en-US" dirty="0">
                <a:cs typeface="+mn-cs"/>
              </a:endParaRPr>
            </a:p>
          </p:txBody>
        </p:sp>
        <p:sp>
          <p:nvSpPr>
            <p:cNvPr id="9" name="Line 16"/>
            <p:cNvSpPr>
              <a:spLocks noChangeShapeType="1"/>
            </p:cNvSpPr>
            <p:nvPr userDrawn="1"/>
          </p:nvSpPr>
          <p:spPr bwMode="auto">
            <a:xfrm flipV="1">
              <a:off x="194725" y="6518704"/>
              <a:ext cx="280677" cy="263096"/>
            </a:xfrm>
            <a:prstGeom prst="line">
              <a:avLst/>
            </a:prstGeom>
            <a:noFill/>
            <a:ln w="9525">
              <a:solidFill>
                <a:schemeClr val="bg1"/>
              </a:solidFill>
              <a:round/>
              <a:headEnd/>
              <a:tailEnd/>
            </a:ln>
          </p:spPr>
          <p:txBody>
            <a:bodyPr/>
            <a:lstStyle/>
            <a:p>
              <a:pPr>
                <a:defRPr/>
              </a:pPr>
              <a:endParaRPr lang="en-US" dirty="0">
                <a:cs typeface="+mn-cs"/>
              </a:endParaRPr>
            </a:p>
          </p:txBody>
        </p:sp>
        <p:sp>
          <p:nvSpPr>
            <p:cNvPr id="10" name="Line 17"/>
            <p:cNvSpPr>
              <a:spLocks noChangeShapeType="1"/>
            </p:cNvSpPr>
            <p:nvPr userDrawn="1"/>
          </p:nvSpPr>
          <p:spPr bwMode="auto">
            <a:xfrm>
              <a:off x="475402" y="6518704"/>
              <a:ext cx="2227" cy="263096"/>
            </a:xfrm>
            <a:prstGeom prst="line">
              <a:avLst/>
            </a:prstGeom>
            <a:noFill/>
            <a:ln w="9525">
              <a:solidFill>
                <a:schemeClr val="bg1"/>
              </a:solidFill>
              <a:round/>
              <a:headEnd/>
              <a:tailEnd/>
            </a:ln>
          </p:spPr>
          <p:txBody>
            <a:bodyPr/>
            <a:lstStyle/>
            <a:p>
              <a:pPr>
                <a:defRPr/>
              </a:pPr>
              <a:endParaRPr lang="en-US" dirty="0">
                <a:cs typeface="+mn-cs"/>
              </a:endParaRPr>
            </a:p>
          </p:txBody>
        </p:sp>
        <p:cxnSp>
          <p:nvCxnSpPr>
            <p:cNvPr id="11" name="Straight Connector 10"/>
            <p:cNvCxnSpPr/>
            <p:nvPr userDrawn="1"/>
          </p:nvCxnSpPr>
          <p:spPr>
            <a:xfrm>
              <a:off x="337291" y="6672769"/>
              <a:ext cx="22944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userDrawn="1"/>
        </p:nvCxnSpPr>
        <p:spPr>
          <a:xfrm rot="5400000">
            <a:off x="8343900" y="6635750"/>
            <a:ext cx="228600" cy="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a:xfrm rot="10800000" flipH="1" flipV="1">
            <a:off x="8458200" y="6521450"/>
            <a:ext cx="381000" cy="247650"/>
          </a:xfrm>
          <a:prstGeom prst="rect">
            <a:avLst/>
          </a:prstGeom>
          <a:noFill/>
        </p:spPr>
        <p:txBody>
          <a:bodyPr lIns="91429" tIns="45714" rIns="91429" bIns="45714">
            <a:spAutoFit/>
          </a:bodyPr>
          <a:lstStyle/>
          <a:p>
            <a:pPr fontAlgn="auto">
              <a:spcBef>
                <a:spcPts val="0"/>
              </a:spcBef>
              <a:spcAft>
                <a:spcPts val="0"/>
              </a:spcAft>
              <a:defRPr/>
            </a:pPr>
            <a:fld id="{B9EB1EB7-54EE-41F9-8629-EB625A9505E5}" type="slidenum">
              <a:rPr lang="en-US" sz="1000">
                <a:solidFill>
                  <a:schemeClr val="tx2">
                    <a:lumMod val="75000"/>
                  </a:schemeClr>
                </a:solidFill>
                <a:latin typeface="Arial" pitchFamily="34" charset="0"/>
                <a:cs typeface="Arial" pitchFamily="34" charset="0"/>
              </a:rPr>
              <a:pPr fontAlgn="auto">
                <a:spcBef>
                  <a:spcPts val="0"/>
                </a:spcBef>
                <a:spcAft>
                  <a:spcPts val="0"/>
                </a:spcAft>
                <a:defRPr/>
              </a:pPr>
              <a:t>‹#›</a:t>
            </a:fld>
            <a:endParaRPr lang="en-US" sz="1000" dirty="0">
              <a:solidFill>
                <a:schemeClr val="tx2">
                  <a:lumMod val="75000"/>
                </a:schemeClr>
              </a:solidFill>
              <a:latin typeface="Arial" pitchFamily="34" charset="0"/>
              <a:cs typeface="Arial" pitchFamily="34" charset="0"/>
            </a:endParaRPr>
          </a:p>
        </p:txBody>
      </p:sp>
      <p:pic>
        <p:nvPicPr>
          <p:cNvPr id="14" name="Picture 15"/>
          <p:cNvPicPr>
            <a:picLocks noChangeAspect="1" noChangeArrowheads="1"/>
          </p:cNvPicPr>
          <p:nvPr userDrawn="1"/>
        </p:nvPicPr>
        <p:blipFill>
          <a:blip r:embed="rId2" cstate="print"/>
          <a:srcRect/>
          <a:stretch>
            <a:fillRect/>
          </a:stretch>
        </p:blipFill>
        <p:spPr bwMode="auto">
          <a:xfrm>
            <a:off x="6553201" y="6400800"/>
            <a:ext cx="1751013" cy="457200"/>
          </a:xfrm>
          <a:prstGeom prst="rect">
            <a:avLst/>
          </a:prstGeom>
          <a:noFill/>
          <a:ln w="9525">
            <a:noFill/>
            <a:miter lim="800000"/>
            <a:headEnd/>
            <a:tailEnd/>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3_Title Slide">
    <p:spTree>
      <p:nvGrpSpPr>
        <p:cNvPr id="1" name=""/>
        <p:cNvGrpSpPr/>
        <p:nvPr/>
      </p:nvGrpSpPr>
      <p:grpSpPr>
        <a:xfrm>
          <a:off x="0" y="0"/>
          <a:ext cx="0" cy="0"/>
          <a:chOff x="0" y="0"/>
          <a:chExt cx="0" cy="0"/>
        </a:xfrm>
      </p:grpSpPr>
      <p:sp>
        <p:nvSpPr>
          <p:cNvPr id="4" name="Rectangle 3"/>
          <p:cNvSpPr/>
          <p:nvPr userDrawn="1"/>
        </p:nvSpPr>
        <p:spPr>
          <a:xfrm>
            <a:off x="7924800" y="6400800"/>
            <a:ext cx="4572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anchor="ctr"/>
          <a:lstStyle/>
          <a:p>
            <a:pPr algn="ctr">
              <a:defRPr/>
            </a:pPr>
            <a:endParaRPr lang="en-US" dirty="0"/>
          </a:p>
        </p:txBody>
      </p:sp>
      <p:sp>
        <p:nvSpPr>
          <p:cNvPr id="2" name="Title 1"/>
          <p:cNvSpPr>
            <a:spLocks noGrp="1"/>
          </p:cNvSpPr>
          <p:nvPr>
            <p:ph type="ctrTitle"/>
          </p:nvPr>
        </p:nvSpPr>
        <p:spPr>
          <a:xfrm>
            <a:off x="685800" y="2129731"/>
            <a:ext cx="7772400" cy="1470422"/>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5905"/>
            <a:ext cx="6400800" cy="1753195"/>
          </a:xfrm>
          <a:prstGeom prst="rect">
            <a:avLst/>
          </a:prstGeom>
        </p:spPr>
        <p:txBody>
          <a:bodyPr/>
          <a:lstStyle>
            <a:lvl1pPr marL="0" indent="0" algn="ctr">
              <a:buNone/>
              <a:defRPr/>
            </a:lvl1pPr>
            <a:lvl2pPr marL="457146" indent="0" algn="ctr">
              <a:buNone/>
              <a:defRPr/>
            </a:lvl2pPr>
            <a:lvl3pPr marL="914293" indent="0" algn="ctr">
              <a:buNone/>
              <a:defRPr/>
            </a:lvl3pPr>
            <a:lvl4pPr marL="1371440" indent="0" algn="ctr">
              <a:buNone/>
              <a:defRPr/>
            </a:lvl4pPr>
            <a:lvl5pPr marL="1828586" indent="0" algn="ctr">
              <a:buNone/>
              <a:defRPr/>
            </a:lvl5pPr>
            <a:lvl6pPr marL="2285733" indent="0" algn="ctr">
              <a:buNone/>
              <a:defRPr/>
            </a:lvl6pPr>
            <a:lvl7pPr marL="2742879" indent="0" algn="ctr">
              <a:buNone/>
              <a:defRPr/>
            </a:lvl7pPr>
            <a:lvl8pPr marL="3200026" indent="0" algn="ctr">
              <a:buNone/>
              <a:defRPr/>
            </a:lvl8pPr>
            <a:lvl9pPr marL="3657172"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Rectangle 1"/>
          <p:cNvSpPr/>
          <p:nvPr userDrawn="1"/>
        </p:nvSpPr>
        <p:spPr>
          <a:xfrm>
            <a:off x="0" y="6477000"/>
            <a:ext cx="9144000" cy="304800"/>
          </a:xfrm>
          <a:prstGeom prst="rect">
            <a:avLst/>
          </a:prstGeom>
          <a:gradFill flip="none" rotWithShape="1">
            <a:gsLst>
              <a:gs pos="0">
                <a:schemeClr val="tx2">
                  <a:lumMod val="75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anchor="ctr"/>
          <a:lstStyle/>
          <a:p>
            <a:pPr fontAlgn="auto">
              <a:spcBef>
                <a:spcPts val="0"/>
              </a:spcBef>
              <a:spcAft>
                <a:spcPts val="0"/>
              </a:spcAft>
              <a:defRPr/>
            </a:pPr>
            <a:endParaRPr lang="en-US" dirty="0"/>
          </a:p>
        </p:txBody>
      </p:sp>
      <p:grpSp>
        <p:nvGrpSpPr>
          <p:cNvPr id="3" name="Group 6"/>
          <p:cNvGrpSpPr>
            <a:grpSpLocks/>
          </p:cNvGrpSpPr>
          <p:nvPr userDrawn="1"/>
        </p:nvGrpSpPr>
        <p:grpSpPr bwMode="auto">
          <a:xfrm>
            <a:off x="161926" y="6526213"/>
            <a:ext cx="295275" cy="228600"/>
            <a:chOff x="152400" y="6440487"/>
            <a:chExt cx="414333" cy="341313"/>
          </a:xfrm>
        </p:grpSpPr>
        <p:sp>
          <p:nvSpPr>
            <p:cNvPr id="4" name="Line 10"/>
            <p:cNvSpPr>
              <a:spLocks noChangeShapeType="1"/>
            </p:cNvSpPr>
            <p:nvPr userDrawn="1"/>
          </p:nvSpPr>
          <p:spPr bwMode="auto">
            <a:xfrm flipV="1">
              <a:off x="152400" y="6445227"/>
              <a:ext cx="2228" cy="222802"/>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sp>
          <p:nvSpPr>
            <p:cNvPr id="5" name="Freeform 11"/>
            <p:cNvSpPr>
              <a:spLocks/>
            </p:cNvSpPr>
            <p:nvPr userDrawn="1"/>
          </p:nvSpPr>
          <p:spPr bwMode="auto">
            <a:xfrm>
              <a:off x="152400" y="6440487"/>
              <a:ext cx="167070" cy="78217"/>
            </a:xfrm>
            <a:custGeom>
              <a:avLst/>
              <a:gdLst/>
              <a:ahLst/>
              <a:cxnLst>
                <a:cxn ang="0">
                  <a:pos x="208" y="99"/>
                </a:cxn>
                <a:cxn ang="0">
                  <a:pos x="204" y="78"/>
                </a:cxn>
                <a:cxn ang="0">
                  <a:pos x="192" y="59"/>
                </a:cxn>
                <a:cxn ang="0">
                  <a:pos x="173" y="44"/>
                </a:cxn>
                <a:cxn ang="0">
                  <a:pos x="148" y="28"/>
                </a:cxn>
                <a:cxn ang="0">
                  <a:pos x="117" y="17"/>
                </a:cxn>
                <a:cxn ang="0">
                  <a:pos x="81" y="8"/>
                </a:cxn>
                <a:cxn ang="0">
                  <a:pos x="41" y="2"/>
                </a:cxn>
                <a:cxn ang="0">
                  <a:pos x="0" y="0"/>
                </a:cxn>
              </a:cxnLst>
              <a:rect l="0" t="0" r="r" b="b"/>
              <a:pathLst>
                <a:path w="208" h="99">
                  <a:moveTo>
                    <a:pt x="208" y="99"/>
                  </a:moveTo>
                  <a:lnTo>
                    <a:pt x="204" y="78"/>
                  </a:lnTo>
                  <a:lnTo>
                    <a:pt x="192" y="59"/>
                  </a:lnTo>
                  <a:lnTo>
                    <a:pt x="173" y="44"/>
                  </a:lnTo>
                  <a:lnTo>
                    <a:pt x="148" y="28"/>
                  </a:lnTo>
                  <a:lnTo>
                    <a:pt x="117" y="17"/>
                  </a:lnTo>
                  <a:lnTo>
                    <a:pt x="81" y="8"/>
                  </a:lnTo>
                  <a:lnTo>
                    <a:pt x="41" y="2"/>
                  </a:lnTo>
                  <a:lnTo>
                    <a:pt x="0" y="0"/>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6" name="Freeform 12"/>
            <p:cNvSpPr>
              <a:spLocks/>
            </p:cNvSpPr>
            <p:nvPr userDrawn="1"/>
          </p:nvSpPr>
          <p:spPr bwMode="auto">
            <a:xfrm>
              <a:off x="152400" y="6518704"/>
              <a:ext cx="167070" cy="78218"/>
            </a:xfrm>
            <a:custGeom>
              <a:avLst/>
              <a:gdLst/>
              <a:ahLst/>
              <a:cxnLst>
                <a:cxn ang="0">
                  <a:pos x="0" y="98"/>
                </a:cxn>
                <a:cxn ang="0">
                  <a:pos x="41" y="96"/>
                </a:cxn>
                <a:cxn ang="0">
                  <a:pos x="81" y="90"/>
                </a:cxn>
                <a:cxn ang="0">
                  <a:pos x="117" y="80"/>
                </a:cxn>
                <a:cxn ang="0">
                  <a:pos x="148" y="69"/>
                </a:cxn>
                <a:cxn ang="0">
                  <a:pos x="173" y="54"/>
                </a:cxn>
                <a:cxn ang="0">
                  <a:pos x="192" y="38"/>
                </a:cxn>
                <a:cxn ang="0">
                  <a:pos x="204" y="19"/>
                </a:cxn>
                <a:cxn ang="0">
                  <a:pos x="208" y="0"/>
                </a:cxn>
              </a:cxnLst>
              <a:rect l="0" t="0" r="r" b="b"/>
              <a:pathLst>
                <a:path w="208" h="98">
                  <a:moveTo>
                    <a:pt x="0" y="98"/>
                  </a:moveTo>
                  <a:lnTo>
                    <a:pt x="41" y="96"/>
                  </a:lnTo>
                  <a:lnTo>
                    <a:pt x="81" y="90"/>
                  </a:lnTo>
                  <a:lnTo>
                    <a:pt x="117" y="80"/>
                  </a:lnTo>
                  <a:lnTo>
                    <a:pt x="148" y="69"/>
                  </a:lnTo>
                  <a:lnTo>
                    <a:pt x="173" y="54"/>
                  </a:lnTo>
                  <a:lnTo>
                    <a:pt x="192" y="38"/>
                  </a:lnTo>
                  <a:lnTo>
                    <a:pt x="204" y="19"/>
                  </a:lnTo>
                  <a:lnTo>
                    <a:pt x="208" y="0"/>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7" name="Freeform 13"/>
            <p:cNvSpPr>
              <a:spLocks/>
            </p:cNvSpPr>
            <p:nvPr userDrawn="1"/>
          </p:nvSpPr>
          <p:spPr bwMode="auto">
            <a:xfrm>
              <a:off x="230367" y="6516334"/>
              <a:ext cx="124745" cy="78217"/>
            </a:xfrm>
            <a:custGeom>
              <a:avLst/>
              <a:gdLst/>
              <a:ahLst/>
              <a:cxnLst>
                <a:cxn ang="0">
                  <a:pos x="156" y="0"/>
                </a:cxn>
                <a:cxn ang="0">
                  <a:pos x="156" y="0"/>
                </a:cxn>
                <a:cxn ang="0">
                  <a:pos x="124" y="2"/>
                </a:cxn>
                <a:cxn ang="0">
                  <a:pos x="94" y="8"/>
                </a:cxn>
                <a:cxn ang="0">
                  <a:pos x="69" y="17"/>
                </a:cxn>
                <a:cxn ang="0">
                  <a:pos x="45" y="29"/>
                </a:cxn>
                <a:cxn ang="0">
                  <a:pos x="26" y="43"/>
                </a:cxn>
                <a:cxn ang="0">
                  <a:pos x="11" y="61"/>
                </a:cxn>
                <a:cxn ang="0">
                  <a:pos x="2" y="79"/>
                </a:cxn>
                <a:cxn ang="0">
                  <a:pos x="0" y="99"/>
                </a:cxn>
              </a:cxnLst>
              <a:rect l="0" t="0" r="r" b="b"/>
              <a:pathLst>
                <a:path w="156" h="99">
                  <a:moveTo>
                    <a:pt x="156" y="0"/>
                  </a:moveTo>
                  <a:lnTo>
                    <a:pt x="156" y="0"/>
                  </a:lnTo>
                  <a:lnTo>
                    <a:pt x="124" y="2"/>
                  </a:lnTo>
                  <a:lnTo>
                    <a:pt x="94" y="8"/>
                  </a:lnTo>
                  <a:lnTo>
                    <a:pt x="69" y="17"/>
                  </a:lnTo>
                  <a:lnTo>
                    <a:pt x="45" y="29"/>
                  </a:lnTo>
                  <a:lnTo>
                    <a:pt x="26" y="43"/>
                  </a:lnTo>
                  <a:lnTo>
                    <a:pt x="11" y="61"/>
                  </a:lnTo>
                  <a:lnTo>
                    <a:pt x="2" y="79"/>
                  </a:lnTo>
                  <a:lnTo>
                    <a:pt x="0" y="99"/>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8" name="Freeform 14"/>
            <p:cNvSpPr>
              <a:spLocks/>
            </p:cNvSpPr>
            <p:nvPr userDrawn="1"/>
          </p:nvSpPr>
          <p:spPr bwMode="auto">
            <a:xfrm>
              <a:off x="230367" y="6594551"/>
              <a:ext cx="124745" cy="78218"/>
            </a:xfrm>
            <a:custGeom>
              <a:avLst/>
              <a:gdLst/>
              <a:ahLst/>
              <a:cxnLst>
                <a:cxn ang="0">
                  <a:pos x="0" y="0"/>
                </a:cxn>
                <a:cxn ang="0">
                  <a:pos x="2" y="19"/>
                </a:cxn>
                <a:cxn ang="0">
                  <a:pos x="11" y="38"/>
                </a:cxn>
                <a:cxn ang="0">
                  <a:pos x="26" y="54"/>
                </a:cxn>
                <a:cxn ang="0">
                  <a:pos x="45" y="67"/>
                </a:cxn>
                <a:cxn ang="0">
                  <a:pos x="69" y="79"/>
                </a:cxn>
                <a:cxn ang="0">
                  <a:pos x="94" y="89"/>
                </a:cxn>
                <a:cxn ang="0">
                  <a:pos x="124" y="95"/>
                </a:cxn>
                <a:cxn ang="0">
                  <a:pos x="156" y="97"/>
                </a:cxn>
              </a:cxnLst>
              <a:rect l="0" t="0" r="r" b="b"/>
              <a:pathLst>
                <a:path w="156" h="97">
                  <a:moveTo>
                    <a:pt x="0" y="0"/>
                  </a:moveTo>
                  <a:lnTo>
                    <a:pt x="2" y="19"/>
                  </a:lnTo>
                  <a:lnTo>
                    <a:pt x="11" y="38"/>
                  </a:lnTo>
                  <a:lnTo>
                    <a:pt x="26" y="54"/>
                  </a:lnTo>
                  <a:lnTo>
                    <a:pt x="45" y="67"/>
                  </a:lnTo>
                  <a:lnTo>
                    <a:pt x="69" y="79"/>
                  </a:lnTo>
                  <a:lnTo>
                    <a:pt x="94" y="89"/>
                  </a:lnTo>
                  <a:lnTo>
                    <a:pt x="124" y="95"/>
                  </a:lnTo>
                  <a:lnTo>
                    <a:pt x="156" y="97"/>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9" name="Line 16"/>
            <p:cNvSpPr>
              <a:spLocks noChangeShapeType="1"/>
            </p:cNvSpPr>
            <p:nvPr userDrawn="1"/>
          </p:nvSpPr>
          <p:spPr bwMode="auto">
            <a:xfrm flipV="1">
              <a:off x="194725" y="6518704"/>
              <a:ext cx="280677" cy="263096"/>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sp>
          <p:nvSpPr>
            <p:cNvPr id="10" name="Line 17"/>
            <p:cNvSpPr>
              <a:spLocks noChangeShapeType="1"/>
            </p:cNvSpPr>
            <p:nvPr userDrawn="1"/>
          </p:nvSpPr>
          <p:spPr bwMode="auto">
            <a:xfrm>
              <a:off x="475402" y="6518704"/>
              <a:ext cx="2227" cy="263096"/>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cxnSp>
          <p:nvCxnSpPr>
            <p:cNvPr id="11" name="Straight Connector 10"/>
            <p:cNvCxnSpPr/>
            <p:nvPr userDrawn="1"/>
          </p:nvCxnSpPr>
          <p:spPr>
            <a:xfrm>
              <a:off x="337291" y="6672769"/>
              <a:ext cx="22944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a:spLocks noChangeArrowheads="1"/>
          </p:cNvSpPr>
          <p:nvPr userDrawn="1"/>
        </p:nvSpPr>
        <p:spPr bwMode="auto">
          <a:xfrm>
            <a:off x="304800" y="214313"/>
            <a:ext cx="762000" cy="571500"/>
          </a:xfrm>
          <a:prstGeom prst="rect">
            <a:avLst/>
          </a:prstGeom>
          <a:gradFill rotWithShape="0">
            <a:gsLst>
              <a:gs pos="0">
                <a:srgbClr val="B6DDE8"/>
              </a:gs>
              <a:gs pos="100000">
                <a:srgbClr val="F0F8FA"/>
              </a:gs>
            </a:gsLst>
            <a:lin ang="2700000" scaled="1"/>
          </a:gradFill>
          <a:ln w="9525">
            <a:noFill/>
            <a:miter lim="800000"/>
            <a:headEnd/>
            <a:tailEnd/>
          </a:ln>
        </p:spPr>
        <p:txBody>
          <a:bodyPr lIns="91429" tIns="45714" rIns="91429" bIns="45714"/>
          <a:lstStyle/>
          <a:p>
            <a:pPr fontAlgn="auto">
              <a:spcBef>
                <a:spcPts val="0"/>
              </a:spcBef>
              <a:spcAft>
                <a:spcPts val="0"/>
              </a:spcAft>
              <a:defRPr/>
            </a:pPr>
            <a:endParaRPr lang="en-US" dirty="0">
              <a:latin typeface="+mn-lt"/>
            </a:endParaRPr>
          </a:p>
        </p:txBody>
      </p:sp>
      <p:grpSp>
        <p:nvGrpSpPr>
          <p:cNvPr id="13" name="Group 17"/>
          <p:cNvGrpSpPr>
            <a:grpSpLocks/>
          </p:cNvGrpSpPr>
          <p:nvPr userDrawn="1"/>
        </p:nvGrpSpPr>
        <p:grpSpPr bwMode="auto">
          <a:xfrm>
            <a:off x="657226" y="482600"/>
            <a:ext cx="8486775" cy="731838"/>
            <a:chOff x="962024" y="2038350"/>
            <a:chExt cx="8486775" cy="781050"/>
          </a:xfrm>
        </p:grpSpPr>
        <p:sp>
          <p:nvSpPr>
            <p:cNvPr id="14" name="Rectangle 3"/>
            <p:cNvSpPr>
              <a:spLocks noChangeArrowheads="1"/>
            </p:cNvSpPr>
            <p:nvPr/>
          </p:nvSpPr>
          <p:spPr bwMode="auto">
            <a:xfrm>
              <a:off x="962024" y="2038350"/>
              <a:ext cx="638175" cy="781050"/>
            </a:xfrm>
            <a:prstGeom prst="rect">
              <a:avLst/>
            </a:prstGeom>
            <a:solidFill>
              <a:schemeClr val="tx2">
                <a:lumMod val="40000"/>
                <a:lumOff val="60000"/>
              </a:schemeClr>
            </a:solidFill>
            <a:ln w="9525">
              <a:noFill/>
              <a:miter lim="800000"/>
              <a:headEnd/>
              <a:tailEnd/>
            </a:ln>
          </p:spPr>
          <p:txBody>
            <a:bodyPr/>
            <a:lstStyle/>
            <a:p>
              <a:pPr fontAlgn="auto">
                <a:spcBef>
                  <a:spcPts val="0"/>
                </a:spcBef>
                <a:spcAft>
                  <a:spcPts val="0"/>
                </a:spcAft>
                <a:defRPr/>
              </a:pPr>
              <a:endParaRPr lang="en-US" dirty="0">
                <a:latin typeface="Calibri" pitchFamily="34" charset="0"/>
              </a:endParaRPr>
            </a:p>
          </p:txBody>
        </p:sp>
        <p:sp>
          <p:nvSpPr>
            <p:cNvPr id="15" name="Rectangle 4"/>
            <p:cNvSpPr>
              <a:spLocks noChangeArrowheads="1"/>
            </p:cNvSpPr>
            <p:nvPr/>
          </p:nvSpPr>
          <p:spPr bwMode="auto">
            <a:xfrm>
              <a:off x="962024" y="2543237"/>
              <a:ext cx="8486775" cy="47439"/>
            </a:xfrm>
            <a:prstGeom prst="rect">
              <a:avLst/>
            </a:prstGeom>
            <a:solidFill>
              <a:schemeClr val="tx2">
                <a:lumMod val="75000"/>
              </a:schemeClr>
            </a:solidFill>
            <a:ln w="9525">
              <a:noFill/>
              <a:miter lim="800000"/>
              <a:headEnd/>
              <a:tailEnd/>
            </a:ln>
          </p:spPr>
          <p:txBody>
            <a:bodyPr/>
            <a:lstStyle/>
            <a:p>
              <a:pPr fontAlgn="auto">
                <a:spcBef>
                  <a:spcPts val="0"/>
                </a:spcBef>
                <a:spcAft>
                  <a:spcPts val="0"/>
                </a:spcAft>
                <a:defRPr/>
              </a:pPr>
              <a:endParaRPr lang="en-US" dirty="0">
                <a:latin typeface="Calibri" pitchFamily="34" charset="0"/>
              </a:endParaRPr>
            </a:p>
          </p:txBody>
        </p:sp>
      </p:grpSp>
      <p:sp>
        <p:nvSpPr>
          <p:cNvPr id="16" name="TextBox 15"/>
          <p:cNvSpPr txBox="1"/>
          <p:nvPr userDrawn="1"/>
        </p:nvSpPr>
        <p:spPr>
          <a:xfrm rot="10800000" flipH="1" flipV="1">
            <a:off x="8613775" y="6503915"/>
            <a:ext cx="381000" cy="246209"/>
          </a:xfrm>
          <a:prstGeom prst="rect">
            <a:avLst/>
          </a:prstGeom>
          <a:noFill/>
        </p:spPr>
        <p:txBody>
          <a:bodyPr lIns="91429" tIns="45714" rIns="91429" bIns="45714">
            <a:spAutoFit/>
          </a:bodyPr>
          <a:lstStyle/>
          <a:p>
            <a:pPr fontAlgn="auto">
              <a:spcBef>
                <a:spcPts val="0"/>
              </a:spcBef>
              <a:spcAft>
                <a:spcPts val="0"/>
              </a:spcAft>
              <a:defRPr/>
            </a:pPr>
            <a:fld id="{7A6669E1-A0FD-413F-8C1B-F72D106B960D}" type="slidenum">
              <a:rPr lang="en-US" sz="1000">
                <a:solidFill>
                  <a:schemeClr val="tx2">
                    <a:lumMod val="50000"/>
                  </a:schemeClr>
                </a:solidFill>
                <a:latin typeface="Arial" pitchFamily="34" charset="0"/>
                <a:cs typeface="Arial" pitchFamily="34" charset="0"/>
              </a:rPr>
              <a:pPr fontAlgn="auto">
                <a:spcBef>
                  <a:spcPts val="0"/>
                </a:spcBef>
                <a:spcAft>
                  <a:spcPts val="0"/>
                </a:spcAft>
                <a:defRPr/>
              </a:pPr>
              <a:t>‹#›</a:t>
            </a:fld>
            <a:endParaRPr lang="en-US" sz="1000" dirty="0">
              <a:solidFill>
                <a:schemeClr val="tx2">
                  <a:lumMod val="50000"/>
                </a:schemeClr>
              </a:solidFill>
              <a:latin typeface="Arial" pitchFamily="34" charset="0"/>
              <a:cs typeface="Arial" pitchFamily="34" charset="0"/>
            </a:endParaRPr>
          </a:p>
        </p:txBody>
      </p:sp>
      <p:cxnSp>
        <p:nvCxnSpPr>
          <p:cNvPr id="17" name="Straight Connector 16"/>
          <p:cNvCxnSpPr/>
          <p:nvPr userDrawn="1"/>
        </p:nvCxnSpPr>
        <p:spPr>
          <a:xfrm rot="16200000" flipH="1">
            <a:off x="8462963" y="6634163"/>
            <a:ext cx="257175" cy="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a:xfrm>
            <a:off x="7747000" y="6457950"/>
            <a:ext cx="582188" cy="369320"/>
          </a:xfrm>
          <a:prstGeom prst="rect">
            <a:avLst/>
          </a:prstGeom>
          <a:solidFill>
            <a:schemeClr val="bg1"/>
          </a:solidFill>
        </p:spPr>
        <p:txBody>
          <a:bodyPr wrap="none" lIns="91429" tIns="45714" rIns="91429" bIns="45714">
            <a:spAutoFit/>
          </a:bodyPr>
          <a:lstStyle/>
          <a:p>
            <a:pPr>
              <a:defRPr/>
            </a:pPr>
            <a:r>
              <a:rPr lang="en-US" b="1" dirty="0">
                <a:solidFill>
                  <a:schemeClr val="accent1">
                    <a:lumMod val="75000"/>
                  </a:schemeClr>
                </a:solidFill>
              </a:rPr>
              <a:t>NIC</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Title Slide">
    <p:spTree>
      <p:nvGrpSpPr>
        <p:cNvPr id="1" name=""/>
        <p:cNvGrpSpPr/>
        <p:nvPr/>
      </p:nvGrpSpPr>
      <p:grpSpPr>
        <a:xfrm>
          <a:off x="0" y="0"/>
          <a:ext cx="0" cy="0"/>
          <a:chOff x="0" y="0"/>
          <a:chExt cx="0" cy="0"/>
        </a:xfrm>
      </p:grpSpPr>
      <p:sp>
        <p:nvSpPr>
          <p:cNvPr id="2" name="Rectangle 1"/>
          <p:cNvSpPr/>
          <p:nvPr userDrawn="1"/>
        </p:nvSpPr>
        <p:spPr>
          <a:xfrm>
            <a:off x="0" y="6477000"/>
            <a:ext cx="9144000" cy="304800"/>
          </a:xfrm>
          <a:prstGeom prst="rect">
            <a:avLst/>
          </a:prstGeom>
          <a:gradFill flip="none" rotWithShape="1">
            <a:gsLst>
              <a:gs pos="0">
                <a:schemeClr val="tx2">
                  <a:lumMod val="75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anchor="ctr"/>
          <a:lstStyle/>
          <a:p>
            <a:pPr fontAlgn="auto">
              <a:spcBef>
                <a:spcPts val="0"/>
              </a:spcBef>
              <a:spcAft>
                <a:spcPts val="0"/>
              </a:spcAft>
              <a:defRPr/>
            </a:pPr>
            <a:endParaRPr lang="en-US" dirty="0"/>
          </a:p>
        </p:txBody>
      </p:sp>
      <p:grpSp>
        <p:nvGrpSpPr>
          <p:cNvPr id="3" name="Group 6"/>
          <p:cNvGrpSpPr>
            <a:grpSpLocks/>
          </p:cNvGrpSpPr>
          <p:nvPr userDrawn="1"/>
        </p:nvGrpSpPr>
        <p:grpSpPr bwMode="auto">
          <a:xfrm>
            <a:off x="161926" y="6526213"/>
            <a:ext cx="295275" cy="228600"/>
            <a:chOff x="152400" y="6440487"/>
            <a:chExt cx="414333" cy="341313"/>
          </a:xfrm>
        </p:grpSpPr>
        <p:sp>
          <p:nvSpPr>
            <p:cNvPr id="4" name="Line 10"/>
            <p:cNvSpPr>
              <a:spLocks noChangeShapeType="1"/>
            </p:cNvSpPr>
            <p:nvPr userDrawn="1"/>
          </p:nvSpPr>
          <p:spPr bwMode="auto">
            <a:xfrm flipV="1">
              <a:off x="152400" y="6445227"/>
              <a:ext cx="2228" cy="222802"/>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sp>
          <p:nvSpPr>
            <p:cNvPr id="5" name="Freeform 11"/>
            <p:cNvSpPr>
              <a:spLocks/>
            </p:cNvSpPr>
            <p:nvPr userDrawn="1"/>
          </p:nvSpPr>
          <p:spPr bwMode="auto">
            <a:xfrm>
              <a:off x="152400" y="6440487"/>
              <a:ext cx="167070" cy="78217"/>
            </a:xfrm>
            <a:custGeom>
              <a:avLst/>
              <a:gdLst/>
              <a:ahLst/>
              <a:cxnLst>
                <a:cxn ang="0">
                  <a:pos x="208" y="99"/>
                </a:cxn>
                <a:cxn ang="0">
                  <a:pos x="204" y="78"/>
                </a:cxn>
                <a:cxn ang="0">
                  <a:pos x="192" y="59"/>
                </a:cxn>
                <a:cxn ang="0">
                  <a:pos x="173" y="44"/>
                </a:cxn>
                <a:cxn ang="0">
                  <a:pos x="148" y="28"/>
                </a:cxn>
                <a:cxn ang="0">
                  <a:pos x="117" y="17"/>
                </a:cxn>
                <a:cxn ang="0">
                  <a:pos x="81" y="8"/>
                </a:cxn>
                <a:cxn ang="0">
                  <a:pos x="41" y="2"/>
                </a:cxn>
                <a:cxn ang="0">
                  <a:pos x="0" y="0"/>
                </a:cxn>
              </a:cxnLst>
              <a:rect l="0" t="0" r="r" b="b"/>
              <a:pathLst>
                <a:path w="208" h="99">
                  <a:moveTo>
                    <a:pt x="208" y="99"/>
                  </a:moveTo>
                  <a:lnTo>
                    <a:pt x="204" y="78"/>
                  </a:lnTo>
                  <a:lnTo>
                    <a:pt x="192" y="59"/>
                  </a:lnTo>
                  <a:lnTo>
                    <a:pt x="173" y="44"/>
                  </a:lnTo>
                  <a:lnTo>
                    <a:pt x="148" y="28"/>
                  </a:lnTo>
                  <a:lnTo>
                    <a:pt x="117" y="17"/>
                  </a:lnTo>
                  <a:lnTo>
                    <a:pt x="81" y="8"/>
                  </a:lnTo>
                  <a:lnTo>
                    <a:pt x="41" y="2"/>
                  </a:lnTo>
                  <a:lnTo>
                    <a:pt x="0" y="0"/>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6" name="Freeform 12"/>
            <p:cNvSpPr>
              <a:spLocks/>
            </p:cNvSpPr>
            <p:nvPr userDrawn="1"/>
          </p:nvSpPr>
          <p:spPr bwMode="auto">
            <a:xfrm>
              <a:off x="152400" y="6518704"/>
              <a:ext cx="167070" cy="78218"/>
            </a:xfrm>
            <a:custGeom>
              <a:avLst/>
              <a:gdLst/>
              <a:ahLst/>
              <a:cxnLst>
                <a:cxn ang="0">
                  <a:pos x="0" y="98"/>
                </a:cxn>
                <a:cxn ang="0">
                  <a:pos x="41" y="96"/>
                </a:cxn>
                <a:cxn ang="0">
                  <a:pos x="81" y="90"/>
                </a:cxn>
                <a:cxn ang="0">
                  <a:pos x="117" y="80"/>
                </a:cxn>
                <a:cxn ang="0">
                  <a:pos x="148" y="69"/>
                </a:cxn>
                <a:cxn ang="0">
                  <a:pos x="173" y="54"/>
                </a:cxn>
                <a:cxn ang="0">
                  <a:pos x="192" y="38"/>
                </a:cxn>
                <a:cxn ang="0">
                  <a:pos x="204" y="19"/>
                </a:cxn>
                <a:cxn ang="0">
                  <a:pos x="208" y="0"/>
                </a:cxn>
              </a:cxnLst>
              <a:rect l="0" t="0" r="r" b="b"/>
              <a:pathLst>
                <a:path w="208" h="98">
                  <a:moveTo>
                    <a:pt x="0" y="98"/>
                  </a:moveTo>
                  <a:lnTo>
                    <a:pt x="41" y="96"/>
                  </a:lnTo>
                  <a:lnTo>
                    <a:pt x="81" y="90"/>
                  </a:lnTo>
                  <a:lnTo>
                    <a:pt x="117" y="80"/>
                  </a:lnTo>
                  <a:lnTo>
                    <a:pt x="148" y="69"/>
                  </a:lnTo>
                  <a:lnTo>
                    <a:pt x="173" y="54"/>
                  </a:lnTo>
                  <a:lnTo>
                    <a:pt x="192" y="38"/>
                  </a:lnTo>
                  <a:lnTo>
                    <a:pt x="204" y="19"/>
                  </a:lnTo>
                  <a:lnTo>
                    <a:pt x="208" y="0"/>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7" name="Freeform 13"/>
            <p:cNvSpPr>
              <a:spLocks/>
            </p:cNvSpPr>
            <p:nvPr userDrawn="1"/>
          </p:nvSpPr>
          <p:spPr bwMode="auto">
            <a:xfrm>
              <a:off x="230367" y="6516334"/>
              <a:ext cx="124745" cy="78217"/>
            </a:xfrm>
            <a:custGeom>
              <a:avLst/>
              <a:gdLst/>
              <a:ahLst/>
              <a:cxnLst>
                <a:cxn ang="0">
                  <a:pos x="156" y="0"/>
                </a:cxn>
                <a:cxn ang="0">
                  <a:pos x="156" y="0"/>
                </a:cxn>
                <a:cxn ang="0">
                  <a:pos x="124" y="2"/>
                </a:cxn>
                <a:cxn ang="0">
                  <a:pos x="94" y="8"/>
                </a:cxn>
                <a:cxn ang="0">
                  <a:pos x="69" y="17"/>
                </a:cxn>
                <a:cxn ang="0">
                  <a:pos x="45" y="29"/>
                </a:cxn>
                <a:cxn ang="0">
                  <a:pos x="26" y="43"/>
                </a:cxn>
                <a:cxn ang="0">
                  <a:pos x="11" y="61"/>
                </a:cxn>
                <a:cxn ang="0">
                  <a:pos x="2" y="79"/>
                </a:cxn>
                <a:cxn ang="0">
                  <a:pos x="0" y="99"/>
                </a:cxn>
              </a:cxnLst>
              <a:rect l="0" t="0" r="r" b="b"/>
              <a:pathLst>
                <a:path w="156" h="99">
                  <a:moveTo>
                    <a:pt x="156" y="0"/>
                  </a:moveTo>
                  <a:lnTo>
                    <a:pt x="156" y="0"/>
                  </a:lnTo>
                  <a:lnTo>
                    <a:pt x="124" y="2"/>
                  </a:lnTo>
                  <a:lnTo>
                    <a:pt x="94" y="8"/>
                  </a:lnTo>
                  <a:lnTo>
                    <a:pt x="69" y="17"/>
                  </a:lnTo>
                  <a:lnTo>
                    <a:pt x="45" y="29"/>
                  </a:lnTo>
                  <a:lnTo>
                    <a:pt x="26" y="43"/>
                  </a:lnTo>
                  <a:lnTo>
                    <a:pt x="11" y="61"/>
                  </a:lnTo>
                  <a:lnTo>
                    <a:pt x="2" y="79"/>
                  </a:lnTo>
                  <a:lnTo>
                    <a:pt x="0" y="99"/>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8" name="Freeform 14"/>
            <p:cNvSpPr>
              <a:spLocks/>
            </p:cNvSpPr>
            <p:nvPr userDrawn="1"/>
          </p:nvSpPr>
          <p:spPr bwMode="auto">
            <a:xfrm>
              <a:off x="230367" y="6594551"/>
              <a:ext cx="124745" cy="78218"/>
            </a:xfrm>
            <a:custGeom>
              <a:avLst/>
              <a:gdLst/>
              <a:ahLst/>
              <a:cxnLst>
                <a:cxn ang="0">
                  <a:pos x="0" y="0"/>
                </a:cxn>
                <a:cxn ang="0">
                  <a:pos x="2" y="19"/>
                </a:cxn>
                <a:cxn ang="0">
                  <a:pos x="11" y="38"/>
                </a:cxn>
                <a:cxn ang="0">
                  <a:pos x="26" y="54"/>
                </a:cxn>
                <a:cxn ang="0">
                  <a:pos x="45" y="67"/>
                </a:cxn>
                <a:cxn ang="0">
                  <a:pos x="69" y="79"/>
                </a:cxn>
                <a:cxn ang="0">
                  <a:pos x="94" y="89"/>
                </a:cxn>
                <a:cxn ang="0">
                  <a:pos x="124" y="95"/>
                </a:cxn>
                <a:cxn ang="0">
                  <a:pos x="156" y="97"/>
                </a:cxn>
              </a:cxnLst>
              <a:rect l="0" t="0" r="r" b="b"/>
              <a:pathLst>
                <a:path w="156" h="97">
                  <a:moveTo>
                    <a:pt x="0" y="0"/>
                  </a:moveTo>
                  <a:lnTo>
                    <a:pt x="2" y="19"/>
                  </a:lnTo>
                  <a:lnTo>
                    <a:pt x="11" y="38"/>
                  </a:lnTo>
                  <a:lnTo>
                    <a:pt x="26" y="54"/>
                  </a:lnTo>
                  <a:lnTo>
                    <a:pt x="45" y="67"/>
                  </a:lnTo>
                  <a:lnTo>
                    <a:pt x="69" y="79"/>
                  </a:lnTo>
                  <a:lnTo>
                    <a:pt x="94" y="89"/>
                  </a:lnTo>
                  <a:lnTo>
                    <a:pt x="124" y="95"/>
                  </a:lnTo>
                  <a:lnTo>
                    <a:pt x="156" y="97"/>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9" name="Line 16"/>
            <p:cNvSpPr>
              <a:spLocks noChangeShapeType="1"/>
            </p:cNvSpPr>
            <p:nvPr userDrawn="1"/>
          </p:nvSpPr>
          <p:spPr bwMode="auto">
            <a:xfrm flipV="1">
              <a:off x="194725" y="6518704"/>
              <a:ext cx="280677" cy="263096"/>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sp>
          <p:nvSpPr>
            <p:cNvPr id="10" name="Line 17"/>
            <p:cNvSpPr>
              <a:spLocks noChangeShapeType="1"/>
            </p:cNvSpPr>
            <p:nvPr userDrawn="1"/>
          </p:nvSpPr>
          <p:spPr bwMode="auto">
            <a:xfrm>
              <a:off x="475402" y="6518704"/>
              <a:ext cx="2227" cy="263096"/>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cxnSp>
          <p:nvCxnSpPr>
            <p:cNvPr id="11" name="Straight Connector 10"/>
            <p:cNvCxnSpPr/>
            <p:nvPr userDrawn="1"/>
          </p:nvCxnSpPr>
          <p:spPr>
            <a:xfrm>
              <a:off x="337291" y="6672769"/>
              <a:ext cx="22944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a:spLocks noChangeArrowheads="1"/>
          </p:cNvSpPr>
          <p:nvPr userDrawn="1"/>
        </p:nvSpPr>
        <p:spPr bwMode="auto">
          <a:xfrm>
            <a:off x="304800" y="214313"/>
            <a:ext cx="762000" cy="571500"/>
          </a:xfrm>
          <a:prstGeom prst="rect">
            <a:avLst/>
          </a:prstGeom>
          <a:gradFill rotWithShape="0">
            <a:gsLst>
              <a:gs pos="0">
                <a:srgbClr val="B6DDE8"/>
              </a:gs>
              <a:gs pos="100000">
                <a:srgbClr val="F0F8FA"/>
              </a:gs>
            </a:gsLst>
            <a:lin ang="2700000" scaled="1"/>
          </a:gradFill>
          <a:ln w="9525">
            <a:noFill/>
            <a:miter lim="800000"/>
            <a:headEnd/>
            <a:tailEnd/>
          </a:ln>
        </p:spPr>
        <p:txBody>
          <a:bodyPr lIns="91429" tIns="45714" rIns="91429" bIns="45714"/>
          <a:lstStyle/>
          <a:p>
            <a:pPr fontAlgn="auto">
              <a:spcBef>
                <a:spcPts val="0"/>
              </a:spcBef>
              <a:spcAft>
                <a:spcPts val="0"/>
              </a:spcAft>
              <a:defRPr/>
            </a:pPr>
            <a:endParaRPr lang="en-US" dirty="0">
              <a:latin typeface="+mn-lt"/>
            </a:endParaRPr>
          </a:p>
        </p:txBody>
      </p:sp>
      <p:grpSp>
        <p:nvGrpSpPr>
          <p:cNvPr id="13" name="Group 17"/>
          <p:cNvGrpSpPr>
            <a:grpSpLocks/>
          </p:cNvGrpSpPr>
          <p:nvPr userDrawn="1"/>
        </p:nvGrpSpPr>
        <p:grpSpPr bwMode="auto">
          <a:xfrm>
            <a:off x="657226" y="482600"/>
            <a:ext cx="8486775" cy="731838"/>
            <a:chOff x="962024" y="2038350"/>
            <a:chExt cx="8486775" cy="781050"/>
          </a:xfrm>
        </p:grpSpPr>
        <p:sp>
          <p:nvSpPr>
            <p:cNvPr id="14" name="Rectangle 3"/>
            <p:cNvSpPr>
              <a:spLocks noChangeArrowheads="1"/>
            </p:cNvSpPr>
            <p:nvPr/>
          </p:nvSpPr>
          <p:spPr bwMode="auto">
            <a:xfrm>
              <a:off x="962024" y="2038350"/>
              <a:ext cx="638175" cy="781050"/>
            </a:xfrm>
            <a:prstGeom prst="rect">
              <a:avLst/>
            </a:prstGeom>
            <a:solidFill>
              <a:schemeClr val="tx2">
                <a:lumMod val="40000"/>
                <a:lumOff val="60000"/>
              </a:schemeClr>
            </a:solidFill>
            <a:ln w="9525">
              <a:noFill/>
              <a:miter lim="800000"/>
              <a:headEnd/>
              <a:tailEnd/>
            </a:ln>
          </p:spPr>
          <p:txBody>
            <a:bodyPr/>
            <a:lstStyle/>
            <a:p>
              <a:pPr fontAlgn="auto">
                <a:spcBef>
                  <a:spcPts val="0"/>
                </a:spcBef>
                <a:spcAft>
                  <a:spcPts val="0"/>
                </a:spcAft>
                <a:defRPr/>
              </a:pPr>
              <a:endParaRPr lang="en-US" dirty="0">
                <a:latin typeface="Calibri" pitchFamily="34" charset="0"/>
              </a:endParaRPr>
            </a:p>
          </p:txBody>
        </p:sp>
        <p:sp>
          <p:nvSpPr>
            <p:cNvPr id="15" name="Rectangle 4"/>
            <p:cNvSpPr>
              <a:spLocks noChangeArrowheads="1"/>
            </p:cNvSpPr>
            <p:nvPr/>
          </p:nvSpPr>
          <p:spPr bwMode="auto">
            <a:xfrm>
              <a:off x="962024" y="2543237"/>
              <a:ext cx="8486775" cy="47439"/>
            </a:xfrm>
            <a:prstGeom prst="rect">
              <a:avLst/>
            </a:prstGeom>
            <a:solidFill>
              <a:schemeClr val="tx2">
                <a:lumMod val="75000"/>
              </a:schemeClr>
            </a:solidFill>
            <a:ln w="9525">
              <a:noFill/>
              <a:miter lim="800000"/>
              <a:headEnd/>
              <a:tailEnd/>
            </a:ln>
          </p:spPr>
          <p:txBody>
            <a:bodyPr/>
            <a:lstStyle/>
            <a:p>
              <a:pPr fontAlgn="auto">
                <a:spcBef>
                  <a:spcPts val="0"/>
                </a:spcBef>
                <a:spcAft>
                  <a:spcPts val="0"/>
                </a:spcAft>
                <a:defRPr/>
              </a:pPr>
              <a:endParaRPr lang="en-US" dirty="0">
                <a:latin typeface="Calibri" pitchFamily="34" charset="0"/>
              </a:endParaRPr>
            </a:p>
          </p:txBody>
        </p:sp>
      </p:grpSp>
      <p:sp>
        <p:nvSpPr>
          <p:cNvPr id="16" name="TextBox 15"/>
          <p:cNvSpPr txBox="1"/>
          <p:nvPr userDrawn="1"/>
        </p:nvSpPr>
        <p:spPr>
          <a:xfrm rot="10800000" flipH="1" flipV="1">
            <a:off x="8613775" y="6503915"/>
            <a:ext cx="381000" cy="246209"/>
          </a:xfrm>
          <a:prstGeom prst="rect">
            <a:avLst/>
          </a:prstGeom>
          <a:noFill/>
        </p:spPr>
        <p:txBody>
          <a:bodyPr lIns="91429" tIns="45714" rIns="91429" bIns="45714">
            <a:spAutoFit/>
          </a:bodyPr>
          <a:lstStyle/>
          <a:p>
            <a:pPr fontAlgn="auto">
              <a:spcBef>
                <a:spcPts val="0"/>
              </a:spcBef>
              <a:spcAft>
                <a:spcPts val="0"/>
              </a:spcAft>
              <a:defRPr/>
            </a:pPr>
            <a:fld id="{8098686C-5258-49B7-9C96-C0EC456036C7}" type="slidenum">
              <a:rPr lang="en-US" sz="1000">
                <a:solidFill>
                  <a:schemeClr val="tx2">
                    <a:lumMod val="50000"/>
                  </a:schemeClr>
                </a:solidFill>
                <a:latin typeface="Arial" pitchFamily="34" charset="0"/>
                <a:cs typeface="Arial" pitchFamily="34" charset="0"/>
              </a:rPr>
              <a:pPr fontAlgn="auto">
                <a:spcBef>
                  <a:spcPts val="0"/>
                </a:spcBef>
                <a:spcAft>
                  <a:spcPts val="0"/>
                </a:spcAft>
                <a:defRPr/>
              </a:pPr>
              <a:t>‹#›</a:t>
            </a:fld>
            <a:endParaRPr lang="en-US" sz="1000" dirty="0">
              <a:solidFill>
                <a:schemeClr val="tx2">
                  <a:lumMod val="50000"/>
                </a:schemeClr>
              </a:solidFill>
              <a:latin typeface="Arial" pitchFamily="34" charset="0"/>
              <a:cs typeface="Arial" pitchFamily="34" charset="0"/>
            </a:endParaRPr>
          </a:p>
        </p:txBody>
      </p:sp>
      <p:cxnSp>
        <p:nvCxnSpPr>
          <p:cNvPr id="17" name="Straight Connector 16"/>
          <p:cNvCxnSpPr/>
          <p:nvPr userDrawn="1"/>
        </p:nvCxnSpPr>
        <p:spPr>
          <a:xfrm rot="16200000" flipH="1">
            <a:off x="8462963" y="6634163"/>
            <a:ext cx="257175" cy="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a:xfrm>
            <a:off x="7747000" y="6457950"/>
            <a:ext cx="582188" cy="369320"/>
          </a:xfrm>
          <a:prstGeom prst="rect">
            <a:avLst/>
          </a:prstGeom>
          <a:solidFill>
            <a:schemeClr val="bg1"/>
          </a:solidFill>
        </p:spPr>
        <p:txBody>
          <a:bodyPr wrap="none" lIns="91429" tIns="45714" rIns="91429" bIns="45714">
            <a:spAutoFit/>
          </a:bodyPr>
          <a:lstStyle/>
          <a:p>
            <a:pPr>
              <a:defRPr/>
            </a:pPr>
            <a:r>
              <a:rPr lang="en-US" b="1" dirty="0">
                <a:solidFill>
                  <a:schemeClr val="accent1">
                    <a:lumMod val="75000"/>
                  </a:schemeClr>
                </a:solidFill>
              </a:rPr>
              <a:t>NIC</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Title Slide">
    <p:spTree>
      <p:nvGrpSpPr>
        <p:cNvPr id="1" name=""/>
        <p:cNvGrpSpPr/>
        <p:nvPr/>
      </p:nvGrpSpPr>
      <p:grpSpPr>
        <a:xfrm>
          <a:off x="0" y="0"/>
          <a:ext cx="0" cy="0"/>
          <a:chOff x="0" y="0"/>
          <a:chExt cx="0" cy="0"/>
        </a:xfrm>
      </p:grpSpPr>
      <p:sp>
        <p:nvSpPr>
          <p:cNvPr id="2" name="Rectangle 1"/>
          <p:cNvSpPr/>
          <p:nvPr userDrawn="1"/>
        </p:nvSpPr>
        <p:spPr>
          <a:xfrm>
            <a:off x="0" y="6477000"/>
            <a:ext cx="9144000" cy="304800"/>
          </a:xfrm>
          <a:prstGeom prst="rect">
            <a:avLst/>
          </a:prstGeom>
          <a:gradFill flip="none" rotWithShape="1">
            <a:gsLst>
              <a:gs pos="0">
                <a:schemeClr val="tx2">
                  <a:lumMod val="75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anchor="ctr"/>
          <a:lstStyle/>
          <a:p>
            <a:pPr fontAlgn="auto">
              <a:spcBef>
                <a:spcPts val="0"/>
              </a:spcBef>
              <a:spcAft>
                <a:spcPts val="0"/>
              </a:spcAft>
              <a:defRPr/>
            </a:pPr>
            <a:endParaRPr lang="en-US" dirty="0"/>
          </a:p>
        </p:txBody>
      </p:sp>
      <p:grpSp>
        <p:nvGrpSpPr>
          <p:cNvPr id="3" name="Group 6"/>
          <p:cNvGrpSpPr>
            <a:grpSpLocks/>
          </p:cNvGrpSpPr>
          <p:nvPr userDrawn="1"/>
        </p:nvGrpSpPr>
        <p:grpSpPr bwMode="auto">
          <a:xfrm>
            <a:off x="161926" y="6526213"/>
            <a:ext cx="295275" cy="228600"/>
            <a:chOff x="152400" y="6440487"/>
            <a:chExt cx="414333" cy="341313"/>
          </a:xfrm>
        </p:grpSpPr>
        <p:sp>
          <p:nvSpPr>
            <p:cNvPr id="4" name="Line 10"/>
            <p:cNvSpPr>
              <a:spLocks noChangeShapeType="1"/>
            </p:cNvSpPr>
            <p:nvPr userDrawn="1"/>
          </p:nvSpPr>
          <p:spPr bwMode="auto">
            <a:xfrm flipV="1">
              <a:off x="152400" y="6445227"/>
              <a:ext cx="2228" cy="222802"/>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sp>
          <p:nvSpPr>
            <p:cNvPr id="5" name="Freeform 11"/>
            <p:cNvSpPr>
              <a:spLocks/>
            </p:cNvSpPr>
            <p:nvPr userDrawn="1"/>
          </p:nvSpPr>
          <p:spPr bwMode="auto">
            <a:xfrm>
              <a:off x="152400" y="6440487"/>
              <a:ext cx="167070" cy="78217"/>
            </a:xfrm>
            <a:custGeom>
              <a:avLst/>
              <a:gdLst/>
              <a:ahLst/>
              <a:cxnLst>
                <a:cxn ang="0">
                  <a:pos x="208" y="99"/>
                </a:cxn>
                <a:cxn ang="0">
                  <a:pos x="204" y="78"/>
                </a:cxn>
                <a:cxn ang="0">
                  <a:pos x="192" y="59"/>
                </a:cxn>
                <a:cxn ang="0">
                  <a:pos x="173" y="44"/>
                </a:cxn>
                <a:cxn ang="0">
                  <a:pos x="148" y="28"/>
                </a:cxn>
                <a:cxn ang="0">
                  <a:pos x="117" y="17"/>
                </a:cxn>
                <a:cxn ang="0">
                  <a:pos x="81" y="8"/>
                </a:cxn>
                <a:cxn ang="0">
                  <a:pos x="41" y="2"/>
                </a:cxn>
                <a:cxn ang="0">
                  <a:pos x="0" y="0"/>
                </a:cxn>
              </a:cxnLst>
              <a:rect l="0" t="0" r="r" b="b"/>
              <a:pathLst>
                <a:path w="208" h="99">
                  <a:moveTo>
                    <a:pt x="208" y="99"/>
                  </a:moveTo>
                  <a:lnTo>
                    <a:pt x="204" y="78"/>
                  </a:lnTo>
                  <a:lnTo>
                    <a:pt x="192" y="59"/>
                  </a:lnTo>
                  <a:lnTo>
                    <a:pt x="173" y="44"/>
                  </a:lnTo>
                  <a:lnTo>
                    <a:pt x="148" y="28"/>
                  </a:lnTo>
                  <a:lnTo>
                    <a:pt x="117" y="17"/>
                  </a:lnTo>
                  <a:lnTo>
                    <a:pt x="81" y="8"/>
                  </a:lnTo>
                  <a:lnTo>
                    <a:pt x="41" y="2"/>
                  </a:lnTo>
                  <a:lnTo>
                    <a:pt x="0" y="0"/>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6" name="Freeform 12"/>
            <p:cNvSpPr>
              <a:spLocks/>
            </p:cNvSpPr>
            <p:nvPr userDrawn="1"/>
          </p:nvSpPr>
          <p:spPr bwMode="auto">
            <a:xfrm>
              <a:off x="152400" y="6518704"/>
              <a:ext cx="167070" cy="78218"/>
            </a:xfrm>
            <a:custGeom>
              <a:avLst/>
              <a:gdLst/>
              <a:ahLst/>
              <a:cxnLst>
                <a:cxn ang="0">
                  <a:pos x="0" y="98"/>
                </a:cxn>
                <a:cxn ang="0">
                  <a:pos x="41" y="96"/>
                </a:cxn>
                <a:cxn ang="0">
                  <a:pos x="81" y="90"/>
                </a:cxn>
                <a:cxn ang="0">
                  <a:pos x="117" y="80"/>
                </a:cxn>
                <a:cxn ang="0">
                  <a:pos x="148" y="69"/>
                </a:cxn>
                <a:cxn ang="0">
                  <a:pos x="173" y="54"/>
                </a:cxn>
                <a:cxn ang="0">
                  <a:pos x="192" y="38"/>
                </a:cxn>
                <a:cxn ang="0">
                  <a:pos x="204" y="19"/>
                </a:cxn>
                <a:cxn ang="0">
                  <a:pos x="208" y="0"/>
                </a:cxn>
              </a:cxnLst>
              <a:rect l="0" t="0" r="r" b="b"/>
              <a:pathLst>
                <a:path w="208" h="98">
                  <a:moveTo>
                    <a:pt x="0" y="98"/>
                  </a:moveTo>
                  <a:lnTo>
                    <a:pt x="41" y="96"/>
                  </a:lnTo>
                  <a:lnTo>
                    <a:pt x="81" y="90"/>
                  </a:lnTo>
                  <a:lnTo>
                    <a:pt x="117" y="80"/>
                  </a:lnTo>
                  <a:lnTo>
                    <a:pt x="148" y="69"/>
                  </a:lnTo>
                  <a:lnTo>
                    <a:pt x="173" y="54"/>
                  </a:lnTo>
                  <a:lnTo>
                    <a:pt x="192" y="38"/>
                  </a:lnTo>
                  <a:lnTo>
                    <a:pt x="204" y="19"/>
                  </a:lnTo>
                  <a:lnTo>
                    <a:pt x="208" y="0"/>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7" name="Freeform 13"/>
            <p:cNvSpPr>
              <a:spLocks/>
            </p:cNvSpPr>
            <p:nvPr userDrawn="1"/>
          </p:nvSpPr>
          <p:spPr bwMode="auto">
            <a:xfrm>
              <a:off x="230367" y="6516334"/>
              <a:ext cx="124745" cy="78217"/>
            </a:xfrm>
            <a:custGeom>
              <a:avLst/>
              <a:gdLst/>
              <a:ahLst/>
              <a:cxnLst>
                <a:cxn ang="0">
                  <a:pos x="156" y="0"/>
                </a:cxn>
                <a:cxn ang="0">
                  <a:pos x="156" y="0"/>
                </a:cxn>
                <a:cxn ang="0">
                  <a:pos x="124" y="2"/>
                </a:cxn>
                <a:cxn ang="0">
                  <a:pos x="94" y="8"/>
                </a:cxn>
                <a:cxn ang="0">
                  <a:pos x="69" y="17"/>
                </a:cxn>
                <a:cxn ang="0">
                  <a:pos x="45" y="29"/>
                </a:cxn>
                <a:cxn ang="0">
                  <a:pos x="26" y="43"/>
                </a:cxn>
                <a:cxn ang="0">
                  <a:pos x="11" y="61"/>
                </a:cxn>
                <a:cxn ang="0">
                  <a:pos x="2" y="79"/>
                </a:cxn>
                <a:cxn ang="0">
                  <a:pos x="0" y="99"/>
                </a:cxn>
              </a:cxnLst>
              <a:rect l="0" t="0" r="r" b="b"/>
              <a:pathLst>
                <a:path w="156" h="99">
                  <a:moveTo>
                    <a:pt x="156" y="0"/>
                  </a:moveTo>
                  <a:lnTo>
                    <a:pt x="156" y="0"/>
                  </a:lnTo>
                  <a:lnTo>
                    <a:pt x="124" y="2"/>
                  </a:lnTo>
                  <a:lnTo>
                    <a:pt x="94" y="8"/>
                  </a:lnTo>
                  <a:lnTo>
                    <a:pt x="69" y="17"/>
                  </a:lnTo>
                  <a:lnTo>
                    <a:pt x="45" y="29"/>
                  </a:lnTo>
                  <a:lnTo>
                    <a:pt x="26" y="43"/>
                  </a:lnTo>
                  <a:lnTo>
                    <a:pt x="11" y="61"/>
                  </a:lnTo>
                  <a:lnTo>
                    <a:pt x="2" y="79"/>
                  </a:lnTo>
                  <a:lnTo>
                    <a:pt x="0" y="99"/>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8" name="Freeform 14"/>
            <p:cNvSpPr>
              <a:spLocks/>
            </p:cNvSpPr>
            <p:nvPr userDrawn="1"/>
          </p:nvSpPr>
          <p:spPr bwMode="auto">
            <a:xfrm>
              <a:off x="230367" y="6594551"/>
              <a:ext cx="124745" cy="78218"/>
            </a:xfrm>
            <a:custGeom>
              <a:avLst/>
              <a:gdLst/>
              <a:ahLst/>
              <a:cxnLst>
                <a:cxn ang="0">
                  <a:pos x="0" y="0"/>
                </a:cxn>
                <a:cxn ang="0">
                  <a:pos x="2" y="19"/>
                </a:cxn>
                <a:cxn ang="0">
                  <a:pos x="11" y="38"/>
                </a:cxn>
                <a:cxn ang="0">
                  <a:pos x="26" y="54"/>
                </a:cxn>
                <a:cxn ang="0">
                  <a:pos x="45" y="67"/>
                </a:cxn>
                <a:cxn ang="0">
                  <a:pos x="69" y="79"/>
                </a:cxn>
                <a:cxn ang="0">
                  <a:pos x="94" y="89"/>
                </a:cxn>
                <a:cxn ang="0">
                  <a:pos x="124" y="95"/>
                </a:cxn>
                <a:cxn ang="0">
                  <a:pos x="156" y="97"/>
                </a:cxn>
              </a:cxnLst>
              <a:rect l="0" t="0" r="r" b="b"/>
              <a:pathLst>
                <a:path w="156" h="97">
                  <a:moveTo>
                    <a:pt x="0" y="0"/>
                  </a:moveTo>
                  <a:lnTo>
                    <a:pt x="2" y="19"/>
                  </a:lnTo>
                  <a:lnTo>
                    <a:pt x="11" y="38"/>
                  </a:lnTo>
                  <a:lnTo>
                    <a:pt x="26" y="54"/>
                  </a:lnTo>
                  <a:lnTo>
                    <a:pt x="45" y="67"/>
                  </a:lnTo>
                  <a:lnTo>
                    <a:pt x="69" y="79"/>
                  </a:lnTo>
                  <a:lnTo>
                    <a:pt x="94" y="89"/>
                  </a:lnTo>
                  <a:lnTo>
                    <a:pt x="124" y="95"/>
                  </a:lnTo>
                  <a:lnTo>
                    <a:pt x="156" y="97"/>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9" name="Line 16"/>
            <p:cNvSpPr>
              <a:spLocks noChangeShapeType="1"/>
            </p:cNvSpPr>
            <p:nvPr userDrawn="1"/>
          </p:nvSpPr>
          <p:spPr bwMode="auto">
            <a:xfrm flipV="1">
              <a:off x="194725" y="6518704"/>
              <a:ext cx="280677" cy="263096"/>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sp>
          <p:nvSpPr>
            <p:cNvPr id="10" name="Line 17"/>
            <p:cNvSpPr>
              <a:spLocks noChangeShapeType="1"/>
            </p:cNvSpPr>
            <p:nvPr userDrawn="1"/>
          </p:nvSpPr>
          <p:spPr bwMode="auto">
            <a:xfrm>
              <a:off x="475402" y="6518704"/>
              <a:ext cx="2227" cy="263096"/>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cxnSp>
          <p:nvCxnSpPr>
            <p:cNvPr id="11" name="Straight Connector 10"/>
            <p:cNvCxnSpPr/>
            <p:nvPr userDrawn="1"/>
          </p:nvCxnSpPr>
          <p:spPr>
            <a:xfrm>
              <a:off x="337291" y="6672769"/>
              <a:ext cx="22944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a:spLocks noChangeArrowheads="1"/>
          </p:cNvSpPr>
          <p:nvPr userDrawn="1"/>
        </p:nvSpPr>
        <p:spPr bwMode="auto">
          <a:xfrm>
            <a:off x="304800" y="214313"/>
            <a:ext cx="762000" cy="571500"/>
          </a:xfrm>
          <a:prstGeom prst="rect">
            <a:avLst/>
          </a:prstGeom>
          <a:gradFill rotWithShape="0">
            <a:gsLst>
              <a:gs pos="0">
                <a:srgbClr val="B6DDE8"/>
              </a:gs>
              <a:gs pos="100000">
                <a:srgbClr val="F0F8FA"/>
              </a:gs>
            </a:gsLst>
            <a:lin ang="2700000" scaled="1"/>
          </a:gradFill>
          <a:ln w="9525">
            <a:noFill/>
            <a:miter lim="800000"/>
            <a:headEnd/>
            <a:tailEnd/>
          </a:ln>
        </p:spPr>
        <p:txBody>
          <a:bodyPr lIns="91429" tIns="45714" rIns="91429" bIns="45714"/>
          <a:lstStyle/>
          <a:p>
            <a:pPr fontAlgn="auto">
              <a:spcBef>
                <a:spcPts val="0"/>
              </a:spcBef>
              <a:spcAft>
                <a:spcPts val="0"/>
              </a:spcAft>
              <a:defRPr/>
            </a:pPr>
            <a:endParaRPr lang="en-US" dirty="0">
              <a:latin typeface="+mn-lt"/>
            </a:endParaRPr>
          </a:p>
        </p:txBody>
      </p:sp>
      <p:grpSp>
        <p:nvGrpSpPr>
          <p:cNvPr id="13" name="Group 17"/>
          <p:cNvGrpSpPr>
            <a:grpSpLocks/>
          </p:cNvGrpSpPr>
          <p:nvPr userDrawn="1"/>
        </p:nvGrpSpPr>
        <p:grpSpPr bwMode="auto">
          <a:xfrm>
            <a:off x="657226" y="482600"/>
            <a:ext cx="8486775" cy="731838"/>
            <a:chOff x="962024" y="2038350"/>
            <a:chExt cx="8486775" cy="781050"/>
          </a:xfrm>
        </p:grpSpPr>
        <p:sp>
          <p:nvSpPr>
            <p:cNvPr id="14" name="Rectangle 3"/>
            <p:cNvSpPr>
              <a:spLocks noChangeArrowheads="1"/>
            </p:cNvSpPr>
            <p:nvPr/>
          </p:nvSpPr>
          <p:spPr bwMode="auto">
            <a:xfrm>
              <a:off x="962024" y="2038350"/>
              <a:ext cx="638175" cy="781050"/>
            </a:xfrm>
            <a:prstGeom prst="rect">
              <a:avLst/>
            </a:prstGeom>
            <a:solidFill>
              <a:schemeClr val="tx2">
                <a:lumMod val="40000"/>
                <a:lumOff val="60000"/>
              </a:schemeClr>
            </a:solidFill>
            <a:ln w="9525">
              <a:noFill/>
              <a:miter lim="800000"/>
              <a:headEnd/>
              <a:tailEnd/>
            </a:ln>
          </p:spPr>
          <p:txBody>
            <a:bodyPr/>
            <a:lstStyle/>
            <a:p>
              <a:pPr fontAlgn="auto">
                <a:spcBef>
                  <a:spcPts val="0"/>
                </a:spcBef>
                <a:spcAft>
                  <a:spcPts val="0"/>
                </a:spcAft>
                <a:defRPr/>
              </a:pPr>
              <a:endParaRPr lang="en-US" dirty="0">
                <a:latin typeface="Calibri" pitchFamily="34" charset="0"/>
              </a:endParaRPr>
            </a:p>
          </p:txBody>
        </p:sp>
        <p:sp>
          <p:nvSpPr>
            <p:cNvPr id="15" name="Rectangle 4"/>
            <p:cNvSpPr>
              <a:spLocks noChangeArrowheads="1"/>
            </p:cNvSpPr>
            <p:nvPr/>
          </p:nvSpPr>
          <p:spPr bwMode="auto">
            <a:xfrm>
              <a:off x="962024" y="2543237"/>
              <a:ext cx="8486775" cy="47439"/>
            </a:xfrm>
            <a:prstGeom prst="rect">
              <a:avLst/>
            </a:prstGeom>
            <a:solidFill>
              <a:schemeClr val="tx2">
                <a:lumMod val="75000"/>
              </a:schemeClr>
            </a:solidFill>
            <a:ln w="9525">
              <a:noFill/>
              <a:miter lim="800000"/>
              <a:headEnd/>
              <a:tailEnd/>
            </a:ln>
          </p:spPr>
          <p:txBody>
            <a:bodyPr/>
            <a:lstStyle/>
            <a:p>
              <a:pPr fontAlgn="auto">
                <a:spcBef>
                  <a:spcPts val="0"/>
                </a:spcBef>
                <a:spcAft>
                  <a:spcPts val="0"/>
                </a:spcAft>
                <a:defRPr/>
              </a:pPr>
              <a:endParaRPr lang="en-US" dirty="0">
                <a:latin typeface="Calibri" pitchFamily="34" charset="0"/>
              </a:endParaRPr>
            </a:p>
          </p:txBody>
        </p:sp>
      </p:grpSp>
      <p:sp>
        <p:nvSpPr>
          <p:cNvPr id="16" name="TextBox 15"/>
          <p:cNvSpPr txBox="1"/>
          <p:nvPr userDrawn="1"/>
        </p:nvSpPr>
        <p:spPr>
          <a:xfrm rot="10800000" flipH="1" flipV="1">
            <a:off x="8613775" y="6503915"/>
            <a:ext cx="381000" cy="246209"/>
          </a:xfrm>
          <a:prstGeom prst="rect">
            <a:avLst/>
          </a:prstGeom>
          <a:noFill/>
        </p:spPr>
        <p:txBody>
          <a:bodyPr lIns="91429" tIns="45714" rIns="91429" bIns="45714">
            <a:spAutoFit/>
          </a:bodyPr>
          <a:lstStyle/>
          <a:p>
            <a:pPr fontAlgn="auto">
              <a:spcBef>
                <a:spcPts val="0"/>
              </a:spcBef>
              <a:spcAft>
                <a:spcPts val="0"/>
              </a:spcAft>
              <a:defRPr/>
            </a:pPr>
            <a:fld id="{4932BECF-8580-4E47-97A5-456DFEEEF289}" type="slidenum">
              <a:rPr lang="en-US" sz="1000">
                <a:solidFill>
                  <a:schemeClr val="tx2">
                    <a:lumMod val="50000"/>
                  </a:schemeClr>
                </a:solidFill>
                <a:latin typeface="Arial" pitchFamily="34" charset="0"/>
                <a:cs typeface="Arial" pitchFamily="34" charset="0"/>
              </a:rPr>
              <a:pPr fontAlgn="auto">
                <a:spcBef>
                  <a:spcPts val="0"/>
                </a:spcBef>
                <a:spcAft>
                  <a:spcPts val="0"/>
                </a:spcAft>
                <a:defRPr/>
              </a:pPr>
              <a:t>‹#›</a:t>
            </a:fld>
            <a:endParaRPr lang="en-US" sz="1000" dirty="0">
              <a:solidFill>
                <a:schemeClr val="tx2">
                  <a:lumMod val="50000"/>
                </a:schemeClr>
              </a:solidFill>
              <a:latin typeface="Arial" pitchFamily="34" charset="0"/>
              <a:cs typeface="Arial" pitchFamily="34" charset="0"/>
            </a:endParaRPr>
          </a:p>
        </p:txBody>
      </p:sp>
      <p:cxnSp>
        <p:nvCxnSpPr>
          <p:cNvPr id="17" name="Straight Connector 16"/>
          <p:cNvCxnSpPr/>
          <p:nvPr userDrawn="1"/>
        </p:nvCxnSpPr>
        <p:spPr>
          <a:xfrm rot="16200000" flipH="1">
            <a:off x="8462963" y="6634163"/>
            <a:ext cx="257175" cy="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a:xfrm>
            <a:off x="7747000" y="6457950"/>
            <a:ext cx="582188" cy="369320"/>
          </a:xfrm>
          <a:prstGeom prst="rect">
            <a:avLst/>
          </a:prstGeom>
          <a:solidFill>
            <a:schemeClr val="bg1"/>
          </a:solidFill>
        </p:spPr>
        <p:txBody>
          <a:bodyPr wrap="none" lIns="91429" tIns="45714" rIns="91429" bIns="45714">
            <a:spAutoFit/>
          </a:bodyPr>
          <a:lstStyle/>
          <a:p>
            <a:pPr>
              <a:defRPr/>
            </a:pPr>
            <a:r>
              <a:rPr lang="en-US" b="1" dirty="0">
                <a:solidFill>
                  <a:schemeClr val="accent1">
                    <a:lumMod val="75000"/>
                  </a:schemeClr>
                </a:solidFill>
              </a:rPr>
              <a:t>NIC</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
        <p:nvSpPr>
          <p:cNvPr id="2" name="Rectangle 1"/>
          <p:cNvSpPr/>
          <p:nvPr userDrawn="1"/>
        </p:nvSpPr>
        <p:spPr>
          <a:xfrm>
            <a:off x="0" y="6477000"/>
            <a:ext cx="9144000" cy="304800"/>
          </a:xfrm>
          <a:prstGeom prst="rect">
            <a:avLst/>
          </a:prstGeom>
          <a:gradFill flip="none" rotWithShape="1">
            <a:gsLst>
              <a:gs pos="0">
                <a:schemeClr val="tx2">
                  <a:lumMod val="75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anchor="ctr"/>
          <a:lstStyle/>
          <a:p>
            <a:pPr fontAlgn="auto">
              <a:spcBef>
                <a:spcPts val="0"/>
              </a:spcBef>
              <a:spcAft>
                <a:spcPts val="0"/>
              </a:spcAft>
              <a:defRPr/>
            </a:pPr>
            <a:endParaRPr lang="en-US" dirty="0"/>
          </a:p>
        </p:txBody>
      </p:sp>
      <p:grpSp>
        <p:nvGrpSpPr>
          <p:cNvPr id="3" name="Group 6"/>
          <p:cNvGrpSpPr>
            <a:grpSpLocks/>
          </p:cNvGrpSpPr>
          <p:nvPr userDrawn="1"/>
        </p:nvGrpSpPr>
        <p:grpSpPr bwMode="auto">
          <a:xfrm>
            <a:off x="161926" y="6526213"/>
            <a:ext cx="295275" cy="228600"/>
            <a:chOff x="152400" y="6440487"/>
            <a:chExt cx="414333" cy="341313"/>
          </a:xfrm>
        </p:grpSpPr>
        <p:sp>
          <p:nvSpPr>
            <p:cNvPr id="4" name="Line 10"/>
            <p:cNvSpPr>
              <a:spLocks noChangeShapeType="1"/>
            </p:cNvSpPr>
            <p:nvPr userDrawn="1"/>
          </p:nvSpPr>
          <p:spPr bwMode="auto">
            <a:xfrm flipV="1">
              <a:off x="152400" y="6445227"/>
              <a:ext cx="2228" cy="222802"/>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sp>
          <p:nvSpPr>
            <p:cNvPr id="5" name="Freeform 11"/>
            <p:cNvSpPr>
              <a:spLocks/>
            </p:cNvSpPr>
            <p:nvPr userDrawn="1"/>
          </p:nvSpPr>
          <p:spPr bwMode="auto">
            <a:xfrm>
              <a:off x="152400" y="6440487"/>
              <a:ext cx="167070" cy="78217"/>
            </a:xfrm>
            <a:custGeom>
              <a:avLst/>
              <a:gdLst/>
              <a:ahLst/>
              <a:cxnLst>
                <a:cxn ang="0">
                  <a:pos x="208" y="99"/>
                </a:cxn>
                <a:cxn ang="0">
                  <a:pos x="204" y="78"/>
                </a:cxn>
                <a:cxn ang="0">
                  <a:pos x="192" y="59"/>
                </a:cxn>
                <a:cxn ang="0">
                  <a:pos x="173" y="44"/>
                </a:cxn>
                <a:cxn ang="0">
                  <a:pos x="148" y="28"/>
                </a:cxn>
                <a:cxn ang="0">
                  <a:pos x="117" y="17"/>
                </a:cxn>
                <a:cxn ang="0">
                  <a:pos x="81" y="8"/>
                </a:cxn>
                <a:cxn ang="0">
                  <a:pos x="41" y="2"/>
                </a:cxn>
                <a:cxn ang="0">
                  <a:pos x="0" y="0"/>
                </a:cxn>
              </a:cxnLst>
              <a:rect l="0" t="0" r="r" b="b"/>
              <a:pathLst>
                <a:path w="208" h="99">
                  <a:moveTo>
                    <a:pt x="208" y="99"/>
                  </a:moveTo>
                  <a:lnTo>
                    <a:pt x="204" y="78"/>
                  </a:lnTo>
                  <a:lnTo>
                    <a:pt x="192" y="59"/>
                  </a:lnTo>
                  <a:lnTo>
                    <a:pt x="173" y="44"/>
                  </a:lnTo>
                  <a:lnTo>
                    <a:pt x="148" y="28"/>
                  </a:lnTo>
                  <a:lnTo>
                    <a:pt x="117" y="17"/>
                  </a:lnTo>
                  <a:lnTo>
                    <a:pt x="81" y="8"/>
                  </a:lnTo>
                  <a:lnTo>
                    <a:pt x="41" y="2"/>
                  </a:lnTo>
                  <a:lnTo>
                    <a:pt x="0" y="0"/>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6" name="Freeform 12"/>
            <p:cNvSpPr>
              <a:spLocks/>
            </p:cNvSpPr>
            <p:nvPr userDrawn="1"/>
          </p:nvSpPr>
          <p:spPr bwMode="auto">
            <a:xfrm>
              <a:off x="152400" y="6518704"/>
              <a:ext cx="167070" cy="78218"/>
            </a:xfrm>
            <a:custGeom>
              <a:avLst/>
              <a:gdLst/>
              <a:ahLst/>
              <a:cxnLst>
                <a:cxn ang="0">
                  <a:pos x="0" y="98"/>
                </a:cxn>
                <a:cxn ang="0">
                  <a:pos x="41" y="96"/>
                </a:cxn>
                <a:cxn ang="0">
                  <a:pos x="81" y="90"/>
                </a:cxn>
                <a:cxn ang="0">
                  <a:pos x="117" y="80"/>
                </a:cxn>
                <a:cxn ang="0">
                  <a:pos x="148" y="69"/>
                </a:cxn>
                <a:cxn ang="0">
                  <a:pos x="173" y="54"/>
                </a:cxn>
                <a:cxn ang="0">
                  <a:pos x="192" y="38"/>
                </a:cxn>
                <a:cxn ang="0">
                  <a:pos x="204" y="19"/>
                </a:cxn>
                <a:cxn ang="0">
                  <a:pos x="208" y="0"/>
                </a:cxn>
              </a:cxnLst>
              <a:rect l="0" t="0" r="r" b="b"/>
              <a:pathLst>
                <a:path w="208" h="98">
                  <a:moveTo>
                    <a:pt x="0" y="98"/>
                  </a:moveTo>
                  <a:lnTo>
                    <a:pt x="41" y="96"/>
                  </a:lnTo>
                  <a:lnTo>
                    <a:pt x="81" y="90"/>
                  </a:lnTo>
                  <a:lnTo>
                    <a:pt x="117" y="80"/>
                  </a:lnTo>
                  <a:lnTo>
                    <a:pt x="148" y="69"/>
                  </a:lnTo>
                  <a:lnTo>
                    <a:pt x="173" y="54"/>
                  </a:lnTo>
                  <a:lnTo>
                    <a:pt x="192" y="38"/>
                  </a:lnTo>
                  <a:lnTo>
                    <a:pt x="204" y="19"/>
                  </a:lnTo>
                  <a:lnTo>
                    <a:pt x="208" y="0"/>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7" name="Freeform 13"/>
            <p:cNvSpPr>
              <a:spLocks/>
            </p:cNvSpPr>
            <p:nvPr userDrawn="1"/>
          </p:nvSpPr>
          <p:spPr bwMode="auto">
            <a:xfrm>
              <a:off x="230367" y="6516334"/>
              <a:ext cx="124745" cy="78217"/>
            </a:xfrm>
            <a:custGeom>
              <a:avLst/>
              <a:gdLst/>
              <a:ahLst/>
              <a:cxnLst>
                <a:cxn ang="0">
                  <a:pos x="156" y="0"/>
                </a:cxn>
                <a:cxn ang="0">
                  <a:pos x="156" y="0"/>
                </a:cxn>
                <a:cxn ang="0">
                  <a:pos x="124" y="2"/>
                </a:cxn>
                <a:cxn ang="0">
                  <a:pos x="94" y="8"/>
                </a:cxn>
                <a:cxn ang="0">
                  <a:pos x="69" y="17"/>
                </a:cxn>
                <a:cxn ang="0">
                  <a:pos x="45" y="29"/>
                </a:cxn>
                <a:cxn ang="0">
                  <a:pos x="26" y="43"/>
                </a:cxn>
                <a:cxn ang="0">
                  <a:pos x="11" y="61"/>
                </a:cxn>
                <a:cxn ang="0">
                  <a:pos x="2" y="79"/>
                </a:cxn>
                <a:cxn ang="0">
                  <a:pos x="0" y="99"/>
                </a:cxn>
              </a:cxnLst>
              <a:rect l="0" t="0" r="r" b="b"/>
              <a:pathLst>
                <a:path w="156" h="99">
                  <a:moveTo>
                    <a:pt x="156" y="0"/>
                  </a:moveTo>
                  <a:lnTo>
                    <a:pt x="156" y="0"/>
                  </a:lnTo>
                  <a:lnTo>
                    <a:pt x="124" y="2"/>
                  </a:lnTo>
                  <a:lnTo>
                    <a:pt x="94" y="8"/>
                  </a:lnTo>
                  <a:lnTo>
                    <a:pt x="69" y="17"/>
                  </a:lnTo>
                  <a:lnTo>
                    <a:pt x="45" y="29"/>
                  </a:lnTo>
                  <a:lnTo>
                    <a:pt x="26" y="43"/>
                  </a:lnTo>
                  <a:lnTo>
                    <a:pt x="11" y="61"/>
                  </a:lnTo>
                  <a:lnTo>
                    <a:pt x="2" y="79"/>
                  </a:lnTo>
                  <a:lnTo>
                    <a:pt x="0" y="99"/>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8" name="Freeform 14"/>
            <p:cNvSpPr>
              <a:spLocks/>
            </p:cNvSpPr>
            <p:nvPr userDrawn="1"/>
          </p:nvSpPr>
          <p:spPr bwMode="auto">
            <a:xfrm>
              <a:off x="230367" y="6594551"/>
              <a:ext cx="124745" cy="78218"/>
            </a:xfrm>
            <a:custGeom>
              <a:avLst/>
              <a:gdLst/>
              <a:ahLst/>
              <a:cxnLst>
                <a:cxn ang="0">
                  <a:pos x="0" y="0"/>
                </a:cxn>
                <a:cxn ang="0">
                  <a:pos x="2" y="19"/>
                </a:cxn>
                <a:cxn ang="0">
                  <a:pos x="11" y="38"/>
                </a:cxn>
                <a:cxn ang="0">
                  <a:pos x="26" y="54"/>
                </a:cxn>
                <a:cxn ang="0">
                  <a:pos x="45" y="67"/>
                </a:cxn>
                <a:cxn ang="0">
                  <a:pos x="69" y="79"/>
                </a:cxn>
                <a:cxn ang="0">
                  <a:pos x="94" y="89"/>
                </a:cxn>
                <a:cxn ang="0">
                  <a:pos x="124" y="95"/>
                </a:cxn>
                <a:cxn ang="0">
                  <a:pos x="156" y="97"/>
                </a:cxn>
              </a:cxnLst>
              <a:rect l="0" t="0" r="r" b="b"/>
              <a:pathLst>
                <a:path w="156" h="97">
                  <a:moveTo>
                    <a:pt x="0" y="0"/>
                  </a:moveTo>
                  <a:lnTo>
                    <a:pt x="2" y="19"/>
                  </a:lnTo>
                  <a:lnTo>
                    <a:pt x="11" y="38"/>
                  </a:lnTo>
                  <a:lnTo>
                    <a:pt x="26" y="54"/>
                  </a:lnTo>
                  <a:lnTo>
                    <a:pt x="45" y="67"/>
                  </a:lnTo>
                  <a:lnTo>
                    <a:pt x="69" y="79"/>
                  </a:lnTo>
                  <a:lnTo>
                    <a:pt x="94" y="89"/>
                  </a:lnTo>
                  <a:lnTo>
                    <a:pt x="124" y="95"/>
                  </a:lnTo>
                  <a:lnTo>
                    <a:pt x="156" y="97"/>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9" name="Line 16"/>
            <p:cNvSpPr>
              <a:spLocks noChangeShapeType="1"/>
            </p:cNvSpPr>
            <p:nvPr userDrawn="1"/>
          </p:nvSpPr>
          <p:spPr bwMode="auto">
            <a:xfrm flipV="1">
              <a:off x="194725" y="6518704"/>
              <a:ext cx="280677" cy="263096"/>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sp>
          <p:nvSpPr>
            <p:cNvPr id="10" name="Line 17"/>
            <p:cNvSpPr>
              <a:spLocks noChangeShapeType="1"/>
            </p:cNvSpPr>
            <p:nvPr userDrawn="1"/>
          </p:nvSpPr>
          <p:spPr bwMode="auto">
            <a:xfrm>
              <a:off x="475402" y="6518704"/>
              <a:ext cx="2227" cy="263096"/>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cxnSp>
          <p:nvCxnSpPr>
            <p:cNvPr id="11" name="Straight Connector 10"/>
            <p:cNvCxnSpPr/>
            <p:nvPr userDrawn="1"/>
          </p:nvCxnSpPr>
          <p:spPr>
            <a:xfrm>
              <a:off x="337291" y="6672769"/>
              <a:ext cx="22944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a:spLocks noChangeArrowheads="1"/>
          </p:cNvSpPr>
          <p:nvPr userDrawn="1"/>
        </p:nvSpPr>
        <p:spPr bwMode="auto">
          <a:xfrm>
            <a:off x="304800" y="214313"/>
            <a:ext cx="762000" cy="571500"/>
          </a:xfrm>
          <a:prstGeom prst="rect">
            <a:avLst/>
          </a:prstGeom>
          <a:gradFill rotWithShape="0">
            <a:gsLst>
              <a:gs pos="0">
                <a:srgbClr val="B6DDE8"/>
              </a:gs>
              <a:gs pos="100000">
                <a:srgbClr val="F0F8FA"/>
              </a:gs>
            </a:gsLst>
            <a:lin ang="2700000" scaled="1"/>
          </a:gradFill>
          <a:ln w="9525">
            <a:noFill/>
            <a:miter lim="800000"/>
            <a:headEnd/>
            <a:tailEnd/>
          </a:ln>
        </p:spPr>
        <p:txBody>
          <a:bodyPr lIns="91429" tIns="45714" rIns="91429" bIns="45714"/>
          <a:lstStyle/>
          <a:p>
            <a:pPr fontAlgn="auto">
              <a:spcBef>
                <a:spcPts val="0"/>
              </a:spcBef>
              <a:spcAft>
                <a:spcPts val="0"/>
              </a:spcAft>
              <a:defRPr/>
            </a:pPr>
            <a:endParaRPr lang="en-US" dirty="0">
              <a:latin typeface="+mn-lt"/>
            </a:endParaRPr>
          </a:p>
        </p:txBody>
      </p:sp>
      <p:grpSp>
        <p:nvGrpSpPr>
          <p:cNvPr id="13" name="Group 17"/>
          <p:cNvGrpSpPr>
            <a:grpSpLocks/>
          </p:cNvGrpSpPr>
          <p:nvPr userDrawn="1"/>
        </p:nvGrpSpPr>
        <p:grpSpPr bwMode="auto">
          <a:xfrm>
            <a:off x="657226" y="482600"/>
            <a:ext cx="8486775" cy="731838"/>
            <a:chOff x="962024" y="2038350"/>
            <a:chExt cx="8486775" cy="781050"/>
          </a:xfrm>
        </p:grpSpPr>
        <p:sp>
          <p:nvSpPr>
            <p:cNvPr id="14" name="Rectangle 3"/>
            <p:cNvSpPr>
              <a:spLocks noChangeArrowheads="1"/>
            </p:cNvSpPr>
            <p:nvPr/>
          </p:nvSpPr>
          <p:spPr bwMode="auto">
            <a:xfrm>
              <a:off x="962024" y="2038350"/>
              <a:ext cx="638175" cy="781050"/>
            </a:xfrm>
            <a:prstGeom prst="rect">
              <a:avLst/>
            </a:prstGeom>
            <a:solidFill>
              <a:schemeClr val="tx2">
                <a:lumMod val="40000"/>
                <a:lumOff val="60000"/>
              </a:schemeClr>
            </a:solidFill>
            <a:ln w="9525">
              <a:noFill/>
              <a:miter lim="800000"/>
              <a:headEnd/>
              <a:tailEnd/>
            </a:ln>
          </p:spPr>
          <p:txBody>
            <a:bodyPr/>
            <a:lstStyle/>
            <a:p>
              <a:pPr fontAlgn="auto">
                <a:spcBef>
                  <a:spcPts val="0"/>
                </a:spcBef>
                <a:spcAft>
                  <a:spcPts val="0"/>
                </a:spcAft>
                <a:defRPr/>
              </a:pPr>
              <a:endParaRPr lang="en-US" dirty="0">
                <a:latin typeface="Calibri" pitchFamily="34" charset="0"/>
              </a:endParaRPr>
            </a:p>
          </p:txBody>
        </p:sp>
        <p:sp>
          <p:nvSpPr>
            <p:cNvPr id="15" name="Rectangle 4"/>
            <p:cNvSpPr>
              <a:spLocks noChangeArrowheads="1"/>
            </p:cNvSpPr>
            <p:nvPr/>
          </p:nvSpPr>
          <p:spPr bwMode="auto">
            <a:xfrm>
              <a:off x="962024" y="2543237"/>
              <a:ext cx="8486775" cy="47439"/>
            </a:xfrm>
            <a:prstGeom prst="rect">
              <a:avLst/>
            </a:prstGeom>
            <a:solidFill>
              <a:schemeClr val="tx2">
                <a:lumMod val="75000"/>
              </a:schemeClr>
            </a:solidFill>
            <a:ln w="9525">
              <a:noFill/>
              <a:miter lim="800000"/>
              <a:headEnd/>
              <a:tailEnd/>
            </a:ln>
          </p:spPr>
          <p:txBody>
            <a:bodyPr/>
            <a:lstStyle/>
            <a:p>
              <a:pPr fontAlgn="auto">
                <a:spcBef>
                  <a:spcPts val="0"/>
                </a:spcBef>
                <a:spcAft>
                  <a:spcPts val="0"/>
                </a:spcAft>
                <a:defRPr/>
              </a:pPr>
              <a:endParaRPr lang="en-US" dirty="0">
                <a:latin typeface="Calibri" pitchFamily="34" charset="0"/>
              </a:endParaRPr>
            </a:p>
          </p:txBody>
        </p:sp>
      </p:grpSp>
      <p:sp>
        <p:nvSpPr>
          <p:cNvPr id="16" name="TextBox 15"/>
          <p:cNvSpPr txBox="1"/>
          <p:nvPr userDrawn="1"/>
        </p:nvSpPr>
        <p:spPr>
          <a:xfrm rot="10800000" flipH="1" flipV="1">
            <a:off x="8613775" y="6503915"/>
            <a:ext cx="381000" cy="246209"/>
          </a:xfrm>
          <a:prstGeom prst="rect">
            <a:avLst/>
          </a:prstGeom>
          <a:noFill/>
        </p:spPr>
        <p:txBody>
          <a:bodyPr lIns="91429" tIns="45714" rIns="91429" bIns="45714">
            <a:spAutoFit/>
          </a:bodyPr>
          <a:lstStyle/>
          <a:p>
            <a:pPr fontAlgn="auto">
              <a:spcBef>
                <a:spcPts val="0"/>
              </a:spcBef>
              <a:spcAft>
                <a:spcPts val="0"/>
              </a:spcAft>
              <a:defRPr/>
            </a:pPr>
            <a:fld id="{911E7F19-56B0-4B2F-929B-CA33C043FE63}" type="slidenum">
              <a:rPr lang="en-US" sz="1000">
                <a:solidFill>
                  <a:schemeClr val="tx2">
                    <a:lumMod val="50000"/>
                  </a:schemeClr>
                </a:solidFill>
                <a:latin typeface="Arial" pitchFamily="34" charset="0"/>
                <a:cs typeface="Arial" pitchFamily="34" charset="0"/>
              </a:rPr>
              <a:pPr fontAlgn="auto">
                <a:spcBef>
                  <a:spcPts val="0"/>
                </a:spcBef>
                <a:spcAft>
                  <a:spcPts val="0"/>
                </a:spcAft>
                <a:defRPr/>
              </a:pPr>
              <a:t>‹#›</a:t>
            </a:fld>
            <a:endParaRPr lang="en-US" sz="1000" dirty="0">
              <a:solidFill>
                <a:schemeClr val="tx2">
                  <a:lumMod val="50000"/>
                </a:schemeClr>
              </a:solidFill>
              <a:latin typeface="Arial" pitchFamily="34" charset="0"/>
              <a:cs typeface="Arial" pitchFamily="34" charset="0"/>
            </a:endParaRPr>
          </a:p>
        </p:txBody>
      </p:sp>
      <p:cxnSp>
        <p:nvCxnSpPr>
          <p:cNvPr id="17" name="Straight Connector 16"/>
          <p:cNvCxnSpPr/>
          <p:nvPr userDrawn="1"/>
        </p:nvCxnSpPr>
        <p:spPr>
          <a:xfrm rot="16200000" flipH="1">
            <a:off x="8462963" y="6634163"/>
            <a:ext cx="257175" cy="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a:xfrm>
            <a:off x="7747000" y="6457950"/>
            <a:ext cx="582188" cy="369320"/>
          </a:xfrm>
          <a:prstGeom prst="rect">
            <a:avLst/>
          </a:prstGeom>
          <a:solidFill>
            <a:schemeClr val="bg1"/>
          </a:solidFill>
        </p:spPr>
        <p:txBody>
          <a:bodyPr wrap="none" lIns="91429" tIns="45714" rIns="91429" bIns="45714">
            <a:spAutoFit/>
          </a:bodyPr>
          <a:lstStyle/>
          <a:p>
            <a:pPr>
              <a:defRPr/>
            </a:pPr>
            <a:r>
              <a:rPr lang="en-US" b="1" dirty="0">
                <a:solidFill>
                  <a:schemeClr val="accent1">
                    <a:lumMod val="75000"/>
                  </a:schemeClr>
                </a:solidFill>
              </a:rPr>
              <a:t>NIC</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9_Title Slide">
    <p:spTree>
      <p:nvGrpSpPr>
        <p:cNvPr id="1" name=""/>
        <p:cNvGrpSpPr/>
        <p:nvPr/>
      </p:nvGrpSpPr>
      <p:grpSpPr>
        <a:xfrm>
          <a:off x="0" y="0"/>
          <a:ext cx="0" cy="0"/>
          <a:chOff x="0" y="0"/>
          <a:chExt cx="0" cy="0"/>
        </a:xfrm>
      </p:grpSpPr>
      <p:sp>
        <p:nvSpPr>
          <p:cNvPr id="2" name="Rectangle 1"/>
          <p:cNvSpPr/>
          <p:nvPr userDrawn="1"/>
        </p:nvSpPr>
        <p:spPr>
          <a:xfrm>
            <a:off x="0" y="6477000"/>
            <a:ext cx="9144000" cy="304800"/>
          </a:xfrm>
          <a:prstGeom prst="rect">
            <a:avLst/>
          </a:prstGeom>
          <a:gradFill flip="none" rotWithShape="1">
            <a:gsLst>
              <a:gs pos="0">
                <a:schemeClr val="tx2">
                  <a:lumMod val="75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anchor="ctr"/>
          <a:lstStyle/>
          <a:p>
            <a:pPr fontAlgn="auto">
              <a:spcBef>
                <a:spcPts val="0"/>
              </a:spcBef>
              <a:spcAft>
                <a:spcPts val="0"/>
              </a:spcAft>
              <a:defRPr/>
            </a:pPr>
            <a:endParaRPr lang="en-US" dirty="0"/>
          </a:p>
        </p:txBody>
      </p:sp>
      <p:grpSp>
        <p:nvGrpSpPr>
          <p:cNvPr id="3" name="Group 6"/>
          <p:cNvGrpSpPr>
            <a:grpSpLocks/>
          </p:cNvGrpSpPr>
          <p:nvPr userDrawn="1"/>
        </p:nvGrpSpPr>
        <p:grpSpPr bwMode="auto">
          <a:xfrm>
            <a:off x="161926" y="6526213"/>
            <a:ext cx="295275" cy="228600"/>
            <a:chOff x="152400" y="6440487"/>
            <a:chExt cx="414333" cy="341313"/>
          </a:xfrm>
        </p:grpSpPr>
        <p:sp>
          <p:nvSpPr>
            <p:cNvPr id="4" name="Line 10"/>
            <p:cNvSpPr>
              <a:spLocks noChangeShapeType="1"/>
            </p:cNvSpPr>
            <p:nvPr userDrawn="1"/>
          </p:nvSpPr>
          <p:spPr bwMode="auto">
            <a:xfrm flipV="1">
              <a:off x="152400" y="6445227"/>
              <a:ext cx="2228" cy="222802"/>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sp>
          <p:nvSpPr>
            <p:cNvPr id="5" name="Freeform 11"/>
            <p:cNvSpPr>
              <a:spLocks/>
            </p:cNvSpPr>
            <p:nvPr userDrawn="1"/>
          </p:nvSpPr>
          <p:spPr bwMode="auto">
            <a:xfrm>
              <a:off x="152400" y="6440487"/>
              <a:ext cx="167070" cy="78217"/>
            </a:xfrm>
            <a:custGeom>
              <a:avLst/>
              <a:gdLst/>
              <a:ahLst/>
              <a:cxnLst>
                <a:cxn ang="0">
                  <a:pos x="208" y="99"/>
                </a:cxn>
                <a:cxn ang="0">
                  <a:pos x="204" y="78"/>
                </a:cxn>
                <a:cxn ang="0">
                  <a:pos x="192" y="59"/>
                </a:cxn>
                <a:cxn ang="0">
                  <a:pos x="173" y="44"/>
                </a:cxn>
                <a:cxn ang="0">
                  <a:pos x="148" y="28"/>
                </a:cxn>
                <a:cxn ang="0">
                  <a:pos x="117" y="17"/>
                </a:cxn>
                <a:cxn ang="0">
                  <a:pos x="81" y="8"/>
                </a:cxn>
                <a:cxn ang="0">
                  <a:pos x="41" y="2"/>
                </a:cxn>
                <a:cxn ang="0">
                  <a:pos x="0" y="0"/>
                </a:cxn>
              </a:cxnLst>
              <a:rect l="0" t="0" r="r" b="b"/>
              <a:pathLst>
                <a:path w="208" h="99">
                  <a:moveTo>
                    <a:pt x="208" y="99"/>
                  </a:moveTo>
                  <a:lnTo>
                    <a:pt x="204" y="78"/>
                  </a:lnTo>
                  <a:lnTo>
                    <a:pt x="192" y="59"/>
                  </a:lnTo>
                  <a:lnTo>
                    <a:pt x="173" y="44"/>
                  </a:lnTo>
                  <a:lnTo>
                    <a:pt x="148" y="28"/>
                  </a:lnTo>
                  <a:lnTo>
                    <a:pt x="117" y="17"/>
                  </a:lnTo>
                  <a:lnTo>
                    <a:pt x="81" y="8"/>
                  </a:lnTo>
                  <a:lnTo>
                    <a:pt x="41" y="2"/>
                  </a:lnTo>
                  <a:lnTo>
                    <a:pt x="0" y="0"/>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6" name="Freeform 12"/>
            <p:cNvSpPr>
              <a:spLocks/>
            </p:cNvSpPr>
            <p:nvPr userDrawn="1"/>
          </p:nvSpPr>
          <p:spPr bwMode="auto">
            <a:xfrm>
              <a:off x="152400" y="6518704"/>
              <a:ext cx="167070" cy="78218"/>
            </a:xfrm>
            <a:custGeom>
              <a:avLst/>
              <a:gdLst/>
              <a:ahLst/>
              <a:cxnLst>
                <a:cxn ang="0">
                  <a:pos x="0" y="98"/>
                </a:cxn>
                <a:cxn ang="0">
                  <a:pos x="41" y="96"/>
                </a:cxn>
                <a:cxn ang="0">
                  <a:pos x="81" y="90"/>
                </a:cxn>
                <a:cxn ang="0">
                  <a:pos x="117" y="80"/>
                </a:cxn>
                <a:cxn ang="0">
                  <a:pos x="148" y="69"/>
                </a:cxn>
                <a:cxn ang="0">
                  <a:pos x="173" y="54"/>
                </a:cxn>
                <a:cxn ang="0">
                  <a:pos x="192" y="38"/>
                </a:cxn>
                <a:cxn ang="0">
                  <a:pos x="204" y="19"/>
                </a:cxn>
                <a:cxn ang="0">
                  <a:pos x="208" y="0"/>
                </a:cxn>
              </a:cxnLst>
              <a:rect l="0" t="0" r="r" b="b"/>
              <a:pathLst>
                <a:path w="208" h="98">
                  <a:moveTo>
                    <a:pt x="0" y="98"/>
                  </a:moveTo>
                  <a:lnTo>
                    <a:pt x="41" y="96"/>
                  </a:lnTo>
                  <a:lnTo>
                    <a:pt x="81" y="90"/>
                  </a:lnTo>
                  <a:lnTo>
                    <a:pt x="117" y="80"/>
                  </a:lnTo>
                  <a:lnTo>
                    <a:pt x="148" y="69"/>
                  </a:lnTo>
                  <a:lnTo>
                    <a:pt x="173" y="54"/>
                  </a:lnTo>
                  <a:lnTo>
                    <a:pt x="192" y="38"/>
                  </a:lnTo>
                  <a:lnTo>
                    <a:pt x="204" y="19"/>
                  </a:lnTo>
                  <a:lnTo>
                    <a:pt x="208" y="0"/>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7" name="Freeform 13"/>
            <p:cNvSpPr>
              <a:spLocks/>
            </p:cNvSpPr>
            <p:nvPr userDrawn="1"/>
          </p:nvSpPr>
          <p:spPr bwMode="auto">
            <a:xfrm>
              <a:off x="230367" y="6516334"/>
              <a:ext cx="124745" cy="78217"/>
            </a:xfrm>
            <a:custGeom>
              <a:avLst/>
              <a:gdLst/>
              <a:ahLst/>
              <a:cxnLst>
                <a:cxn ang="0">
                  <a:pos x="156" y="0"/>
                </a:cxn>
                <a:cxn ang="0">
                  <a:pos x="156" y="0"/>
                </a:cxn>
                <a:cxn ang="0">
                  <a:pos x="124" y="2"/>
                </a:cxn>
                <a:cxn ang="0">
                  <a:pos x="94" y="8"/>
                </a:cxn>
                <a:cxn ang="0">
                  <a:pos x="69" y="17"/>
                </a:cxn>
                <a:cxn ang="0">
                  <a:pos x="45" y="29"/>
                </a:cxn>
                <a:cxn ang="0">
                  <a:pos x="26" y="43"/>
                </a:cxn>
                <a:cxn ang="0">
                  <a:pos x="11" y="61"/>
                </a:cxn>
                <a:cxn ang="0">
                  <a:pos x="2" y="79"/>
                </a:cxn>
                <a:cxn ang="0">
                  <a:pos x="0" y="99"/>
                </a:cxn>
              </a:cxnLst>
              <a:rect l="0" t="0" r="r" b="b"/>
              <a:pathLst>
                <a:path w="156" h="99">
                  <a:moveTo>
                    <a:pt x="156" y="0"/>
                  </a:moveTo>
                  <a:lnTo>
                    <a:pt x="156" y="0"/>
                  </a:lnTo>
                  <a:lnTo>
                    <a:pt x="124" y="2"/>
                  </a:lnTo>
                  <a:lnTo>
                    <a:pt x="94" y="8"/>
                  </a:lnTo>
                  <a:lnTo>
                    <a:pt x="69" y="17"/>
                  </a:lnTo>
                  <a:lnTo>
                    <a:pt x="45" y="29"/>
                  </a:lnTo>
                  <a:lnTo>
                    <a:pt x="26" y="43"/>
                  </a:lnTo>
                  <a:lnTo>
                    <a:pt x="11" y="61"/>
                  </a:lnTo>
                  <a:lnTo>
                    <a:pt x="2" y="79"/>
                  </a:lnTo>
                  <a:lnTo>
                    <a:pt x="0" y="99"/>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8" name="Freeform 14"/>
            <p:cNvSpPr>
              <a:spLocks/>
            </p:cNvSpPr>
            <p:nvPr userDrawn="1"/>
          </p:nvSpPr>
          <p:spPr bwMode="auto">
            <a:xfrm>
              <a:off x="230367" y="6594551"/>
              <a:ext cx="124745" cy="78218"/>
            </a:xfrm>
            <a:custGeom>
              <a:avLst/>
              <a:gdLst/>
              <a:ahLst/>
              <a:cxnLst>
                <a:cxn ang="0">
                  <a:pos x="0" y="0"/>
                </a:cxn>
                <a:cxn ang="0">
                  <a:pos x="2" y="19"/>
                </a:cxn>
                <a:cxn ang="0">
                  <a:pos x="11" y="38"/>
                </a:cxn>
                <a:cxn ang="0">
                  <a:pos x="26" y="54"/>
                </a:cxn>
                <a:cxn ang="0">
                  <a:pos x="45" y="67"/>
                </a:cxn>
                <a:cxn ang="0">
                  <a:pos x="69" y="79"/>
                </a:cxn>
                <a:cxn ang="0">
                  <a:pos x="94" y="89"/>
                </a:cxn>
                <a:cxn ang="0">
                  <a:pos x="124" y="95"/>
                </a:cxn>
                <a:cxn ang="0">
                  <a:pos x="156" y="97"/>
                </a:cxn>
              </a:cxnLst>
              <a:rect l="0" t="0" r="r" b="b"/>
              <a:pathLst>
                <a:path w="156" h="97">
                  <a:moveTo>
                    <a:pt x="0" y="0"/>
                  </a:moveTo>
                  <a:lnTo>
                    <a:pt x="2" y="19"/>
                  </a:lnTo>
                  <a:lnTo>
                    <a:pt x="11" y="38"/>
                  </a:lnTo>
                  <a:lnTo>
                    <a:pt x="26" y="54"/>
                  </a:lnTo>
                  <a:lnTo>
                    <a:pt x="45" y="67"/>
                  </a:lnTo>
                  <a:lnTo>
                    <a:pt x="69" y="79"/>
                  </a:lnTo>
                  <a:lnTo>
                    <a:pt x="94" y="89"/>
                  </a:lnTo>
                  <a:lnTo>
                    <a:pt x="124" y="95"/>
                  </a:lnTo>
                  <a:lnTo>
                    <a:pt x="156" y="97"/>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9" name="Line 16"/>
            <p:cNvSpPr>
              <a:spLocks noChangeShapeType="1"/>
            </p:cNvSpPr>
            <p:nvPr userDrawn="1"/>
          </p:nvSpPr>
          <p:spPr bwMode="auto">
            <a:xfrm flipV="1">
              <a:off x="194725" y="6518704"/>
              <a:ext cx="280677" cy="263096"/>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sp>
          <p:nvSpPr>
            <p:cNvPr id="10" name="Line 17"/>
            <p:cNvSpPr>
              <a:spLocks noChangeShapeType="1"/>
            </p:cNvSpPr>
            <p:nvPr userDrawn="1"/>
          </p:nvSpPr>
          <p:spPr bwMode="auto">
            <a:xfrm>
              <a:off x="475402" y="6518704"/>
              <a:ext cx="2227" cy="263096"/>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cxnSp>
          <p:nvCxnSpPr>
            <p:cNvPr id="11" name="Straight Connector 10"/>
            <p:cNvCxnSpPr/>
            <p:nvPr userDrawn="1"/>
          </p:nvCxnSpPr>
          <p:spPr>
            <a:xfrm>
              <a:off x="337291" y="6672769"/>
              <a:ext cx="22944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a:spLocks noChangeArrowheads="1"/>
          </p:cNvSpPr>
          <p:nvPr userDrawn="1"/>
        </p:nvSpPr>
        <p:spPr bwMode="auto">
          <a:xfrm>
            <a:off x="304800" y="214313"/>
            <a:ext cx="762000" cy="571500"/>
          </a:xfrm>
          <a:prstGeom prst="rect">
            <a:avLst/>
          </a:prstGeom>
          <a:gradFill rotWithShape="0">
            <a:gsLst>
              <a:gs pos="0">
                <a:srgbClr val="B6DDE8"/>
              </a:gs>
              <a:gs pos="100000">
                <a:srgbClr val="F0F8FA"/>
              </a:gs>
            </a:gsLst>
            <a:lin ang="2700000" scaled="1"/>
          </a:gradFill>
          <a:ln w="9525">
            <a:noFill/>
            <a:miter lim="800000"/>
            <a:headEnd/>
            <a:tailEnd/>
          </a:ln>
        </p:spPr>
        <p:txBody>
          <a:bodyPr lIns="91429" tIns="45714" rIns="91429" bIns="45714"/>
          <a:lstStyle/>
          <a:p>
            <a:pPr fontAlgn="auto">
              <a:spcBef>
                <a:spcPts val="0"/>
              </a:spcBef>
              <a:spcAft>
                <a:spcPts val="0"/>
              </a:spcAft>
              <a:defRPr/>
            </a:pPr>
            <a:endParaRPr lang="en-US" dirty="0">
              <a:latin typeface="+mn-lt"/>
            </a:endParaRPr>
          </a:p>
        </p:txBody>
      </p:sp>
      <p:grpSp>
        <p:nvGrpSpPr>
          <p:cNvPr id="13" name="Group 17"/>
          <p:cNvGrpSpPr>
            <a:grpSpLocks/>
          </p:cNvGrpSpPr>
          <p:nvPr userDrawn="1"/>
        </p:nvGrpSpPr>
        <p:grpSpPr bwMode="auto">
          <a:xfrm>
            <a:off x="657226" y="482600"/>
            <a:ext cx="8486775" cy="731838"/>
            <a:chOff x="962024" y="2038350"/>
            <a:chExt cx="8486775" cy="781050"/>
          </a:xfrm>
        </p:grpSpPr>
        <p:sp>
          <p:nvSpPr>
            <p:cNvPr id="14" name="Rectangle 3"/>
            <p:cNvSpPr>
              <a:spLocks noChangeArrowheads="1"/>
            </p:cNvSpPr>
            <p:nvPr/>
          </p:nvSpPr>
          <p:spPr bwMode="auto">
            <a:xfrm>
              <a:off x="962024" y="2038350"/>
              <a:ext cx="638175" cy="781050"/>
            </a:xfrm>
            <a:prstGeom prst="rect">
              <a:avLst/>
            </a:prstGeom>
            <a:solidFill>
              <a:schemeClr val="tx2">
                <a:lumMod val="40000"/>
                <a:lumOff val="60000"/>
              </a:schemeClr>
            </a:solidFill>
            <a:ln w="9525">
              <a:noFill/>
              <a:miter lim="800000"/>
              <a:headEnd/>
              <a:tailEnd/>
            </a:ln>
          </p:spPr>
          <p:txBody>
            <a:bodyPr/>
            <a:lstStyle/>
            <a:p>
              <a:pPr fontAlgn="auto">
                <a:spcBef>
                  <a:spcPts val="0"/>
                </a:spcBef>
                <a:spcAft>
                  <a:spcPts val="0"/>
                </a:spcAft>
                <a:defRPr/>
              </a:pPr>
              <a:endParaRPr lang="en-US" dirty="0">
                <a:latin typeface="Calibri" pitchFamily="34" charset="0"/>
              </a:endParaRPr>
            </a:p>
          </p:txBody>
        </p:sp>
        <p:sp>
          <p:nvSpPr>
            <p:cNvPr id="15" name="Rectangle 4"/>
            <p:cNvSpPr>
              <a:spLocks noChangeArrowheads="1"/>
            </p:cNvSpPr>
            <p:nvPr/>
          </p:nvSpPr>
          <p:spPr bwMode="auto">
            <a:xfrm>
              <a:off x="962024" y="2543237"/>
              <a:ext cx="8486775" cy="47439"/>
            </a:xfrm>
            <a:prstGeom prst="rect">
              <a:avLst/>
            </a:prstGeom>
            <a:solidFill>
              <a:schemeClr val="tx2">
                <a:lumMod val="75000"/>
              </a:schemeClr>
            </a:solidFill>
            <a:ln w="9525">
              <a:noFill/>
              <a:miter lim="800000"/>
              <a:headEnd/>
              <a:tailEnd/>
            </a:ln>
          </p:spPr>
          <p:txBody>
            <a:bodyPr/>
            <a:lstStyle/>
            <a:p>
              <a:pPr fontAlgn="auto">
                <a:spcBef>
                  <a:spcPts val="0"/>
                </a:spcBef>
                <a:spcAft>
                  <a:spcPts val="0"/>
                </a:spcAft>
                <a:defRPr/>
              </a:pPr>
              <a:endParaRPr lang="en-US" dirty="0">
                <a:latin typeface="Calibri" pitchFamily="34" charset="0"/>
              </a:endParaRPr>
            </a:p>
          </p:txBody>
        </p:sp>
      </p:grpSp>
      <p:sp>
        <p:nvSpPr>
          <p:cNvPr id="16" name="TextBox 15"/>
          <p:cNvSpPr txBox="1"/>
          <p:nvPr userDrawn="1"/>
        </p:nvSpPr>
        <p:spPr>
          <a:xfrm rot="10800000" flipH="1" flipV="1">
            <a:off x="8613775" y="6503915"/>
            <a:ext cx="381000" cy="246209"/>
          </a:xfrm>
          <a:prstGeom prst="rect">
            <a:avLst/>
          </a:prstGeom>
          <a:noFill/>
        </p:spPr>
        <p:txBody>
          <a:bodyPr lIns="91429" tIns="45714" rIns="91429" bIns="45714">
            <a:spAutoFit/>
          </a:bodyPr>
          <a:lstStyle/>
          <a:p>
            <a:pPr fontAlgn="auto">
              <a:spcBef>
                <a:spcPts val="0"/>
              </a:spcBef>
              <a:spcAft>
                <a:spcPts val="0"/>
              </a:spcAft>
              <a:defRPr/>
            </a:pPr>
            <a:fld id="{1A957D94-7459-4881-AAEC-E851FF8589D3}" type="slidenum">
              <a:rPr lang="en-US" sz="1000">
                <a:solidFill>
                  <a:schemeClr val="tx2">
                    <a:lumMod val="50000"/>
                  </a:schemeClr>
                </a:solidFill>
                <a:latin typeface="Arial" pitchFamily="34" charset="0"/>
                <a:cs typeface="Arial" pitchFamily="34" charset="0"/>
              </a:rPr>
              <a:pPr fontAlgn="auto">
                <a:spcBef>
                  <a:spcPts val="0"/>
                </a:spcBef>
                <a:spcAft>
                  <a:spcPts val="0"/>
                </a:spcAft>
                <a:defRPr/>
              </a:pPr>
              <a:t>‹#›</a:t>
            </a:fld>
            <a:endParaRPr lang="en-US" sz="1000" dirty="0">
              <a:solidFill>
                <a:schemeClr val="tx2">
                  <a:lumMod val="50000"/>
                </a:schemeClr>
              </a:solidFill>
              <a:latin typeface="Arial" pitchFamily="34" charset="0"/>
              <a:cs typeface="Arial" pitchFamily="34" charset="0"/>
            </a:endParaRPr>
          </a:p>
        </p:txBody>
      </p:sp>
      <p:cxnSp>
        <p:nvCxnSpPr>
          <p:cNvPr id="17" name="Straight Connector 16"/>
          <p:cNvCxnSpPr/>
          <p:nvPr userDrawn="1"/>
        </p:nvCxnSpPr>
        <p:spPr>
          <a:xfrm rot="16200000" flipH="1">
            <a:off x="8462963" y="6634163"/>
            <a:ext cx="257175" cy="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a:xfrm>
            <a:off x="7747000" y="6457950"/>
            <a:ext cx="582188" cy="369320"/>
          </a:xfrm>
          <a:prstGeom prst="rect">
            <a:avLst/>
          </a:prstGeom>
          <a:solidFill>
            <a:schemeClr val="bg1"/>
          </a:solidFill>
        </p:spPr>
        <p:txBody>
          <a:bodyPr wrap="none" lIns="91429" tIns="45714" rIns="91429" bIns="45714">
            <a:spAutoFit/>
          </a:bodyPr>
          <a:lstStyle/>
          <a:p>
            <a:pPr>
              <a:defRPr/>
            </a:pPr>
            <a:r>
              <a:rPr lang="en-US" b="1" dirty="0">
                <a:solidFill>
                  <a:schemeClr val="accent1">
                    <a:lumMod val="75000"/>
                  </a:schemeClr>
                </a:solidFill>
              </a:rPr>
              <a:t>NIC</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0_Title Slide">
    <p:spTree>
      <p:nvGrpSpPr>
        <p:cNvPr id="1" name=""/>
        <p:cNvGrpSpPr/>
        <p:nvPr/>
      </p:nvGrpSpPr>
      <p:grpSpPr>
        <a:xfrm>
          <a:off x="0" y="0"/>
          <a:ext cx="0" cy="0"/>
          <a:chOff x="0" y="0"/>
          <a:chExt cx="0" cy="0"/>
        </a:xfrm>
      </p:grpSpPr>
      <p:sp>
        <p:nvSpPr>
          <p:cNvPr id="2" name="Rectangle 1"/>
          <p:cNvSpPr/>
          <p:nvPr userDrawn="1"/>
        </p:nvSpPr>
        <p:spPr>
          <a:xfrm>
            <a:off x="0" y="6477000"/>
            <a:ext cx="9144000" cy="304800"/>
          </a:xfrm>
          <a:prstGeom prst="rect">
            <a:avLst/>
          </a:prstGeom>
          <a:gradFill flip="none" rotWithShape="1">
            <a:gsLst>
              <a:gs pos="0">
                <a:schemeClr val="tx2">
                  <a:lumMod val="75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anchor="ctr"/>
          <a:lstStyle/>
          <a:p>
            <a:pPr fontAlgn="auto">
              <a:spcBef>
                <a:spcPts val="0"/>
              </a:spcBef>
              <a:spcAft>
                <a:spcPts val="0"/>
              </a:spcAft>
              <a:defRPr/>
            </a:pPr>
            <a:endParaRPr lang="en-US" dirty="0"/>
          </a:p>
        </p:txBody>
      </p:sp>
      <p:grpSp>
        <p:nvGrpSpPr>
          <p:cNvPr id="3" name="Group 6"/>
          <p:cNvGrpSpPr>
            <a:grpSpLocks/>
          </p:cNvGrpSpPr>
          <p:nvPr userDrawn="1"/>
        </p:nvGrpSpPr>
        <p:grpSpPr bwMode="auto">
          <a:xfrm>
            <a:off x="161926" y="6526213"/>
            <a:ext cx="295275" cy="228600"/>
            <a:chOff x="152400" y="6440487"/>
            <a:chExt cx="414333" cy="341313"/>
          </a:xfrm>
        </p:grpSpPr>
        <p:sp>
          <p:nvSpPr>
            <p:cNvPr id="4" name="Line 10"/>
            <p:cNvSpPr>
              <a:spLocks noChangeShapeType="1"/>
            </p:cNvSpPr>
            <p:nvPr userDrawn="1"/>
          </p:nvSpPr>
          <p:spPr bwMode="auto">
            <a:xfrm flipV="1">
              <a:off x="152400" y="6445227"/>
              <a:ext cx="2228" cy="222802"/>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sp>
          <p:nvSpPr>
            <p:cNvPr id="5" name="Freeform 11"/>
            <p:cNvSpPr>
              <a:spLocks/>
            </p:cNvSpPr>
            <p:nvPr userDrawn="1"/>
          </p:nvSpPr>
          <p:spPr bwMode="auto">
            <a:xfrm>
              <a:off x="152400" y="6440487"/>
              <a:ext cx="167070" cy="78217"/>
            </a:xfrm>
            <a:custGeom>
              <a:avLst/>
              <a:gdLst/>
              <a:ahLst/>
              <a:cxnLst>
                <a:cxn ang="0">
                  <a:pos x="208" y="99"/>
                </a:cxn>
                <a:cxn ang="0">
                  <a:pos x="204" y="78"/>
                </a:cxn>
                <a:cxn ang="0">
                  <a:pos x="192" y="59"/>
                </a:cxn>
                <a:cxn ang="0">
                  <a:pos x="173" y="44"/>
                </a:cxn>
                <a:cxn ang="0">
                  <a:pos x="148" y="28"/>
                </a:cxn>
                <a:cxn ang="0">
                  <a:pos x="117" y="17"/>
                </a:cxn>
                <a:cxn ang="0">
                  <a:pos x="81" y="8"/>
                </a:cxn>
                <a:cxn ang="0">
                  <a:pos x="41" y="2"/>
                </a:cxn>
                <a:cxn ang="0">
                  <a:pos x="0" y="0"/>
                </a:cxn>
              </a:cxnLst>
              <a:rect l="0" t="0" r="r" b="b"/>
              <a:pathLst>
                <a:path w="208" h="99">
                  <a:moveTo>
                    <a:pt x="208" y="99"/>
                  </a:moveTo>
                  <a:lnTo>
                    <a:pt x="204" y="78"/>
                  </a:lnTo>
                  <a:lnTo>
                    <a:pt x="192" y="59"/>
                  </a:lnTo>
                  <a:lnTo>
                    <a:pt x="173" y="44"/>
                  </a:lnTo>
                  <a:lnTo>
                    <a:pt x="148" y="28"/>
                  </a:lnTo>
                  <a:lnTo>
                    <a:pt x="117" y="17"/>
                  </a:lnTo>
                  <a:lnTo>
                    <a:pt x="81" y="8"/>
                  </a:lnTo>
                  <a:lnTo>
                    <a:pt x="41" y="2"/>
                  </a:lnTo>
                  <a:lnTo>
                    <a:pt x="0" y="0"/>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6" name="Freeform 12"/>
            <p:cNvSpPr>
              <a:spLocks/>
            </p:cNvSpPr>
            <p:nvPr userDrawn="1"/>
          </p:nvSpPr>
          <p:spPr bwMode="auto">
            <a:xfrm>
              <a:off x="152400" y="6518704"/>
              <a:ext cx="167070" cy="78218"/>
            </a:xfrm>
            <a:custGeom>
              <a:avLst/>
              <a:gdLst/>
              <a:ahLst/>
              <a:cxnLst>
                <a:cxn ang="0">
                  <a:pos x="0" y="98"/>
                </a:cxn>
                <a:cxn ang="0">
                  <a:pos x="41" y="96"/>
                </a:cxn>
                <a:cxn ang="0">
                  <a:pos x="81" y="90"/>
                </a:cxn>
                <a:cxn ang="0">
                  <a:pos x="117" y="80"/>
                </a:cxn>
                <a:cxn ang="0">
                  <a:pos x="148" y="69"/>
                </a:cxn>
                <a:cxn ang="0">
                  <a:pos x="173" y="54"/>
                </a:cxn>
                <a:cxn ang="0">
                  <a:pos x="192" y="38"/>
                </a:cxn>
                <a:cxn ang="0">
                  <a:pos x="204" y="19"/>
                </a:cxn>
                <a:cxn ang="0">
                  <a:pos x="208" y="0"/>
                </a:cxn>
              </a:cxnLst>
              <a:rect l="0" t="0" r="r" b="b"/>
              <a:pathLst>
                <a:path w="208" h="98">
                  <a:moveTo>
                    <a:pt x="0" y="98"/>
                  </a:moveTo>
                  <a:lnTo>
                    <a:pt x="41" y="96"/>
                  </a:lnTo>
                  <a:lnTo>
                    <a:pt x="81" y="90"/>
                  </a:lnTo>
                  <a:lnTo>
                    <a:pt x="117" y="80"/>
                  </a:lnTo>
                  <a:lnTo>
                    <a:pt x="148" y="69"/>
                  </a:lnTo>
                  <a:lnTo>
                    <a:pt x="173" y="54"/>
                  </a:lnTo>
                  <a:lnTo>
                    <a:pt x="192" y="38"/>
                  </a:lnTo>
                  <a:lnTo>
                    <a:pt x="204" y="19"/>
                  </a:lnTo>
                  <a:lnTo>
                    <a:pt x="208" y="0"/>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7" name="Freeform 13"/>
            <p:cNvSpPr>
              <a:spLocks/>
            </p:cNvSpPr>
            <p:nvPr userDrawn="1"/>
          </p:nvSpPr>
          <p:spPr bwMode="auto">
            <a:xfrm>
              <a:off x="230367" y="6516334"/>
              <a:ext cx="124745" cy="78217"/>
            </a:xfrm>
            <a:custGeom>
              <a:avLst/>
              <a:gdLst/>
              <a:ahLst/>
              <a:cxnLst>
                <a:cxn ang="0">
                  <a:pos x="156" y="0"/>
                </a:cxn>
                <a:cxn ang="0">
                  <a:pos x="156" y="0"/>
                </a:cxn>
                <a:cxn ang="0">
                  <a:pos x="124" y="2"/>
                </a:cxn>
                <a:cxn ang="0">
                  <a:pos x="94" y="8"/>
                </a:cxn>
                <a:cxn ang="0">
                  <a:pos x="69" y="17"/>
                </a:cxn>
                <a:cxn ang="0">
                  <a:pos x="45" y="29"/>
                </a:cxn>
                <a:cxn ang="0">
                  <a:pos x="26" y="43"/>
                </a:cxn>
                <a:cxn ang="0">
                  <a:pos x="11" y="61"/>
                </a:cxn>
                <a:cxn ang="0">
                  <a:pos x="2" y="79"/>
                </a:cxn>
                <a:cxn ang="0">
                  <a:pos x="0" y="99"/>
                </a:cxn>
              </a:cxnLst>
              <a:rect l="0" t="0" r="r" b="b"/>
              <a:pathLst>
                <a:path w="156" h="99">
                  <a:moveTo>
                    <a:pt x="156" y="0"/>
                  </a:moveTo>
                  <a:lnTo>
                    <a:pt x="156" y="0"/>
                  </a:lnTo>
                  <a:lnTo>
                    <a:pt x="124" y="2"/>
                  </a:lnTo>
                  <a:lnTo>
                    <a:pt x="94" y="8"/>
                  </a:lnTo>
                  <a:lnTo>
                    <a:pt x="69" y="17"/>
                  </a:lnTo>
                  <a:lnTo>
                    <a:pt x="45" y="29"/>
                  </a:lnTo>
                  <a:lnTo>
                    <a:pt x="26" y="43"/>
                  </a:lnTo>
                  <a:lnTo>
                    <a:pt x="11" y="61"/>
                  </a:lnTo>
                  <a:lnTo>
                    <a:pt x="2" y="79"/>
                  </a:lnTo>
                  <a:lnTo>
                    <a:pt x="0" y="99"/>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8" name="Freeform 14"/>
            <p:cNvSpPr>
              <a:spLocks/>
            </p:cNvSpPr>
            <p:nvPr userDrawn="1"/>
          </p:nvSpPr>
          <p:spPr bwMode="auto">
            <a:xfrm>
              <a:off x="230367" y="6594551"/>
              <a:ext cx="124745" cy="78218"/>
            </a:xfrm>
            <a:custGeom>
              <a:avLst/>
              <a:gdLst/>
              <a:ahLst/>
              <a:cxnLst>
                <a:cxn ang="0">
                  <a:pos x="0" y="0"/>
                </a:cxn>
                <a:cxn ang="0">
                  <a:pos x="2" y="19"/>
                </a:cxn>
                <a:cxn ang="0">
                  <a:pos x="11" y="38"/>
                </a:cxn>
                <a:cxn ang="0">
                  <a:pos x="26" y="54"/>
                </a:cxn>
                <a:cxn ang="0">
                  <a:pos x="45" y="67"/>
                </a:cxn>
                <a:cxn ang="0">
                  <a:pos x="69" y="79"/>
                </a:cxn>
                <a:cxn ang="0">
                  <a:pos x="94" y="89"/>
                </a:cxn>
                <a:cxn ang="0">
                  <a:pos x="124" y="95"/>
                </a:cxn>
                <a:cxn ang="0">
                  <a:pos x="156" y="97"/>
                </a:cxn>
              </a:cxnLst>
              <a:rect l="0" t="0" r="r" b="b"/>
              <a:pathLst>
                <a:path w="156" h="97">
                  <a:moveTo>
                    <a:pt x="0" y="0"/>
                  </a:moveTo>
                  <a:lnTo>
                    <a:pt x="2" y="19"/>
                  </a:lnTo>
                  <a:lnTo>
                    <a:pt x="11" y="38"/>
                  </a:lnTo>
                  <a:lnTo>
                    <a:pt x="26" y="54"/>
                  </a:lnTo>
                  <a:lnTo>
                    <a:pt x="45" y="67"/>
                  </a:lnTo>
                  <a:lnTo>
                    <a:pt x="69" y="79"/>
                  </a:lnTo>
                  <a:lnTo>
                    <a:pt x="94" y="89"/>
                  </a:lnTo>
                  <a:lnTo>
                    <a:pt x="124" y="95"/>
                  </a:lnTo>
                  <a:lnTo>
                    <a:pt x="156" y="97"/>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9" name="Line 16"/>
            <p:cNvSpPr>
              <a:spLocks noChangeShapeType="1"/>
            </p:cNvSpPr>
            <p:nvPr userDrawn="1"/>
          </p:nvSpPr>
          <p:spPr bwMode="auto">
            <a:xfrm flipV="1">
              <a:off x="194725" y="6518704"/>
              <a:ext cx="280677" cy="263096"/>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sp>
          <p:nvSpPr>
            <p:cNvPr id="10" name="Line 17"/>
            <p:cNvSpPr>
              <a:spLocks noChangeShapeType="1"/>
            </p:cNvSpPr>
            <p:nvPr userDrawn="1"/>
          </p:nvSpPr>
          <p:spPr bwMode="auto">
            <a:xfrm>
              <a:off x="475402" y="6518704"/>
              <a:ext cx="2227" cy="263096"/>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cxnSp>
          <p:nvCxnSpPr>
            <p:cNvPr id="11" name="Straight Connector 10"/>
            <p:cNvCxnSpPr/>
            <p:nvPr userDrawn="1"/>
          </p:nvCxnSpPr>
          <p:spPr>
            <a:xfrm>
              <a:off x="337291" y="6672769"/>
              <a:ext cx="22944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a:spLocks noChangeArrowheads="1"/>
          </p:cNvSpPr>
          <p:nvPr userDrawn="1"/>
        </p:nvSpPr>
        <p:spPr bwMode="auto">
          <a:xfrm>
            <a:off x="304800" y="214313"/>
            <a:ext cx="762000" cy="571500"/>
          </a:xfrm>
          <a:prstGeom prst="rect">
            <a:avLst/>
          </a:prstGeom>
          <a:gradFill rotWithShape="0">
            <a:gsLst>
              <a:gs pos="0">
                <a:srgbClr val="B6DDE8"/>
              </a:gs>
              <a:gs pos="100000">
                <a:srgbClr val="F0F8FA"/>
              </a:gs>
            </a:gsLst>
            <a:lin ang="2700000" scaled="1"/>
          </a:gradFill>
          <a:ln w="9525">
            <a:noFill/>
            <a:miter lim="800000"/>
            <a:headEnd/>
            <a:tailEnd/>
          </a:ln>
        </p:spPr>
        <p:txBody>
          <a:bodyPr lIns="91429" tIns="45714" rIns="91429" bIns="45714"/>
          <a:lstStyle/>
          <a:p>
            <a:pPr fontAlgn="auto">
              <a:spcBef>
                <a:spcPts val="0"/>
              </a:spcBef>
              <a:spcAft>
                <a:spcPts val="0"/>
              </a:spcAft>
              <a:defRPr/>
            </a:pPr>
            <a:endParaRPr lang="en-US" dirty="0">
              <a:latin typeface="+mn-lt"/>
            </a:endParaRPr>
          </a:p>
        </p:txBody>
      </p:sp>
      <p:grpSp>
        <p:nvGrpSpPr>
          <p:cNvPr id="13" name="Group 17"/>
          <p:cNvGrpSpPr>
            <a:grpSpLocks/>
          </p:cNvGrpSpPr>
          <p:nvPr userDrawn="1"/>
        </p:nvGrpSpPr>
        <p:grpSpPr bwMode="auto">
          <a:xfrm>
            <a:off x="657226" y="482600"/>
            <a:ext cx="8486775" cy="731838"/>
            <a:chOff x="962024" y="2038350"/>
            <a:chExt cx="8486775" cy="781050"/>
          </a:xfrm>
        </p:grpSpPr>
        <p:sp>
          <p:nvSpPr>
            <p:cNvPr id="14" name="Rectangle 3"/>
            <p:cNvSpPr>
              <a:spLocks noChangeArrowheads="1"/>
            </p:cNvSpPr>
            <p:nvPr/>
          </p:nvSpPr>
          <p:spPr bwMode="auto">
            <a:xfrm>
              <a:off x="962024" y="2038350"/>
              <a:ext cx="638175" cy="781050"/>
            </a:xfrm>
            <a:prstGeom prst="rect">
              <a:avLst/>
            </a:prstGeom>
            <a:solidFill>
              <a:schemeClr val="tx2">
                <a:lumMod val="40000"/>
                <a:lumOff val="60000"/>
              </a:schemeClr>
            </a:solidFill>
            <a:ln w="9525">
              <a:noFill/>
              <a:miter lim="800000"/>
              <a:headEnd/>
              <a:tailEnd/>
            </a:ln>
          </p:spPr>
          <p:txBody>
            <a:bodyPr/>
            <a:lstStyle/>
            <a:p>
              <a:pPr fontAlgn="auto">
                <a:spcBef>
                  <a:spcPts val="0"/>
                </a:spcBef>
                <a:spcAft>
                  <a:spcPts val="0"/>
                </a:spcAft>
                <a:defRPr/>
              </a:pPr>
              <a:endParaRPr lang="en-US" dirty="0">
                <a:latin typeface="Calibri" pitchFamily="34" charset="0"/>
              </a:endParaRPr>
            </a:p>
          </p:txBody>
        </p:sp>
        <p:sp>
          <p:nvSpPr>
            <p:cNvPr id="15" name="Rectangle 4"/>
            <p:cNvSpPr>
              <a:spLocks noChangeArrowheads="1"/>
            </p:cNvSpPr>
            <p:nvPr/>
          </p:nvSpPr>
          <p:spPr bwMode="auto">
            <a:xfrm>
              <a:off x="962024" y="2543237"/>
              <a:ext cx="8486775" cy="47439"/>
            </a:xfrm>
            <a:prstGeom prst="rect">
              <a:avLst/>
            </a:prstGeom>
            <a:solidFill>
              <a:schemeClr val="tx2">
                <a:lumMod val="75000"/>
              </a:schemeClr>
            </a:solidFill>
            <a:ln w="9525">
              <a:noFill/>
              <a:miter lim="800000"/>
              <a:headEnd/>
              <a:tailEnd/>
            </a:ln>
          </p:spPr>
          <p:txBody>
            <a:bodyPr/>
            <a:lstStyle/>
            <a:p>
              <a:pPr fontAlgn="auto">
                <a:spcBef>
                  <a:spcPts val="0"/>
                </a:spcBef>
                <a:spcAft>
                  <a:spcPts val="0"/>
                </a:spcAft>
                <a:defRPr/>
              </a:pPr>
              <a:endParaRPr lang="en-US" dirty="0">
                <a:latin typeface="Calibri" pitchFamily="34" charset="0"/>
              </a:endParaRPr>
            </a:p>
          </p:txBody>
        </p:sp>
      </p:grpSp>
      <p:sp>
        <p:nvSpPr>
          <p:cNvPr id="16" name="TextBox 15"/>
          <p:cNvSpPr txBox="1"/>
          <p:nvPr userDrawn="1"/>
        </p:nvSpPr>
        <p:spPr>
          <a:xfrm rot="10800000" flipH="1" flipV="1">
            <a:off x="8613775" y="6503915"/>
            <a:ext cx="381000" cy="246209"/>
          </a:xfrm>
          <a:prstGeom prst="rect">
            <a:avLst/>
          </a:prstGeom>
          <a:noFill/>
        </p:spPr>
        <p:txBody>
          <a:bodyPr lIns="91429" tIns="45714" rIns="91429" bIns="45714">
            <a:spAutoFit/>
          </a:bodyPr>
          <a:lstStyle/>
          <a:p>
            <a:pPr fontAlgn="auto">
              <a:spcBef>
                <a:spcPts val="0"/>
              </a:spcBef>
              <a:spcAft>
                <a:spcPts val="0"/>
              </a:spcAft>
              <a:defRPr/>
            </a:pPr>
            <a:fld id="{B9BF5943-8B0C-498F-914D-2119C3CB5394}" type="slidenum">
              <a:rPr lang="en-US" sz="1000">
                <a:solidFill>
                  <a:schemeClr val="tx2">
                    <a:lumMod val="50000"/>
                  </a:schemeClr>
                </a:solidFill>
                <a:latin typeface="Arial" pitchFamily="34" charset="0"/>
                <a:cs typeface="Arial" pitchFamily="34" charset="0"/>
              </a:rPr>
              <a:pPr fontAlgn="auto">
                <a:spcBef>
                  <a:spcPts val="0"/>
                </a:spcBef>
                <a:spcAft>
                  <a:spcPts val="0"/>
                </a:spcAft>
                <a:defRPr/>
              </a:pPr>
              <a:t>‹#›</a:t>
            </a:fld>
            <a:endParaRPr lang="en-US" sz="1000" dirty="0">
              <a:solidFill>
                <a:schemeClr val="tx2">
                  <a:lumMod val="50000"/>
                </a:schemeClr>
              </a:solidFill>
              <a:latin typeface="Arial" pitchFamily="34" charset="0"/>
              <a:cs typeface="Arial" pitchFamily="34" charset="0"/>
            </a:endParaRPr>
          </a:p>
        </p:txBody>
      </p:sp>
      <p:cxnSp>
        <p:nvCxnSpPr>
          <p:cNvPr id="17" name="Straight Connector 16"/>
          <p:cNvCxnSpPr/>
          <p:nvPr userDrawn="1"/>
        </p:nvCxnSpPr>
        <p:spPr>
          <a:xfrm rot="16200000" flipH="1">
            <a:off x="8462963" y="6634163"/>
            <a:ext cx="257175" cy="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a:xfrm>
            <a:off x="7747000" y="6457950"/>
            <a:ext cx="582188" cy="369320"/>
          </a:xfrm>
          <a:prstGeom prst="rect">
            <a:avLst/>
          </a:prstGeom>
          <a:solidFill>
            <a:schemeClr val="bg1"/>
          </a:solidFill>
        </p:spPr>
        <p:txBody>
          <a:bodyPr wrap="none" lIns="91429" tIns="45714" rIns="91429" bIns="45714">
            <a:spAutoFit/>
          </a:bodyPr>
          <a:lstStyle/>
          <a:p>
            <a:pPr>
              <a:defRPr/>
            </a:pPr>
            <a:r>
              <a:rPr lang="en-US" b="1" dirty="0">
                <a:solidFill>
                  <a:schemeClr val="accent1">
                    <a:lumMod val="75000"/>
                  </a:schemeClr>
                </a:solidFill>
              </a:rPr>
              <a:t>NIC</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CD40C8D-86FB-4093-A8FC-B025B65B99A4}" type="datetimeFigureOut">
              <a:rPr lang="en-US"/>
              <a:pPr>
                <a:defRPr/>
              </a:pPr>
              <a:t>7/29/2016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84858E3-E4ED-40FA-8D40-3EF180E2E1BA}"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1_Title Slide">
    <p:spTree>
      <p:nvGrpSpPr>
        <p:cNvPr id="1" name=""/>
        <p:cNvGrpSpPr/>
        <p:nvPr/>
      </p:nvGrpSpPr>
      <p:grpSpPr>
        <a:xfrm>
          <a:off x="0" y="0"/>
          <a:ext cx="0" cy="0"/>
          <a:chOff x="0" y="0"/>
          <a:chExt cx="0" cy="0"/>
        </a:xfrm>
      </p:grpSpPr>
      <p:sp>
        <p:nvSpPr>
          <p:cNvPr id="2" name="Rectangle 1"/>
          <p:cNvSpPr/>
          <p:nvPr userDrawn="1"/>
        </p:nvSpPr>
        <p:spPr>
          <a:xfrm>
            <a:off x="0" y="6477000"/>
            <a:ext cx="9144000" cy="304800"/>
          </a:xfrm>
          <a:prstGeom prst="rect">
            <a:avLst/>
          </a:prstGeom>
          <a:gradFill flip="none" rotWithShape="1">
            <a:gsLst>
              <a:gs pos="0">
                <a:schemeClr val="tx2">
                  <a:lumMod val="75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anchor="ctr"/>
          <a:lstStyle/>
          <a:p>
            <a:pPr fontAlgn="auto">
              <a:spcBef>
                <a:spcPts val="0"/>
              </a:spcBef>
              <a:spcAft>
                <a:spcPts val="0"/>
              </a:spcAft>
              <a:defRPr/>
            </a:pPr>
            <a:endParaRPr lang="en-US" dirty="0"/>
          </a:p>
        </p:txBody>
      </p:sp>
      <p:grpSp>
        <p:nvGrpSpPr>
          <p:cNvPr id="3" name="Group 6"/>
          <p:cNvGrpSpPr>
            <a:grpSpLocks/>
          </p:cNvGrpSpPr>
          <p:nvPr userDrawn="1"/>
        </p:nvGrpSpPr>
        <p:grpSpPr bwMode="auto">
          <a:xfrm>
            <a:off x="161926" y="6526213"/>
            <a:ext cx="295275" cy="228600"/>
            <a:chOff x="152400" y="6440487"/>
            <a:chExt cx="414333" cy="341313"/>
          </a:xfrm>
        </p:grpSpPr>
        <p:sp>
          <p:nvSpPr>
            <p:cNvPr id="4" name="Line 10"/>
            <p:cNvSpPr>
              <a:spLocks noChangeShapeType="1"/>
            </p:cNvSpPr>
            <p:nvPr userDrawn="1"/>
          </p:nvSpPr>
          <p:spPr bwMode="auto">
            <a:xfrm flipV="1">
              <a:off x="152400" y="6445227"/>
              <a:ext cx="2228" cy="222802"/>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sp>
          <p:nvSpPr>
            <p:cNvPr id="5" name="Freeform 11"/>
            <p:cNvSpPr>
              <a:spLocks/>
            </p:cNvSpPr>
            <p:nvPr userDrawn="1"/>
          </p:nvSpPr>
          <p:spPr bwMode="auto">
            <a:xfrm>
              <a:off x="152400" y="6440487"/>
              <a:ext cx="167070" cy="78217"/>
            </a:xfrm>
            <a:custGeom>
              <a:avLst/>
              <a:gdLst/>
              <a:ahLst/>
              <a:cxnLst>
                <a:cxn ang="0">
                  <a:pos x="208" y="99"/>
                </a:cxn>
                <a:cxn ang="0">
                  <a:pos x="204" y="78"/>
                </a:cxn>
                <a:cxn ang="0">
                  <a:pos x="192" y="59"/>
                </a:cxn>
                <a:cxn ang="0">
                  <a:pos x="173" y="44"/>
                </a:cxn>
                <a:cxn ang="0">
                  <a:pos x="148" y="28"/>
                </a:cxn>
                <a:cxn ang="0">
                  <a:pos x="117" y="17"/>
                </a:cxn>
                <a:cxn ang="0">
                  <a:pos x="81" y="8"/>
                </a:cxn>
                <a:cxn ang="0">
                  <a:pos x="41" y="2"/>
                </a:cxn>
                <a:cxn ang="0">
                  <a:pos x="0" y="0"/>
                </a:cxn>
              </a:cxnLst>
              <a:rect l="0" t="0" r="r" b="b"/>
              <a:pathLst>
                <a:path w="208" h="99">
                  <a:moveTo>
                    <a:pt x="208" y="99"/>
                  </a:moveTo>
                  <a:lnTo>
                    <a:pt x="204" y="78"/>
                  </a:lnTo>
                  <a:lnTo>
                    <a:pt x="192" y="59"/>
                  </a:lnTo>
                  <a:lnTo>
                    <a:pt x="173" y="44"/>
                  </a:lnTo>
                  <a:lnTo>
                    <a:pt x="148" y="28"/>
                  </a:lnTo>
                  <a:lnTo>
                    <a:pt x="117" y="17"/>
                  </a:lnTo>
                  <a:lnTo>
                    <a:pt x="81" y="8"/>
                  </a:lnTo>
                  <a:lnTo>
                    <a:pt x="41" y="2"/>
                  </a:lnTo>
                  <a:lnTo>
                    <a:pt x="0" y="0"/>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6" name="Freeform 12"/>
            <p:cNvSpPr>
              <a:spLocks/>
            </p:cNvSpPr>
            <p:nvPr userDrawn="1"/>
          </p:nvSpPr>
          <p:spPr bwMode="auto">
            <a:xfrm>
              <a:off x="152400" y="6518704"/>
              <a:ext cx="167070" cy="78218"/>
            </a:xfrm>
            <a:custGeom>
              <a:avLst/>
              <a:gdLst/>
              <a:ahLst/>
              <a:cxnLst>
                <a:cxn ang="0">
                  <a:pos x="0" y="98"/>
                </a:cxn>
                <a:cxn ang="0">
                  <a:pos x="41" y="96"/>
                </a:cxn>
                <a:cxn ang="0">
                  <a:pos x="81" y="90"/>
                </a:cxn>
                <a:cxn ang="0">
                  <a:pos x="117" y="80"/>
                </a:cxn>
                <a:cxn ang="0">
                  <a:pos x="148" y="69"/>
                </a:cxn>
                <a:cxn ang="0">
                  <a:pos x="173" y="54"/>
                </a:cxn>
                <a:cxn ang="0">
                  <a:pos x="192" y="38"/>
                </a:cxn>
                <a:cxn ang="0">
                  <a:pos x="204" y="19"/>
                </a:cxn>
                <a:cxn ang="0">
                  <a:pos x="208" y="0"/>
                </a:cxn>
              </a:cxnLst>
              <a:rect l="0" t="0" r="r" b="b"/>
              <a:pathLst>
                <a:path w="208" h="98">
                  <a:moveTo>
                    <a:pt x="0" y="98"/>
                  </a:moveTo>
                  <a:lnTo>
                    <a:pt x="41" y="96"/>
                  </a:lnTo>
                  <a:lnTo>
                    <a:pt x="81" y="90"/>
                  </a:lnTo>
                  <a:lnTo>
                    <a:pt x="117" y="80"/>
                  </a:lnTo>
                  <a:lnTo>
                    <a:pt x="148" y="69"/>
                  </a:lnTo>
                  <a:lnTo>
                    <a:pt x="173" y="54"/>
                  </a:lnTo>
                  <a:lnTo>
                    <a:pt x="192" y="38"/>
                  </a:lnTo>
                  <a:lnTo>
                    <a:pt x="204" y="19"/>
                  </a:lnTo>
                  <a:lnTo>
                    <a:pt x="208" y="0"/>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7" name="Freeform 13"/>
            <p:cNvSpPr>
              <a:spLocks/>
            </p:cNvSpPr>
            <p:nvPr userDrawn="1"/>
          </p:nvSpPr>
          <p:spPr bwMode="auto">
            <a:xfrm>
              <a:off x="230367" y="6516334"/>
              <a:ext cx="124745" cy="78217"/>
            </a:xfrm>
            <a:custGeom>
              <a:avLst/>
              <a:gdLst/>
              <a:ahLst/>
              <a:cxnLst>
                <a:cxn ang="0">
                  <a:pos x="156" y="0"/>
                </a:cxn>
                <a:cxn ang="0">
                  <a:pos x="156" y="0"/>
                </a:cxn>
                <a:cxn ang="0">
                  <a:pos x="124" y="2"/>
                </a:cxn>
                <a:cxn ang="0">
                  <a:pos x="94" y="8"/>
                </a:cxn>
                <a:cxn ang="0">
                  <a:pos x="69" y="17"/>
                </a:cxn>
                <a:cxn ang="0">
                  <a:pos x="45" y="29"/>
                </a:cxn>
                <a:cxn ang="0">
                  <a:pos x="26" y="43"/>
                </a:cxn>
                <a:cxn ang="0">
                  <a:pos x="11" y="61"/>
                </a:cxn>
                <a:cxn ang="0">
                  <a:pos x="2" y="79"/>
                </a:cxn>
                <a:cxn ang="0">
                  <a:pos x="0" y="99"/>
                </a:cxn>
              </a:cxnLst>
              <a:rect l="0" t="0" r="r" b="b"/>
              <a:pathLst>
                <a:path w="156" h="99">
                  <a:moveTo>
                    <a:pt x="156" y="0"/>
                  </a:moveTo>
                  <a:lnTo>
                    <a:pt x="156" y="0"/>
                  </a:lnTo>
                  <a:lnTo>
                    <a:pt x="124" y="2"/>
                  </a:lnTo>
                  <a:lnTo>
                    <a:pt x="94" y="8"/>
                  </a:lnTo>
                  <a:lnTo>
                    <a:pt x="69" y="17"/>
                  </a:lnTo>
                  <a:lnTo>
                    <a:pt x="45" y="29"/>
                  </a:lnTo>
                  <a:lnTo>
                    <a:pt x="26" y="43"/>
                  </a:lnTo>
                  <a:lnTo>
                    <a:pt x="11" y="61"/>
                  </a:lnTo>
                  <a:lnTo>
                    <a:pt x="2" y="79"/>
                  </a:lnTo>
                  <a:lnTo>
                    <a:pt x="0" y="99"/>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8" name="Freeform 14"/>
            <p:cNvSpPr>
              <a:spLocks/>
            </p:cNvSpPr>
            <p:nvPr userDrawn="1"/>
          </p:nvSpPr>
          <p:spPr bwMode="auto">
            <a:xfrm>
              <a:off x="230367" y="6594551"/>
              <a:ext cx="124745" cy="78218"/>
            </a:xfrm>
            <a:custGeom>
              <a:avLst/>
              <a:gdLst/>
              <a:ahLst/>
              <a:cxnLst>
                <a:cxn ang="0">
                  <a:pos x="0" y="0"/>
                </a:cxn>
                <a:cxn ang="0">
                  <a:pos x="2" y="19"/>
                </a:cxn>
                <a:cxn ang="0">
                  <a:pos x="11" y="38"/>
                </a:cxn>
                <a:cxn ang="0">
                  <a:pos x="26" y="54"/>
                </a:cxn>
                <a:cxn ang="0">
                  <a:pos x="45" y="67"/>
                </a:cxn>
                <a:cxn ang="0">
                  <a:pos x="69" y="79"/>
                </a:cxn>
                <a:cxn ang="0">
                  <a:pos x="94" y="89"/>
                </a:cxn>
                <a:cxn ang="0">
                  <a:pos x="124" y="95"/>
                </a:cxn>
                <a:cxn ang="0">
                  <a:pos x="156" y="97"/>
                </a:cxn>
              </a:cxnLst>
              <a:rect l="0" t="0" r="r" b="b"/>
              <a:pathLst>
                <a:path w="156" h="97">
                  <a:moveTo>
                    <a:pt x="0" y="0"/>
                  </a:moveTo>
                  <a:lnTo>
                    <a:pt x="2" y="19"/>
                  </a:lnTo>
                  <a:lnTo>
                    <a:pt x="11" y="38"/>
                  </a:lnTo>
                  <a:lnTo>
                    <a:pt x="26" y="54"/>
                  </a:lnTo>
                  <a:lnTo>
                    <a:pt x="45" y="67"/>
                  </a:lnTo>
                  <a:lnTo>
                    <a:pt x="69" y="79"/>
                  </a:lnTo>
                  <a:lnTo>
                    <a:pt x="94" y="89"/>
                  </a:lnTo>
                  <a:lnTo>
                    <a:pt x="124" y="95"/>
                  </a:lnTo>
                  <a:lnTo>
                    <a:pt x="156" y="97"/>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9" name="Line 16"/>
            <p:cNvSpPr>
              <a:spLocks noChangeShapeType="1"/>
            </p:cNvSpPr>
            <p:nvPr userDrawn="1"/>
          </p:nvSpPr>
          <p:spPr bwMode="auto">
            <a:xfrm flipV="1">
              <a:off x="194725" y="6518704"/>
              <a:ext cx="280677" cy="263096"/>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sp>
          <p:nvSpPr>
            <p:cNvPr id="10" name="Line 17"/>
            <p:cNvSpPr>
              <a:spLocks noChangeShapeType="1"/>
            </p:cNvSpPr>
            <p:nvPr userDrawn="1"/>
          </p:nvSpPr>
          <p:spPr bwMode="auto">
            <a:xfrm>
              <a:off x="475402" y="6518704"/>
              <a:ext cx="2227" cy="263096"/>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cxnSp>
          <p:nvCxnSpPr>
            <p:cNvPr id="11" name="Straight Connector 10"/>
            <p:cNvCxnSpPr/>
            <p:nvPr userDrawn="1"/>
          </p:nvCxnSpPr>
          <p:spPr>
            <a:xfrm>
              <a:off x="337291" y="6672769"/>
              <a:ext cx="22944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a:spLocks noChangeArrowheads="1"/>
          </p:cNvSpPr>
          <p:nvPr userDrawn="1"/>
        </p:nvSpPr>
        <p:spPr bwMode="auto">
          <a:xfrm>
            <a:off x="304800" y="214313"/>
            <a:ext cx="762000" cy="571500"/>
          </a:xfrm>
          <a:prstGeom prst="rect">
            <a:avLst/>
          </a:prstGeom>
          <a:gradFill rotWithShape="0">
            <a:gsLst>
              <a:gs pos="0">
                <a:srgbClr val="B6DDE8"/>
              </a:gs>
              <a:gs pos="100000">
                <a:srgbClr val="F0F8FA"/>
              </a:gs>
            </a:gsLst>
            <a:lin ang="2700000" scaled="1"/>
          </a:gradFill>
          <a:ln w="9525">
            <a:noFill/>
            <a:miter lim="800000"/>
            <a:headEnd/>
            <a:tailEnd/>
          </a:ln>
        </p:spPr>
        <p:txBody>
          <a:bodyPr lIns="91429" tIns="45714" rIns="91429" bIns="45714"/>
          <a:lstStyle/>
          <a:p>
            <a:pPr fontAlgn="auto">
              <a:spcBef>
                <a:spcPts val="0"/>
              </a:spcBef>
              <a:spcAft>
                <a:spcPts val="0"/>
              </a:spcAft>
              <a:defRPr/>
            </a:pPr>
            <a:endParaRPr lang="en-US" dirty="0">
              <a:latin typeface="+mn-lt"/>
            </a:endParaRPr>
          </a:p>
        </p:txBody>
      </p:sp>
      <p:grpSp>
        <p:nvGrpSpPr>
          <p:cNvPr id="13" name="Group 17"/>
          <p:cNvGrpSpPr>
            <a:grpSpLocks/>
          </p:cNvGrpSpPr>
          <p:nvPr userDrawn="1"/>
        </p:nvGrpSpPr>
        <p:grpSpPr bwMode="auto">
          <a:xfrm>
            <a:off x="657226" y="482600"/>
            <a:ext cx="8486775" cy="731838"/>
            <a:chOff x="962024" y="2038350"/>
            <a:chExt cx="8486775" cy="781050"/>
          </a:xfrm>
        </p:grpSpPr>
        <p:sp>
          <p:nvSpPr>
            <p:cNvPr id="14" name="Rectangle 3"/>
            <p:cNvSpPr>
              <a:spLocks noChangeArrowheads="1"/>
            </p:cNvSpPr>
            <p:nvPr/>
          </p:nvSpPr>
          <p:spPr bwMode="auto">
            <a:xfrm>
              <a:off x="962024" y="2038350"/>
              <a:ext cx="638175" cy="781050"/>
            </a:xfrm>
            <a:prstGeom prst="rect">
              <a:avLst/>
            </a:prstGeom>
            <a:solidFill>
              <a:schemeClr val="tx2">
                <a:lumMod val="40000"/>
                <a:lumOff val="60000"/>
              </a:schemeClr>
            </a:solidFill>
            <a:ln w="9525">
              <a:noFill/>
              <a:miter lim="800000"/>
              <a:headEnd/>
              <a:tailEnd/>
            </a:ln>
          </p:spPr>
          <p:txBody>
            <a:bodyPr/>
            <a:lstStyle/>
            <a:p>
              <a:pPr fontAlgn="auto">
                <a:spcBef>
                  <a:spcPts val="0"/>
                </a:spcBef>
                <a:spcAft>
                  <a:spcPts val="0"/>
                </a:spcAft>
                <a:defRPr/>
              </a:pPr>
              <a:endParaRPr lang="en-US" dirty="0">
                <a:latin typeface="Calibri" pitchFamily="34" charset="0"/>
              </a:endParaRPr>
            </a:p>
          </p:txBody>
        </p:sp>
        <p:sp>
          <p:nvSpPr>
            <p:cNvPr id="15" name="Rectangle 4"/>
            <p:cNvSpPr>
              <a:spLocks noChangeArrowheads="1"/>
            </p:cNvSpPr>
            <p:nvPr/>
          </p:nvSpPr>
          <p:spPr bwMode="auto">
            <a:xfrm>
              <a:off x="962024" y="2543237"/>
              <a:ext cx="8486775" cy="47439"/>
            </a:xfrm>
            <a:prstGeom prst="rect">
              <a:avLst/>
            </a:prstGeom>
            <a:solidFill>
              <a:schemeClr val="tx2">
                <a:lumMod val="75000"/>
              </a:schemeClr>
            </a:solidFill>
            <a:ln w="9525">
              <a:noFill/>
              <a:miter lim="800000"/>
              <a:headEnd/>
              <a:tailEnd/>
            </a:ln>
          </p:spPr>
          <p:txBody>
            <a:bodyPr/>
            <a:lstStyle/>
            <a:p>
              <a:pPr fontAlgn="auto">
                <a:spcBef>
                  <a:spcPts val="0"/>
                </a:spcBef>
                <a:spcAft>
                  <a:spcPts val="0"/>
                </a:spcAft>
                <a:defRPr/>
              </a:pPr>
              <a:endParaRPr lang="en-US" dirty="0">
                <a:latin typeface="Calibri" pitchFamily="34" charset="0"/>
              </a:endParaRPr>
            </a:p>
          </p:txBody>
        </p:sp>
      </p:grpSp>
      <p:sp>
        <p:nvSpPr>
          <p:cNvPr id="16" name="TextBox 15"/>
          <p:cNvSpPr txBox="1"/>
          <p:nvPr userDrawn="1"/>
        </p:nvSpPr>
        <p:spPr>
          <a:xfrm rot="10800000" flipH="1" flipV="1">
            <a:off x="8613775" y="6503915"/>
            <a:ext cx="381000" cy="246209"/>
          </a:xfrm>
          <a:prstGeom prst="rect">
            <a:avLst/>
          </a:prstGeom>
          <a:noFill/>
        </p:spPr>
        <p:txBody>
          <a:bodyPr lIns="91429" tIns="45714" rIns="91429" bIns="45714">
            <a:spAutoFit/>
          </a:bodyPr>
          <a:lstStyle/>
          <a:p>
            <a:pPr fontAlgn="auto">
              <a:spcBef>
                <a:spcPts val="0"/>
              </a:spcBef>
              <a:spcAft>
                <a:spcPts val="0"/>
              </a:spcAft>
              <a:defRPr/>
            </a:pPr>
            <a:fld id="{840C27DA-B4E7-4E0F-8E38-FD75816949F4}" type="slidenum">
              <a:rPr lang="en-US" sz="1000">
                <a:solidFill>
                  <a:schemeClr val="tx2">
                    <a:lumMod val="50000"/>
                  </a:schemeClr>
                </a:solidFill>
                <a:latin typeface="Arial" pitchFamily="34" charset="0"/>
                <a:cs typeface="Arial" pitchFamily="34" charset="0"/>
              </a:rPr>
              <a:pPr fontAlgn="auto">
                <a:spcBef>
                  <a:spcPts val="0"/>
                </a:spcBef>
                <a:spcAft>
                  <a:spcPts val="0"/>
                </a:spcAft>
                <a:defRPr/>
              </a:pPr>
              <a:t>‹#›</a:t>
            </a:fld>
            <a:endParaRPr lang="en-US" sz="1000" dirty="0">
              <a:solidFill>
                <a:schemeClr val="tx2">
                  <a:lumMod val="50000"/>
                </a:schemeClr>
              </a:solidFill>
              <a:latin typeface="Arial" pitchFamily="34" charset="0"/>
              <a:cs typeface="Arial" pitchFamily="34" charset="0"/>
            </a:endParaRPr>
          </a:p>
        </p:txBody>
      </p:sp>
      <p:cxnSp>
        <p:nvCxnSpPr>
          <p:cNvPr id="17" name="Straight Connector 16"/>
          <p:cNvCxnSpPr/>
          <p:nvPr userDrawn="1"/>
        </p:nvCxnSpPr>
        <p:spPr>
          <a:xfrm rot="16200000" flipH="1">
            <a:off x="8462963" y="6634163"/>
            <a:ext cx="257175" cy="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a:xfrm>
            <a:off x="7747000" y="6457950"/>
            <a:ext cx="582188" cy="369320"/>
          </a:xfrm>
          <a:prstGeom prst="rect">
            <a:avLst/>
          </a:prstGeom>
          <a:solidFill>
            <a:schemeClr val="bg1"/>
          </a:solidFill>
        </p:spPr>
        <p:txBody>
          <a:bodyPr wrap="none" lIns="91429" tIns="45714" rIns="91429" bIns="45714">
            <a:spAutoFit/>
          </a:bodyPr>
          <a:lstStyle/>
          <a:p>
            <a:pPr>
              <a:defRPr/>
            </a:pPr>
            <a:r>
              <a:rPr lang="en-US" b="1" dirty="0">
                <a:solidFill>
                  <a:schemeClr val="accent1">
                    <a:lumMod val="75000"/>
                  </a:schemeClr>
                </a:solidFill>
              </a:rPr>
              <a:t>NIC</a:t>
            </a:r>
          </a:p>
        </p:txBody>
      </p: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2_Title Slide">
    <p:spTree>
      <p:nvGrpSpPr>
        <p:cNvPr id="1" name=""/>
        <p:cNvGrpSpPr/>
        <p:nvPr/>
      </p:nvGrpSpPr>
      <p:grpSpPr>
        <a:xfrm>
          <a:off x="0" y="0"/>
          <a:ext cx="0" cy="0"/>
          <a:chOff x="0" y="0"/>
          <a:chExt cx="0" cy="0"/>
        </a:xfrm>
      </p:grpSpPr>
      <p:sp>
        <p:nvSpPr>
          <p:cNvPr id="2" name="Rectangle 1"/>
          <p:cNvSpPr/>
          <p:nvPr userDrawn="1"/>
        </p:nvSpPr>
        <p:spPr>
          <a:xfrm>
            <a:off x="0" y="6477000"/>
            <a:ext cx="9144000" cy="304800"/>
          </a:xfrm>
          <a:prstGeom prst="rect">
            <a:avLst/>
          </a:prstGeom>
          <a:gradFill flip="none" rotWithShape="1">
            <a:gsLst>
              <a:gs pos="0">
                <a:schemeClr val="tx2">
                  <a:lumMod val="75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anchor="ctr"/>
          <a:lstStyle/>
          <a:p>
            <a:pPr fontAlgn="auto">
              <a:spcBef>
                <a:spcPts val="0"/>
              </a:spcBef>
              <a:spcAft>
                <a:spcPts val="0"/>
              </a:spcAft>
              <a:defRPr/>
            </a:pPr>
            <a:endParaRPr lang="en-US" dirty="0"/>
          </a:p>
        </p:txBody>
      </p:sp>
      <p:grpSp>
        <p:nvGrpSpPr>
          <p:cNvPr id="3" name="Group 6"/>
          <p:cNvGrpSpPr>
            <a:grpSpLocks/>
          </p:cNvGrpSpPr>
          <p:nvPr userDrawn="1"/>
        </p:nvGrpSpPr>
        <p:grpSpPr bwMode="auto">
          <a:xfrm>
            <a:off x="161926" y="6526213"/>
            <a:ext cx="295275" cy="228600"/>
            <a:chOff x="152400" y="6440487"/>
            <a:chExt cx="414333" cy="341313"/>
          </a:xfrm>
        </p:grpSpPr>
        <p:sp>
          <p:nvSpPr>
            <p:cNvPr id="4" name="Line 10"/>
            <p:cNvSpPr>
              <a:spLocks noChangeShapeType="1"/>
            </p:cNvSpPr>
            <p:nvPr userDrawn="1"/>
          </p:nvSpPr>
          <p:spPr bwMode="auto">
            <a:xfrm flipV="1">
              <a:off x="152400" y="6445227"/>
              <a:ext cx="2228" cy="222802"/>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sp>
          <p:nvSpPr>
            <p:cNvPr id="5" name="Freeform 11"/>
            <p:cNvSpPr>
              <a:spLocks/>
            </p:cNvSpPr>
            <p:nvPr userDrawn="1"/>
          </p:nvSpPr>
          <p:spPr bwMode="auto">
            <a:xfrm>
              <a:off x="152400" y="6440487"/>
              <a:ext cx="167070" cy="78217"/>
            </a:xfrm>
            <a:custGeom>
              <a:avLst/>
              <a:gdLst/>
              <a:ahLst/>
              <a:cxnLst>
                <a:cxn ang="0">
                  <a:pos x="208" y="99"/>
                </a:cxn>
                <a:cxn ang="0">
                  <a:pos x="204" y="78"/>
                </a:cxn>
                <a:cxn ang="0">
                  <a:pos x="192" y="59"/>
                </a:cxn>
                <a:cxn ang="0">
                  <a:pos x="173" y="44"/>
                </a:cxn>
                <a:cxn ang="0">
                  <a:pos x="148" y="28"/>
                </a:cxn>
                <a:cxn ang="0">
                  <a:pos x="117" y="17"/>
                </a:cxn>
                <a:cxn ang="0">
                  <a:pos x="81" y="8"/>
                </a:cxn>
                <a:cxn ang="0">
                  <a:pos x="41" y="2"/>
                </a:cxn>
                <a:cxn ang="0">
                  <a:pos x="0" y="0"/>
                </a:cxn>
              </a:cxnLst>
              <a:rect l="0" t="0" r="r" b="b"/>
              <a:pathLst>
                <a:path w="208" h="99">
                  <a:moveTo>
                    <a:pt x="208" y="99"/>
                  </a:moveTo>
                  <a:lnTo>
                    <a:pt x="204" y="78"/>
                  </a:lnTo>
                  <a:lnTo>
                    <a:pt x="192" y="59"/>
                  </a:lnTo>
                  <a:lnTo>
                    <a:pt x="173" y="44"/>
                  </a:lnTo>
                  <a:lnTo>
                    <a:pt x="148" y="28"/>
                  </a:lnTo>
                  <a:lnTo>
                    <a:pt x="117" y="17"/>
                  </a:lnTo>
                  <a:lnTo>
                    <a:pt x="81" y="8"/>
                  </a:lnTo>
                  <a:lnTo>
                    <a:pt x="41" y="2"/>
                  </a:lnTo>
                  <a:lnTo>
                    <a:pt x="0" y="0"/>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6" name="Freeform 12"/>
            <p:cNvSpPr>
              <a:spLocks/>
            </p:cNvSpPr>
            <p:nvPr userDrawn="1"/>
          </p:nvSpPr>
          <p:spPr bwMode="auto">
            <a:xfrm>
              <a:off x="152400" y="6518704"/>
              <a:ext cx="167070" cy="78218"/>
            </a:xfrm>
            <a:custGeom>
              <a:avLst/>
              <a:gdLst/>
              <a:ahLst/>
              <a:cxnLst>
                <a:cxn ang="0">
                  <a:pos x="0" y="98"/>
                </a:cxn>
                <a:cxn ang="0">
                  <a:pos x="41" y="96"/>
                </a:cxn>
                <a:cxn ang="0">
                  <a:pos x="81" y="90"/>
                </a:cxn>
                <a:cxn ang="0">
                  <a:pos x="117" y="80"/>
                </a:cxn>
                <a:cxn ang="0">
                  <a:pos x="148" y="69"/>
                </a:cxn>
                <a:cxn ang="0">
                  <a:pos x="173" y="54"/>
                </a:cxn>
                <a:cxn ang="0">
                  <a:pos x="192" y="38"/>
                </a:cxn>
                <a:cxn ang="0">
                  <a:pos x="204" y="19"/>
                </a:cxn>
                <a:cxn ang="0">
                  <a:pos x="208" y="0"/>
                </a:cxn>
              </a:cxnLst>
              <a:rect l="0" t="0" r="r" b="b"/>
              <a:pathLst>
                <a:path w="208" h="98">
                  <a:moveTo>
                    <a:pt x="0" y="98"/>
                  </a:moveTo>
                  <a:lnTo>
                    <a:pt x="41" y="96"/>
                  </a:lnTo>
                  <a:lnTo>
                    <a:pt x="81" y="90"/>
                  </a:lnTo>
                  <a:lnTo>
                    <a:pt x="117" y="80"/>
                  </a:lnTo>
                  <a:lnTo>
                    <a:pt x="148" y="69"/>
                  </a:lnTo>
                  <a:lnTo>
                    <a:pt x="173" y="54"/>
                  </a:lnTo>
                  <a:lnTo>
                    <a:pt x="192" y="38"/>
                  </a:lnTo>
                  <a:lnTo>
                    <a:pt x="204" y="19"/>
                  </a:lnTo>
                  <a:lnTo>
                    <a:pt x="208" y="0"/>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7" name="Freeform 13"/>
            <p:cNvSpPr>
              <a:spLocks/>
            </p:cNvSpPr>
            <p:nvPr userDrawn="1"/>
          </p:nvSpPr>
          <p:spPr bwMode="auto">
            <a:xfrm>
              <a:off x="230367" y="6516334"/>
              <a:ext cx="124745" cy="78217"/>
            </a:xfrm>
            <a:custGeom>
              <a:avLst/>
              <a:gdLst/>
              <a:ahLst/>
              <a:cxnLst>
                <a:cxn ang="0">
                  <a:pos x="156" y="0"/>
                </a:cxn>
                <a:cxn ang="0">
                  <a:pos x="156" y="0"/>
                </a:cxn>
                <a:cxn ang="0">
                  <a:pos x="124" y="2"/>
                </a:cxn>
                <a:cxn ang="0">
                  <a:pos x="94" y="8"/>
                </a:cxn>
                <a:cxn ang="0">
                  <a:pos x="69" y="17"/>
                </a:cxn>
                <a:cxn ang="0">
                  <a:pos x="45" y="29"/>
                </a:cxn>
                <a:cxn ang="0">
                  <a:pos x="26" y="43"/>
                </a:cxn>
                <a:cxn ang="0">
                  <a:pos x="11" y="61"/>
                </a:cxn>
                <a:cxn ang="0">
                  <a:pos x="2" y="79"/>
                </a:cxn>
                <a:cxn ang="0">
                  <a:pos x="0" y="99"/>
                </a:cxn>
              </a:cxnLst>
              <a:rect l="0" t="0" r="r" b="b"/>
              <a:pathLst>
                <a:path w="156" h="99">
                  <a:moveTo>
                    <a:pt x="156" y="0"/>
                  </a:moveTo>
                  <a:lnTo>
                    <a:pt x="156" y="0"/>
                  </a:lnTo>
                  <a:lnTo>
                    <a:pt x="124" y="2"/>
                  </a:lnTo>
                  <a:lnTo>
                    <a:pt x="94" y="8"/>
                  </a:lnTo>
                  <a:lnTo>
                    <a:pt x="69" y="17"/>
                  </a:lnTo>
                  <a:lnTo>
                    <a:pt x="45" y="29"/>
                  </a:lnTo>
                  <a:lnTo>
                    <a:pt x="26" y="43"/>
                  </a:lnTo>
                  <a:lnTo>
                    <a:pt x="11" y="61"/>
                  </a:lnTo>
                  <a:lnTo>
                    <a:pt x="2" y="79"/>
                  </a:lnTo>
                  <a:lnTo>
                    <a:pt x="0" y="99"/>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8" name="Freeform 14"/>
            <p:cNvSpPr>
              <a:spLocks/>
            </p:cNvSpPr>
            <p:nvPr userDrawn="1"/>
          </p:nvSpPr>
          <p:spPr bwMode="auto">
            <a:xfrm>
              <a:off x="230367" y="6594551"/>
              <a:ext cx="124745" cy="78218"/>
            </a:xfrm>
            <a:custGeom>
              <a:avLst/>
              <a:gdLst/>
              <a:ahLst/>
              <a:cxnLst>
                <a:cxn ang="0">
                  <a:pos x="0" y="0"/>
                </a:cxn>
                <a:cxn ang="0">
                  <a:pos x="2" y="19"/>
                </a:cxn>
                <a:cxn ang="0">
                  <a:pos x="11" y="38"/>
                </a:cxn>
                <a:cxn ang="0">
                  <a:pos x="26" y="54"/>
                </a:cxn>
                <a:cxn ang="0">
                  <a:pos x="45" y="67"/>
                </a:cxn>
                <a:cxn ang="0">
                  <a:pos x="69" y="79"/>
                </a:cxn>
                <a:cxn ang="0">
                  <a:pos x="94" y="89"/>
                </a:cxn>
                <a:cxn ang="0">
                  <a:pos x="124" y="95"/>
                </a:cxn>
                <a:cxn ang="0">
                  <a:pos x="156" y="97"/>
                </a:cxn>
              </a:cxnLst>
              <a:rect l="0" t="0" r="r" b="b"/>
              <a:pathLst>
                <a:path w="156" h="97">
                  <a:moveTo>
                    <a:pt x="0" y="0"/>
                  </a:moveTo>
                  <a:lnTo>
                    <a:pt x="2" y="19"/>
                  </a:lnTo>
                  <a:lnTo>
                    <a:pt x="11" y="38"/>
                  </a:lnTo>
                  <a:lnTo>
                    <a:pt x="26" y="54"/>
                  </a:lnTo>
                  <a:lnTo>
                    <a:pt x="45" y="67"/>
                  </a:lnTo>
                  <a:lnTo>
                    <a:pt x="69" y="79"/>
                  </a:lnTo>
                  <a:lnTo>
                    <a:pt x="94" y="89"/>
                  </a:lnTo>
                  <a:lnTo>
                    <a:pt x="124" y="95"/>
                  </a:lnTo>
                  <a:lnTo>
                    <a:pt x="156" y="97"/>
                  </a:lnTo>
                </a:path>
              </a:pathLst>
            </a:custGeom>
            <a:noFill/>
            <a:ln w="9525">
              <a:solidFill>
                <a:schemeClr val="bg1"/>
              </a:solidFill>
              <a:prstDash val="solid"/>
              <a:round/>
              <a:headEnd/>
              <a:tailEnd/>
            </a:ln>
          </p:spPr>
          <p:txBody>
            <a:bodyPr/>
            <a:lstStyle/>
            <a:p>
              <a:pPr fontAlgn="auto">
                <a:spcBef>
                  <a:spcPts val="0"/>
                </a:spcBef>
                <a:spcAft>
                  <a:spcPts val="0"/>
                </a:spcAft>
                <a:defRPr/>
              </a:pPr>
              <a:endParaRPr lang="en-US" dirty="0">
                <a:latin typeface="+mn-lt"/>
              </a:endParaRPr>
            </a:p>
          </p:txBody>
        </p:sp>
        <p:sp>
          <p:nvSpPr>
            <p:cNvPr id="9" name="Line 16"/>
            <p:cNvSpPr>
              <a:spLocks noChangeShapeType="1"/>
            </p:cNvSpPr>
            <p:nvPr userDrawn="1"/>
          </p:nvSpPr>
          <p:spPr bwMode="auto">
            <a:xfrm flipV="1">
              <a:off x="194725" y="6518704"/>
              <a:ext cx="280677" cy="263096"/>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sp>
          <p:nvSpPr>
            <p:cNvPr id="10" name="Line 17"/>
            <p:cNvSpPr>
              <a:spLocks noChangeShapeType="1"/>
            </p:cNvSpPr>
            <p:nvPr userDrawn="1"/>
          </p:nvSpPr>
          <p:spPr bwMode="auto">
            <a:xfrm>
              <a:off x="475402" y="6518704"/>
              <a:ext cx="2227" cy="263096"/>
            </a:xfrm>
            <a:prstGeom prst="line">
              <a:avLst/>
            </a:prstGeom>
            <a:noFill/>
            <a:ln w="9525">
              <a:solidFill>
                <a:schemeClr val="bg1"/>
              </a:solidFill>
              <a:round/>
              <a:headEnd/>
              <a:tailEnd/>
            </a:ln>
          </p:spPr>
          <p:txBody>
            <a:bodyPr/>
            <a:lstStyle/>
            <a:p>
              <a:pPr fontAlgn="auto">
                <a:spcBef>
                  <a:spcPts val="0"/>
                </a:spcBef>
                <a:spcAft>
                  <a:spcPts val="0"/>
                </a:spcAft>
                <a:defRPr/>
              </a:pPr>
              <a:endParaRPr lang="en-US" dirty="0">
                <a:latin typeface="+mn-lt"/>
              </a:endParaRPr>
            </a:p>
          </p:txBody>
        </p:sp>
        <p:cxnSp>
          <p:nvCxnSpPr>
            <p:cNvPr id="11" name="Straight Connector 10"/>
            <p:cNvCxnSpPr/>
            <p:nvPr userDrawn="1"/>
          </p:nvCxnSpPr>
          <p:spPr>
            <a:xfrm>
              <a:off x="337291" y="6672769"/>
              <a:ext cx="22944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a:spLocks noChangeArrowheads="1"/>
          </p:cNvSpPr>
          <p:nvPr userDrawn="1"/>
        </p:nvSpPr>
        <p:spPr bwMode="auto">
          <a:xfrm>
            <a:off x="304800" y="214313"/>
            <a:ext cx="762000" cy="571500"/>
          </a:xfrm>
          <a:prstGeom prst="rect">
            <a:avLst/>
          </a:prstGeom>
          <a:gradFill rotWithShape="0">
            <a:gsLst>
              <a:gs pos="0">
                <a:srgbClr val="B6DDE8"/>
              </a:gs>
              <a:gs pos="100000">
                <a:srgbClr val="F0F8FA"/>
              </a:gs>
            </a:gsLst>
            <a:lin ang="2700000" scaled="1"/>
          </a:gradFill>
          <a:ln w="9525">
            <a:noFill/>
            <a:miter lim="800000"/>
            <a:headEnd/>
            <a:tailEnd/>
          </a:ln>
        </p:spPr>
        <p:txBody>
          <a:bodyPr lIns="91429" tIns="45714" rIns="91429" bIns="45714"/>
          <a:lstStyle/>
          <a:p>
            <a:pPr fontAlgn="auto">
              <a:spcBef>
                <a:spcPts val="0"/>
              </a:spcBef>
              <a:spcAft>
                <a:spcPts val="0"/>
              </a:spcAft>
              <a:defRPr/>
            </a:pPr>
            <a:endParaRPr lang="en-US" dirty="0">
              <a:latin typeface="+mn-lt"/>
            </a:endParaRPr>
          </a:p>
        </p:txBody>
      </p:sp>
      <p:grpSp>
        <p:nvGrpSpPr>
          <p:cNvPr id="13" name="Group 17"/>
          <p:cNvGrpSpPr>
            <a:grpSpLocks/>
          </p:cNvGrpSpPr>
          <p:nvPr userDrawn="1"/>
        </p:nvGrpSpPr>
        <p:grpSpPr bwMode="auto">
          <a:xfrm>
            <a:off x="657226" y="482600"/>
            <a:ext cx="8486775" cy="731838"/>
            <a:chOff x="962024" y="2038350"/>
            <a:chExt cx="8486775" cy="781050"/>
          </a:xfrm>
        </p:grpSpPr>
        <p:sp>
          <p:nvSpPr>
            <p:cNvPr id="14" name="Rectangle 3"/>
            <p:cNvSpPr>
              <a:spLocks noChangeArrowheads="1"/>
            </p:cNvSpPr>
            <p:nvPr/>
          </p:nvSpPr>
          <p:spPr bwMode="auto">
            <a:xfrm>
              <a:off x="962024" y="2038350"/>
              <a:ext cx="638175" cy="781050"/>
            </a:xfrm>
            <a:prstGeom prst="rect">
              <a:avLst/>
            </a:prstGeom>
            <a:solidFill>
              <a:schemeClr val="tx2">
                <a:lumMod val="40000"/>
                <a:lumOff val="60000"/>
              </a:schemeClr>
            </a:solidFill>
            <a:ln w="9525">
              <a:noFill/>
              <a:miter lim="800000"/>
              <a:headEnd/>
              <a:tailEnd/>
            </a:ln>
          </p:spPr>
          <p:txBody>
            <a:bodyPr/>
            <a:lstStyle/>
            <a:p>
              <a:pPr fontAlgn="auto">
                <a:spcBef>
                  <a:spcPts val="0"/>
                </a:spcBef>
                <a:spcAft>
                  <a:spcPts val="0"/>
                </a:spcAft>
                <a:defRPr/>
              </a:pPr>
              <a:endParaRPr lang="en-US" dirty="0">
                <a:latin typeface="Calibri" pitchFamily="34" charset="0"/>
              </a:endParaRPr>
            </a:p>
          </p:txBody>
        </p:sp>
        <p:sp>
          <p:nvSpPr>
            <p:cNvPr id="15" name="Rectangle 4"/>
            <p:cNvSpPr>
              <a:spLocks noChangeArrowheads="1"/>
            </p:cNvSpPr>
            <p:nvPr/>
          </p:nvSpPr>
          <p:spPr bwMode="auto">
            <a:xfrm>
              <a:off x="962024" y="2543237"/>
              <a:ext cx="8486775" cy="47439"/>
            </a:xfrm>
            <a:prstGeom prst="rect">
              <a:avLst/>
            </a:prstGeom>
            <a:solidFill>
              <a:schemeClr val="tx2">
                <a:lumMod val="75000"/>
              </a:schemeClr>
            </a:solidFill>
            <a:ln w="9525">
              <a:noFill/>
              <a:miter lim="800000"/>
              <a:headEnd/>
              <a:tailEnd/>
            </a:ln>
          </p:spPr>
          <p:txBody>
            <a:bodyPr/>
            <a:lstStyle/>
            <a:p>
              <a:pPr fontAlgn="auto">
                <a:spcBef>
                  <a:spcPts val="0"/>
                </a:spcBef>
                <a:spcAft>
                  <a:spcPts val="0"/>
                </a:spcAft>
                <a:defRPr/>
              </a:pPr>
              <a:endParaRPr lang="en-US" dirty="0">
                <a:latin typeface="Calibri" pitchFamily="34" charset="0"/>
              </a:endParaRPr>
            </a:p>
          </p:txBody>
        </p:sp>
      </p:grpSp>
      <p:sp>
        <p:nvSpPr>
          <p:cNvPr id="16" name="TextBox 15"/>
          <p:cNvSpPr txBox="1"/>
          <p:nvPr userDrawn="1"/>
        </p:nvSpPr>
        <p:spPr>
          <a:xfrm rot="10800000" flipH="1" flipV="1">
            <a:off x="8613775" y="6503915"/>
            <a:ext cx="381000" cy="246209"/>
          </a:xfrm>
          <a:prstGeom prst="rect">
            <a:avLst/>
          </a:prstGeom>
          <a:noFill/>
        </p:spPr>
        <p:txBody>
          <a:bodyPr lIns="91429" tIns="45714" rIns="91429" bIns="45714">
            <a:spAutoFit/>
          </a:bodyPr>
          <a:lstStyle/>
          <a:p>
            <a:pPr fontAlgn="auto">
              <a:spcBef>
                <a:spcPts val="0"/>
              </a:spcBef>
              <a:spcAft>
                <a:spcPts val="0"/>
              </a:spcAft>
              <a:defRPr/>
            </a:pPr>
            <a:fld id="{D9D75168-4BB8-4A17-8747-17A11979A96E}" type="slidenum">
              <a:rPr lang="en-US" sz="1000">
                <a:solidFill>
                  <a:schemeClr val="tx2">
                    <a:lumMod val="50000"/>
                  </a:schemeClr>
                </a:solidFill>
                <a:latin typeface="Arial" pitchFamily="34" charset="0"/>
                <a:cs typeface="Arial" pitchFamily="34" charset="0"/>
              </a:rPr>
              <a:pPr fontAlgn="auto">
                <a:spcBef>
                  <a:spcPts val="0"/>
                </a:spcBef>
                <a:spcAft>
                  <a:spcPts val="0"/>
                </a:spcAft>
                <a:defRPr/>
              </a:pPr>
              <a:t>‹#›</a:t>
            </a:fld>
            <a:endParaRPr lang="en-US" sz="1000" dirty="0">
              <a:solidFill>
                <a:schemeClr val="tx2">
                  <a:lumMod val="50000"/>
                </a:schemeClr>
              </a:solidFill>
              <a:latin typeface="Arial" pitchFamily="34" charset="0"/>
              <a:cs typeface="Arial" pitchFamily="34" charset="0"/>
            </a:endParaRPr>
          </a:p>
        </p:txBody>
      </p:sp>
      <p:cxnSp>
        <p:nvCxnSpPr>
          <p:cNvPr id="17" name="Straight Connector 16"/>
          <p:cNvCxnSpPr/>
          <p:nvPr userDrawn="1"/>
        </p:nvCxnSpPr>
        <p:spPr>
          <a:xfrm rot="16200000" flipH="1">
            <a:off x="8462963" y="6634163"/>
            <a:ext cx="257175" cy="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a:xfrm>
            <a:off x="7747000" y="6457950"/>
            <a:ext cx="582188" cy="369320"/>
          </a:xfrm>
          <a:prstGeom prst="rect">
            <a:avLst/>
          </a:prstGeom>
          <a:solidFill>
            <a:schemeClr val="bg1"/>
          </a:solidFill>
        </p:spPr>
        <p:txBody>
          <a:bodyPr wrap="none" lIns="91429" tIns="45714" rIns="91429" bIns="45714">
            <a:spAutoFit/>
          </a:bodyPr>
          <a:lstStyle/>
          <a:p>
            <a:pPr>
              <a:defRPr/>
            </a:pPr>
            <a:r>
              <a:rPr lang="en-US" b="1" dirty="0">
                <a:solidFill>
                  <a:schemeClr val="accent1">
                    <a:lumMod val="75000"/>
                  </a:schemeClr>
                </a:solidFill>
              </a:rPr>
              <a:t>NIC</a:t>
            </a:r>
          </a:p>
        </p:txBody>
      </p: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extBox 1"/>
          <p:cNvSpPr txBox="1"/>
          <p:nvPr userDrawn="1"/>
        </p:nvSpPr>
        <p:spPr>
          <a:xfrm rot="10800000" flipH="1" flipV="1">
            <a:off x="4748070" y="6524062"/>
            <a:ext cx="516659" cy="200033"/>
          </a:xfrm>
          <a:prstGeom prst="rect">
            <a:avLst/>
          </a:prstGeom>
          <a:noFill/>
        </p:spPr>
        <p:txBody>
          <a:bodyPr lIns="91418" tIns="45709" rIns="91418" bIns="45709">
            <a:spAutoFit/>
          </a:bodyPr>
          <a:lstStyle/>
          <a:p>
            <a:pPr fontAlgn="auto">
              <a:spcBef>
                <a:spcPts val="0"/>
              </a:spcBef>
              <a:spcAft>
                <a:spcPts val="0"/>
              </a:spcAft>
              <a:defRPr/>
            </a:pPr>
            <a:fld id="{CB7D3DCD-7F57-4041-91FA-671DE0ACED84}" type="slidenum">
              <a:rPr lang="en-US" sz="700">
                <a:solidFill>
                  <a:schemeClr val="bg1">
                    <a:lumMod val="50000"/>
                  </a:schemeClr>
                </a:solidFill>
                <a:latin typeface="Century Gothic" pitchFamily="34" charset="0"/>
                <a:cs typeface="Arial" pitchFamily="34" charset="0"/>
              </a:rPr>
              <a:pPr fontAlgn="auto">
                <a:spcBef>
                  <a:spcPts val="0"/>
                </a:spcBef>
                <a:spcAft>
                  <a:spcPts val="0"/>
                </a:spcAft>
                <a:defRPr/>
              </a:pPr>
              <a:t>‹#›</a:t>
            </a:fld>
            <a:r>
              <a:rPr lang="en-US" sz="700" dirty="0">
                <a:solidFill>
                  <a:srgbClr val="003366"/>
                </a:solidFill>
                <a:latin typeface="Arial" pitchFamily="34" charset="0"/>
                <a:cs typeface="Arial" pitchFamily="34" charset="0"/>
              </a:rPr>
              <a:t> </a:t>
            </a:r>
          </a:p>
        </p:txBody>
      </p:sp>
    </p:spTree>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grpSp>
        <p:nvGrpSpPr>
          <p:cNvPr id="2" name="Group 6"/>
          <p:cNvGrpSpPr>
            <a:grpSpLocks/>
          </p:cNvGrpSpPr>
          <p:nvPr userDrawn="1"/>
        </p:nvGrpSpPr>
        <p:grpSpPr bwMode="auto">
          <a:xfrm>
            <a:off x="161636" y="6526029"/>
            <a:ext cx="295853" cy="229721"/>
            <a:chOff x="152400" y="6440487"/>
            <a:chExt cx="414333" cy="341313"/>
          </a:xfrm>
        </p:grpSpPr>
        <p:sp>
          <p:nvSpPr>
            <p:cNvPr id="4" name="Line 10"/>
            <p:cNvSpPr>
              <a:spLocks noChangeShapeType="1"/>
            </p:cNvSpPr>
            <p:nvPr userDrawn="1"/>
          </p:nvSpPr>
          <p:spPr bwMode="auto">
            <a:xfrm flipV="1">
              <a:off x="152400" y="6444649"/>
              <a:ext cx="2022" cy="224767"/>
            </a:xfrm>
            <a:prstGeom prst="line">
              <a:avLst/>
            </a:prstGeom>
            <a:noFill/>
            <a:ln w="9525">
              <a:solidFill>
                <a:schemeClr val="bg1"/>
              </a:solidFill>
              <a:round/>
              <a:headEnd/>
              <a:tailEnd/>
            </a:ln>
          </p:spPr>
          <p:txBody>
            <a:bodyPr/>
            <a:lstStyle/>
            <a:p>
              <a:pPr>
                <a:defRPr/>
              </a:pPr>
              <a:endParaRPr lang="en-US" dirty="0"/>
            </a:p>
          </p:txBody>
        </p:sp>
        <p:sp>
          <p:nvSpPr>
            <p:cNvPr id="5" name="Freeform 11"/>
            <p:cNvSpPr>
              <a:spLocks/>
            </p:cNvSpPr>
            <p:nvPr userDrawn="1"/>
          </p:nvSpPr>
          <p:spPr bwMode="auto">
            <a:xfrm>
              <a:off x="152400" y="6440487"/>
              <a:ext cx="167755" cy="77003"/>
            </a:xfrm>
            <a:custGeom>
              <a:avLst/>
              <a:gdLst/>
              <a:ahLst/>
              <a:cxnLst>
                <a:cxn ang="0">
                  <a:pos x="208" y="99"/>
                </a:cxn>
                <a:cxn ang="0">
                  <a:pos x="204" y="78"/>
                </a:cxn>
                <a:cxn ang="0">
                  <a:pos x="192" y="59"/>
                </a:cxn>
                <a:cxn ang="0">
                  <a:pos x="173" y="44"/>
                </a:cxn>
                <a:cxn ang="0">
                  <a:pos x="148" y="28"/>
                </a:cxn>
                <a:cxn ang="0">
                  <a:pos x="117" y="17"/>
                </a:cxn>
                <a:cxn ang="0">
                  <a:pos x="81" y="8"/>
                </a:cxn>
                <a:cxn ang="0">
                  <a:pos x="41" y="2"/>
                </a:cxn>
                <a:cxn ang="0">
                  <a:pos x="0" y="0"/>
                </a:cxn>
              </a:cxnLst>
              <a:rect l="0" t="0" r="r" b="b"/>
              <a:pathLst>
                <a:path w="208" h="99">
                  <a:moveTo>
                    <a:pt x="208" y="99"/>
                  </a:moveTo>
                  <a:lnTo>
                    <a:pt x="204" y="78"/>
                  </a:lnTo>
                  <a:lnTo>
                    <a:pt x="192" y="59"/>
                  </a:lnTo>
                  <a:lnTo>
                    <a:pt x="173" y="44"/>
                  </a:lnTo>
                  <a:lnTo>
                    <a:pt x="148" y="28"/>
                  </a:lnTo>
                  <a:lnTo>
                    <a:pt x="117" y="17"/>
                  </a:lnTo>
                  <a:lnTo>
                    <a:pt x="81" y="8"/>
                  </a:lnTo>
                  <a:lnTo>
                    <a:pt x="41" y="2"/>
                  </a:lnTo>
                  <a:lnTo>
                    <a:pt x="0" y="0"/>
                  </a:lnTo>
                </a:path>
              </a:pathLst>
            </a:custGeom>
            <a:noFill/>
            <a:ln w="9525">
              <a:solidFill>
                <a:schemeClr val="bg1"/>
              </a:solidFill>
              <a:prstDash val="solid"/>
              <a:round/>
              <a:headEnd/>
              <a:tailEnd/>
            </a:ln>
          </p:spPr>
          <p:txBody>
            <a:bodyPr/>
            <a:lstStyle/>
            <a:p>
              <a:pPr>
                <a:defRPr/>
              </a:pPr>
              <a:endParaRPr lang="en-US" dirty="0"/>
            </a:p>
          </p:txBody>
        </p:sp>
        <p:sp>
          <p:nvSpPr>
            <p:cNvPr id="6" name="Freeform 12"/>
            <p:cNvSpPr>
              <a:spLocks/>
            </p:cNvSpPr>
            <p:nvPr userDrawn="1"/>
          </p:nvSpPr>
          <p:spPr bwMode="auto">
            <a:xfrm>
              <a:off x="152400" y="6517490"/>
              <a:ext cx="167755" cy="81167"/>
            </a:xfrm>
            <a:custGeom>
              <a:avLst/>
              <a:gdLst/>
              <a:ahLst/>
              <a:cxnLst>
                <a:cxn ang="0">
                  <a:pos x="0" y="98"/>
                </a:cxn>
                <a:cxn ang="0">
                  <a:pos x="41" y="96"/>
                </a:cxn>
                <a:cxn ang="0">
                  <a:pos x="81" y="90"/>
                </a:cxn>
                <a:cxn ang="0">
                  <a:pos x="117" y="80"/>
                </a:cxn>
                <a:cxn ang="0">
                  <a:pos x="148" y="69"/>
                </a:cxn>
                <a:cxn ang="0">
                  <a:pos x="173" y="54"/>
                </a:cxn>
                <a:cxn ang="0">
                  <a:pos x="192" y="38"/>
                </a:cxn>
                <a:cxn ang="0">
                  <a:pos x="204" y="19"/>
                </a:cxn>
                <a:cxn ang="0">
                  <a:pos x="208" y="0"/>
                </a:cxn>
              </a:cxnLst>
              <a:rect l="0" t="0" r="r" b="b"/>
              <a:pathLst>
                <a:path w="208" h="98">
                  <a:moveTo>
                    <a:pt x="0" y="98"/>
                  </a:moveTo>
                  <a:lnTo>
                    <a:pt x="41" y="96"/>
                  </a:lnTo>
                  <a:lnTo>
                    <a:pt x="81" y="90"/>
                  </a:lnTo>
                  <a:lnTo>
                    <a:pt x="117" y="80"/>
                  </a:lnTo>
                  <a:lnTo>
                    <a:pt x="148" y="69"/>
                  </a:lnTo>
                  <a:lnTo>
                    <a:pt x="173" y="54"/>
                  </a:lnTo>
                  <a:lnTo>
                    <a:pt x="192" y="38"/>
                  </a:lnTo>
                  <a:lnTo>
                    <a:pt x="204" y="19"/>
                  </a:lnTo>
                  <a:lnTo>
                    <a:pt x="208" y="0"/>
                  </a:lnTo>
                </a:path>
              </a:pathLst>
            </a:custGeom>
            <a:noFill/>
            <a:ln w="9525">
              <a:solidFill>
                <a:schemeClr val="bg1"/>
              </a:solidFill>
              <a:prstDash val="solid"/>
              <a:round/>
              <a:headEnd/>
              <a:tailEnd/>
            </a:ln>
          </p:spPr>
          <p:txBody>
            <a:bodyPr/>
            <a:lstStyle/>
            <a:p>
              <a:pPr>
                <a:defRPr/>
              </a:pPr>
              <a:endParaRPr lang="en-US" dirty="0"/>
            </a:p>
          </p:txBody>
        </p:sp>
        <p:sp>
          <p:nvSpPr>
            <p:cNvPr id="7" name="Freeform 13"/>
            <p:cNvSpPr>
              <a:spLocks/>
            </p:cNvSpPr>
            <p:nvPr userDrawn="1"/>
          </p:nvSpPr>
          <p:spPr bwMode="auto">
            <a:xfrm>
              <a:off x="231225" y="6515409"/>
              <a:ext cx="123289" cy="81165"/>
            </a:xfrm>
            <a:custGeom>
              <a:avLst/>
              <a:gdLst/>
              <a:ahLst/>
              <a:cxnLst>
                <a:cxn ang="0">
                  <a:pos x="156" y="0"/>
                </a:cxn>
                <a:cxn ang="0">
                  <a:pos x="156" y="0"/>
                </a:cxn>
                <a:cxn ang="0">
                  <a:pos x="124" y="2"/>
                </a:cxn>
                <a:cxn ang="0">
                  <a:pos x="94" y="8"/>
                </a:cxn>
                <a:cxn ang="0">
                  <a:pos x="69" y="17"/>
                </a:cxn>
                <a:cxn ang="0">
                  <a:pos x="45" y="29"/>
                </a:cxn>
                <a:cxn ang="0">
                  <a:pos x="26" y="43"/>
                </a:cxn>
                <a:cxn ang="0">
                  <a:pos x="11" y="61"/>
                </a:cxn>
                <a:cxn ang="0">
                  <a:pos x="2" y="79"/>
                </a:cxn>
                <a:cxn ang="0">
                  <a:pos x="0" y="99"/>
                </a:cxn>
              </a:cxnLst>
              <a:rect l="0" t="0" r="r" b="b"/>
              <a:pathLst>
                <a:path w="156" h="99">
                  <a:moveTo>
                    <a:pt x="156" y="0"/>
                  </a:moveTo>
                  <a:lnTo>
                    <a:pt x="156" y="0"/>
                  </a:lnTo>
                  <a:lnTo>
                    <a:pt x="124" y="2"/>
                  </a:lnTo>
                  <a:lnTo>
                    <a:pt x="94" y="8"/>
                  </a:lnTo>
                  <a:lnTo>
                    <a:pt x="69" y="17"/>
                  </a:lnTo>
                  <a:lnTo>
                    <a:pt x="45" y="29"/>
                  </a:lnTo>
                  <a:lnTo>
                    <a:pt x="26" y="43"/>
                  </a:lnTo>
                  <a:lnTo>
                    <a:pt x="11" y="61"/>
                  </a:lnTo>
                  <a:lnTo>
                    <a:pt x="2" y="79"/>
                  </a:lnTo>
                  <a:lnTo>
                    <a:pt x="0" y="99"/>
                  </a:lnTo>
                </a:path>
              </a:pathLst>
            </a:custGeom>
            <a:noFill/>
            <a:ln w="9525">
              <a:solidFill>
                <a:schemeClr val="bg1"/>
              </a:solidFill>
              <a:prstDash val="solid"/>
              <a:round/>
              <a:headEnd/>
              <a:tailEnd/>
            </a:ln>
          </p:spPr>
          <p:txBody>
            <a:bodyPr/>
            <a:lstStyle/>
            <a:p>
              <a:pPr>
                <a:defRPr/>
              </a:pPr>
              <a:endParaRPr lang="en-US" dirty="0"/>
            </a:p>
          </p:txBody>
        </p:sp>
        <p:sp>
          <p:nvSpPr>
            <p:cNvPr id="8" name="Freeform 14"/>
            <p:cNvSpPr>
              <a:spLocks/>
            </p:cNvSpPr>
            <p:nvPr userDrawn="1"/>
          </p:nvSpPr>
          <p:spPr bwMode="auto">
            <a:xfrm>
              <a:off x="231225" y="6596575"/>
              <a:ext cx="123289" cy="77004"/>
            </a:xfrm>
            <a:custGeom>
              <a:avLst/>
              <a:gdLst/>
              <a:ahLst/>
              <a:cxnLst>
                <a:cxn ang="0">
                  <a:pos x="0" y="0"/>
                </a:cxn>
                <a:cxn ang="0">
                  <a:pos x="2" y="19"/>
                </a:cxn>
                <a:cxn ang="0">
                  <a:pos x="11" y="38"/>
                </a:cxn>
                <a:cxn ang="0">
                  <a:pos x="26" y="54"/>
                </a:cxn>
                <a:cxn ang="0">
                  <a:pos x="45" y="67"/>
                </a:cxn>
                <a:cxn ang="0">
                  <a:pos x="69" y="79"/>
                </a:cxn>
                <a:cxn ang="0">
                  <a:pos x="94" y="89"/>
                </a:cxn>
                <a:cxn ang="0">
                  <a:pos x="124" y="95"/>
                </a:cxn>
                <a:cxn ang="0">
                  <a:pos x="156" y="97"/>
                </a:cxn>
              </a:cxnLst>
              <a:rect l="0" t="0" r="r" b="b"/>
              <a:pathLst>
                <a:path w="156" h="97">
                  <a:moveTo>
                    <a:pt x="0" y="0"/>
                  </a:moveTo>
                  <a:lnTo>
                    <a:pt x="2" y="19"/>
                  </a:lnTo>
                  <a:lnTo>
                    <a:pt x="11" y="38"/>
                  </a:lnTo>
                  <a:lnTo>
                    <a:pt x="26" y="54"/>
                  </a:lnTo>
                  <a:lnTo>
                    <a:pt x="45" y="67"/>
                  </a:lnTo>
                  <a:lnTo>
                    <a:pt x="69" y="79"/>
                  </a:lnTo>
                  <a:lnTo>
                    <a:pt x="94" y="89"/>
                  </a:lnTo>
                  <a:lnTo>
                    <a:pt x="124" y="95"/>
                  </a:lnTo>
                  <a:lnTo>
                    <a:pt x="156" y="97"/>
                  </a:lnTo>
                </a:path>
              </a:pathLst>
            </a:custGeom>
            <a:noFill/>
            <a:ln w="9525">
              <a:solidFill>
                <a:schemeClr val="bg1"/>
              </a:solidFill>
              <a:prstDash val="solid"/>
              <a:round/>
              <a:headEnd/>
              <a:tailEnd/>
            </a:ln>
          </p:spPr>
          <p:txBody>
            <a:bodyPr/>
            <a:lstStyle/>
            <a:p>
              <a:pPr>
                <a:defRPr/>
              </a:pPr>
              <a:endParaRPr lang="en-US" dirty="0"/>
            </a:p>
          </p:txBody>
        </p:sp>
        <p:sp>
          <p:nvSpPr>
            <p:cNvPr id="9" name="Line 16"/>
            <p:cNvSpPr>
              <a:spLocks noChangeShapeType="1"/>
            </p:cNvSpPr>
            <p:nvPr userDrawn="1"/>
          </p:nvSpPr>
          <p:spPr bwMode="auto">
            <a:xfrm flipV="1">
              <a:off x="194844" y="6517490"/>
              <a:ext cx="280937" cy="264310"/>
            </a:xfrm>
            <a:prstGeom prst="line">
              <a:avLst/>
            </a:prstGeom>
            <a:noFill/>
            <a:ln w="9525">
              <a:solidFill>
                <a:schemeClr val="bg1"/>
              </a:solidFill>
              <a:round/>
              <a:headEnd/>
              <a:tailEnd/>
            </a:ln>
          </p:spPr>
          <p:txBody>
            <a:bodyPr/>
            <a:lstStyle/>
            <a:p>
              <a:pPr>
                <a:defRPr/>
              </a:pPr>
              <a:endParaRPr lang="en-US" dirty="0"/>
            </a:p>
          </p:txBody>
        </p:sp>
        <p:sp>
          <p:nvSpPr>
            <p:cNvPr id="10" name="Line 17"/>
            <p:cNvSpPr>
              <a:spLocks noChangeShapeType="1"/>
            </p:cNvSpPr>
            <p:nvPr userDrawn="1"/>
          </p:nvSpPr>
          <p:spPr bwMode="auto">
            <a:xfrm>
              <a:off x="475781" y="6517490"/>
              <a:ext cx="2022" cy="264310"/>
            </a:xfrm>
            <a:prstGeom prst="line">
              <a:avLst/>
            </a:prstGeom>
            <a:noFill/>
            <a:ln w="9525">
              <a:solidFill>
                <a:schemeClr val="bg1"/>
              </a:solidFill>
              <a:round/>
              <a:headEnd/>
              <a:tailEnd/>
            </a:ln>
          </p:spPr>
          <p:txBody>
            <a:bodyPr/>
            <a:lstStyle/>
            <a:p>
              <a:pPr>
                <a:defRPr/>
              </a:pPr>
              <a:endParaRPr lang="en-US" dirty="0"/>
            </a:p>
          </p:txBody>
        </p:sp>
        <p:cxnSp>
          <p:nvCxnSpPr>
            <p:cNvPr id="11" name="Straight Connector 10"/>
            <p:cNvCxnSpPr/>
            <p:nvPr userDrawn="1"/>
          </p:nvCxnSpPr>
          <p:spPr>
            <a:xfrm>
              <a:off x="336324" y="6673579"/>
              <a:ext cx="230409"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 name="Group 11"/>
          <p:cNvGrpSpPr>
            <a:grpSpLocks/>
          </p:cNvGrpSpPr>
          <p:nvPr userDrawn="1"/>
        </p:nvGrpSpPr>
        <p:grpSpPr bwMode="auto">
          <a:xfrm>
            <a:off x="200603" y="2823882"/>
            <a:ext cx="8812068" cy="46225"/>
            <a:chOff x="220170" y="1129861"/>
            <a:chExt cx="9693533" cy="51815"/>
          </a:xfrm>
        </p:grpSpPr>
        <p:sp>
          <p:nvSpPr>
            <p:cNvPr id="14" name="Rectangle 13"/>
            <p:cNvSpPr/>
            <p:nvPr/>
          </p:nvSpPr>
          <p:spPr>
            <a:xfrm>
              <a:off x="285259" y="1129861"/>
              <a:ext cx="9547479" cy="51815"/>
            </a:xfrm>
            <a:prstGeom prst="rect">
              <a:avLst/>
            </a:prstGeom>
            <a:solidFill>
              <a:srgbClr val="D59F0F"/>
            </a:solidFill>
            <a:ln>
              <a:solidFill>
                <a:srgbClr val="D59F0F"/>
              </a:solid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anchor="ctr"/>
            <a:lstStyle/>
            <a:p>
              <a:pPr algn="ctr">
                <a:defRPr/>
              </a:pPr>
              <a:endParaRPr lang="en-US" dirty="0"/>
            </a:p>
          </p:txBody>
        </p:sp>
        <p:cxnSp>
          <p:nvCxnSpPr>
            <p:cNvPr id="15" name="Straight Connector 14"/>
            <p:cNvCxnSpPr/>
            <p:nvPr/>
          </p:nvCxnSpPr>
          <p:spPr>
            <a:xfrm>
              <a:off x="220170" y="1153414"/>
              <a:ext cx="9693533" cy="314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grpSp>
        <p:nvGrpSpPr>
          <p:cNvPr id="2" name="Group 6"/>
          <p:cNvGrpSpPr>
            <a:grpSpLocks/>
          </p:cNvGrpSpPr>
          <p:nvPr userDrawn="1"/>
        </p:nvGrpSpPr>
        <p:grpSpPr bwMode="auto">
          <a:xfrm>
            <a:off x="161636" y="6526029"/>
            <a:ext cx="295853" cy="229721"/>
            <a:chOff x="152400" y="6440487"/>
            <a:chExt cx="414333" cy="341313"/>
          </a:xfrm>
        </p:grpSpPr>
        <p:sp>
          <p:nvSpPr>
            <p:cNvPr id="4" name="Line 10"/>
            <p:cNvSpPr>
              <a:spLocks noChangeShapeType="1"/>
            </p:cNvSpPr>
            <p:nvPr userDrawn="1"/>
          </p:nvSpPr>
          <p:spPr bwMode="auto">
            <a:xfrm flipV="1">
              <a:off x="152400" y="6444649"/>
              <a:ext cx="2022" cy="224767"/>
            </a:xfrm>
            <a:prstGeom prst="line">
              <a:avLst/>
            </a:prstGeom>
            <a:noFill/>
            <a:ln w="9525">
              <a:solidFill>
                <a:schemeClr val="bg1"/>
              </a:solidFill>
              <a:round/>
              <a:headEnd/>
              <a:tailEnd/>
            </a:ln>
          </p:spPr>
          <p:txBody>
            <a:bodyPr/>
            <a:lstStyle/>
            <a:p>
              <a:pPr>
                <a:defRPr/>
              </a:pPr>
              <a:endParaRPr lang="en-US" dirty="0"/>
            </a:p>
          </p:txBody>
        </p:sp>
        <p:sp>
          <p:nvSpPr>
            <p:cNvPr id="5" name="Freeform 11"/>
            <p:cNvSpPr>
              <a:spLocks/>
            </p:cNvSpPr>
            <p:nvPr userDrawn="1"/>
          </p:nvSpPr>
          <p:spPr bwMode="auto">
            <a:xfrm>
              <a:off x="152400" y="6440487"/>
              <a:ext cx="167755" cy="77003"/>
            </a:xfrm>
            <a:custGeom>
              <a:avLst/>
              <a:gdLst/>
              <a:ahLst/>
              <a:cxnLst>
                <a:cxn ang="0">
                  <a:pos x="208" y="99"/>
                </a:cxn>
                <a:cxn ang="0">
                  <a:pos x="204" y="78"/>
                </a:cxn>
                <a:cxn ang="0">
                  <a:pos x="192" y="59"/>
                </a:cxn>
                <a:cxn ang="0">
                  <a:pos x="173" y="44"/>
                </a:cxn>
                <a:cxn ang="0">
                  <a:pos x="148" y="28"/>
                </a:cxn>
                <a:cxn ang="0">
                  <a:pos x="117" y="17"/>
                </a:cxn>
                <a:cxn ang="0">
                  <a:pos x="81" y="8"/>
                </a:cxn>
                <a:cxn ang="0">
                  <a:pos x="41" y="2"/>
                </a:cxn>
                <a:cxn ang="0">
                  <a:pos x="0" y="0"/>
                </a:cxn>
              </a:cxnLst>
              <a:rect l="0" t="0" r="r" b="b"/>
              <a:pathLst>
                <a:path w="208" h="99">
                  <a:moveTo>
                    <a:pt x="208" y="99"/>
                  </a:moveTo>
                  <a:lnTo>
                    <a:pt x="204" y="78"/>
                  </a:lnTo>
                  <a:lnTo>
                    <a:pt x="192" y="59"/>
                  </a:lnTo>
                  <a:lnTo>
                    <a:pt x="173" y="44"/>
                  </a:lnTo>
                  <a:lnTo>
                    <a:pt x="148" y="28"/>
                  </a:lnTo>
                  <a:lnTo>
                    <a:pt x="117" y="17"/>
                  </a:lnTo>
                  <a:lnTo>
                    <a:pt x="81" y="8"/>
                  </a:lnTo>
                  <a:lnTo>
                    <a:pt x="41" y="2"/>
                  </a:lnTo>
                  <a:lnTo>
                    <a:pt x="0" y="0"/>
                  </a:lnTo>
                </a:path>
              </a:pathLst>
            </a:custGeom>
            <a:noFill/>
            <a:ln w="9525">
              <a:solidFill>
                <a:schemeClr val="bg1"/>
              </a:solidFill>
              <a:prstDash val="solid"/>
              <a:round/>
              <a:headEnd/>
              <a:tailEnd/>
            </a:ln>
          </p:spPr>
          <p:txBody>
            <a:bodyPr/>
            <a:lstStyle/>
            <a:p>
              <a:pPr>
                <a:defRPr/>
              </a:pPr>
              <a:endParaRPr lang="en-US" dirty="0"/>
            </a:p>
          </p:txBody>
        </p:sp>
        <p:sp>
          <p:nvSpPr>
            <p:cNvPr id="6" name="Freeform 12"/>
            <p:cNvSpPr>
              <a:spLocks/>
            </p:cNvSpPr>
            <p:nvPr userDrawn="1"/>
          </p:nvSpPr>
          <p:spPr bwMode="auto">
            <a:xfrm>
              <a:off x="152400" y="6517490"/>
              <a:ext cx="167755" cy="81167"/>
            </a:xfrm>
            <a:custGeom>
              <a:avLst/>
              <a:gdLst/>
              <a:ahLst/>
              <a:cxnLst>
                <a:cxn ang="0">
                  <a:pos x="0" y="98"/>
                </a:cxn>
                <a:cxn ang="0">
                  <a:pos x="41" y="96"/>
                </a:cxn>
                <a:cxn ang="0">
                  <a:pos x="81" y="90"/>
                </a:cxn>
                <a:cxn ang="0">
                  <a:pos x="117" y="80"/>
                </a:cxn>
                <a:cxn ang="0">
                  <a:pos x="148" y="69"/>
                </a:cxn>
                <a:cxn ang="0">
                  <a:pos x="173" y="54"/>
                </a:cxn>
                <a:cxn ang="0">
                  <a:pos x="192" y="38"/>
                </a:cxn>
                <a:cxn ang="0">
                  <a:pos x="204" y="19"/>
                </a:cxn>
                <a:cxn ang="0">
                  <a:pos x="208" y="0"/>
                </a:cxn>
              </a:cxnLst>
              <a:rect l="0" t="0" r="r" b="b"/>
              <a:pathLst>
                <a:path w="208" h="98">
                  <a:moveTo>
                    <a:pt x="0" y="98"/>
                  </a:moveTo>
                  <a:lnTo>
                    <a:pt x="41" y="96"/>
                  </a:lnTo>
                  <a:lnTo>
                    <a:pt x="81" y="90"/>
                  </a:lnTo>
                  <a:lnTo>
                    <a:pt x="117" y="80"/>
                  </a:lnTo>
                  <a:lnTo>
                    <a:pt x="148" y="69"/>
                  </a:lnTo>
                  <a:lnTo>
                    <a:pt x="173" y="54"/>
                  </a:lnTo>
                  <a:lnTo>
                    <a:pt x="192" y="38"/>
                  </a:lnTo>
                  <a:lnTo>
                    <a:pt x="204" y="19"/>
                  </a:lnTo>
                  <a:lnTo>
                    <a:pt x="208" y="0"/>
                  </a:lnTo>
                </a:path>
              </a:pathLst>
            </a:custGeom>
            <a:noFill/>
            <a:ln w="9525">
              <a:solidFill>
                <a:schemeClr val="bg1"/>
              </a:solidFill>
              <a:prstDash val="solid"/>
              <a:round/>
              <a:headEnd/>
              <a:tailEnd/>
            </a:ln>
          </p:spPr>
          <p:txBody>
            <a:bodyPr/>
            <a:lstStyle/>
            <a:p>
              <a:pPr>
                <a:defRPr/>
              </a:pPr>
              <a:endParaRPr lang="en-US" dirty="0"/>
            </a:p>
          </p:txBody>
        </p:sp>
        <p:sp>
          <p:nvSpPr>
            <p:cNvPr id="7" name="Freeform 13"/>
            <p:cNvSpPr>
              <a:spLocks/>
            </p:cNvSpPr>
            <p:nvPr userDrawn="1"/>
          </p:nvSpPr>
          <p:spPr bwMode="auto">
            <a:xfrm>
              <a:off x="231225" y="6515409"/>
              <a:ext cx="123289" cy="81165"/>
            </a:xfrm>
            <a:custGeom>
              <a:avLst/>
              <a:gdLst/>
              <a:ahLst/>
              <a:cxnLst>
                <a:cxn ang="0">
                  <a:pos x="156" y="0"/>
                </a:cxn>
                <a:cxn ang="0">
                  <a:pos x="156" y="0"/>
                </a:cxn>
                <a:cxn ang="0">
                  <a:pos x="124" y="2"/>
                </a:cxn>
                <a:cxn ang="0">
                  <a:pos x="94" y="8"/>
                </a:cxn>
                <a:cxn ang="0">
                  <a:pos x="69" y="17"/>
                </a:cxn>
                <a:cxn ang="0">
                  <a:pos x="45" y="29"/>
                </a:cxn>
                <a:cxn ang="0">
                  <a:pos x="26" y="43"/>
                </a:cxn>
                <a:cxn ang="0">
                  <a:pos x="11" y="61"/>
                </a:cxn>
                <a:cxn ang="0">
                  <a:pos x="2" y="79"/>
                </a:cxn>
                <a:cxn ang="0">
                  <a:pos x="0" y="99"/>
                </a:cxn>
              </a:cxnLst>
              <a:rect l="0" t="0" r="r" b="b"/>
              <a:pathLst>
                <a:path w="156" h="99">
                  <a:moveTo>
                    <a:pt x="156" y="0"/>
                  </a:moveTo>
                  <a:lnTo>
                    <a:pt x="156" y="0"/>
                  </a:lnTo>
                  <a:lnTo>
                    <a:pt x="124" y="2"/>
                  </a:lnTo>
                  <a:lnTo>
                    <a:pt x="94" y="8"/>
                  </a:lnTo>
                  <a:lnTo>
                    <a:pt x="69" y="17"/>
                  </a:lnTo>
                  <a:lnTo>
                    <a:pt x="45" y="29"/>
                  </a:lnTo>
                  <a:lnTo>
                    <a:pt x="26" y="43"/>
                  </a:lnTo>
                  <a:lnTo>
                    <a:pt x="11" y="61"/>
                  </a:lnTo>
                  <a:lnTo>
                    <a:pt x="2" y="79"/>
                  </a:lnTo>
                  <a:lnTo>
                    <a:pt x="0" y="99"/>
                  </a:lnTo>
                </a:path>
              </a:pathLst>
            </a:custGeom>
            <a:noFill/>
            <a:ln w="9525">
              <a:solidFill>
                <a:schemeClr val="bg1"/>
              </a:solidFill>
              <a:prstDash val="solid"/>
              <a:round/>
              <a:headEnd/>
              <a:tailEnd/>
            </a:ln>
          </p:spPr>
          <p:txBody>
            <a:bodyPr/>
            <a:lstStyle/>
            <a:p>
              <a:pPr>
                <a:defRPr/>
              </a:pPr>
              <a:endParaRPr lang="en-US" dirty="0"/>
            </a:p>
          </p:txBody>
        </p:sp>
        <p:sp>
          <p:nvSpPr>
            <p:cNvPr id="8" name="Freeform 14"/>
            <p:cNvSpPr>
              <a:spLocks/>
            </p:cNvSpPr>
            <p:nvPr userDrawn="1"/>
          </p:nvSpPr>
          <p:spPr bwMode="auto">
            <a:xfrm>
              <a:off x="231225" y="6596575"/>
              <a:ext cx="123289" cy="77004"/>
            </a:xfrm>
            <a:custGeom>
              <a:avLst/>
              <a:gdLst/>
              <a:ahLst/>
              <a:cxnLst>
                <a:cxn ang="0">
                  <a:pos x="0" y="0"/>
                </a:cxn>
                <a:cxn ang="0">
                  <a:pos x="2" y="19"/>
                </a:cxn>
                <a:cxn ang="0">
                  <a:pos x="11" y="38"/>
                </a:cxn>
                <a:cxn ang="0">
                  <a:pos x="26" y="54"/>
                </a:cxn>
                <a:cxn ang="0">
                  <a:pos x="45" y="67"/>
                </a:cxn>
                <a:cxn ang="0">
                  <a:pos x="69" y="79"/>
                </a:cxn>
                <a:cxn ang="0">
                  <a:pos x="94" y="89"/>
                </a:cxn>
                <a:cxn ang="0">
                  <a:pos x="124" y="95"/>
                </a:cxn>
                <a:cxn ang="0">
                  <a:pos x="156" y="97"/>
                </a:cxn>
              </a:cxnLst>
              <a:rect l="0" t="0" r="r" b="b"/>
              <a:pathLst>
                <a:path w="156" h="97">
                  <a:moveTo>
                    <a:pt x="0" y="0"/>
                  </a:moveTo>
                  <a:lnTo>
                    <a:pt x="2" y="19"/>
                  </a:lnTo>
                  <a:lnTo>
                    <a:pt x="11" y="38"/>
                  </a:lnTo>
                  <a:lnTo>
                    <a:pt x="26" y="54"/>
                  </a:lnTo>
                  <a:lnTo>
                    <a:pt x="45" y="67"/>
                  </a:lnTo>
                  <a:lnTo>
                    <a:pt x="69" y="79"/>
                  </a:lnTo>
                  <a:lnTo>
                    <a:pt x="94" y="89"/>
                  </a:lnTo>
                  <a:lnTo>
                    <a:pt x="124" y="95"/>
                  </a:lnTo>
                  <a:lnTo>
                    <a:pt x="156" y="97"/>
                  </a:lnTo>
                </a:path>
              </a:pathLst>
            </a:custGeom>
            <a:noFill/>
            <a:ln w="9525">
              <a:solidFill>
                <a:schemeClr val="bg1"/>
              </a:solidFill>
              <a:prstDash val="solid"/>
              <a:round/>
              <a:headEnd/>
              <a:tailEnd/>
            </a:ln>
          </p:spPr>
          <p:txBody>
            <a:bodyPr/>
            <a:lstStyle/>
            <a:p>
              <a:pPr>
                <a:defRPr/>
              </a:pPr>
              <a:endParaRPr lang="en-US" dirty="0"/>
            </a:p>
          </p:txBody>
        </p:sp>
        <p:sp>
          <p:nvSpPr>
            <p:cNvPr id="9" name="Line 16"/>
            <p:cNvSpPr>
              <a:spLocks noChangeShapeType="1"/>
            </p:cNvSpPr>
            <p:nvPr userDrawn="1"/>
          </p:nvSpPr>
          <p:spPr bwMode="auto">
            <a:xfrm flipV="1">
              <a:off x="194844" y="6517490"/>
              <a:ext cx="280937" cy="264310"/>
            </a:xfrm>
            <a:prstGeom prst="line">
              <a:avLst/>
            </a:prstGeom>
            <a:noFill/>
            <a:ln w="9525">
              <a:solidFill>
                <a:schemeClr val="bg1"/>
              </a:solidFill>
              <a:round/>
              <a:headEnd/>
              <a:tailEnd/>
            </a:ln>
          </p:spPr>
          <p:txBody>
            <a:bodyPr/>
            <a:lstStyle/>
            <a:p>
              <a:pPr>
                <a:defRPr/>
              </a:pPr>
              <a:endParaRPr lang="en-US" dirty="0"/>
            </a:p>
          </p:txBody>
        </p:sp>
        <p:sp>
          <p:nvSpPr>
            <p:cNvPr id="10" name="Line 17"/>
            <p:cNvSpPr>
              <a:spLocks noChangeShapeType="1"/>
            </p:cNvSpPr>
            <p:nvPr userDrawn="1"/>
          </p:nvSpPr>
          <p:spPr bwMode="auto">
            <a:xfrm>
              <a:off x="475781" y="6517490"/>
              <a:ext cx="2022" cy="264310"/>
            </a:xfrm>
            <a:prstGeom prst="line">
              <a:avLst/>
            </a:prstGeom>
            <a:noFill/>
            <a:ln w="9525">
              <a:solidFill>
                <a:schemeClr val="bg1"/>
              </a:solidFill>
              <a:round/>
              <a:headEnd/>
              <a:tailEnd/>
            </a:ln>
          </p:spPr>
          <p:txBody>
            <a:bodyPr/>
            <a:lstStyle/>
            <a:p>
              <a:pPr>
                <a:defRPr/>
              </a:pPr>
              <a:endParaRPr lang="en-US" dirty="0"/>
            </a:p>
          </p:txBody>
        </p:sp>
        <p:cxnSp>
          <p:nvCxnSpPr>
            <p:cNvPr id="11" name="Straight Connector 10"/>
            <p:cNvCxnSpPr/>
            <p:nvPr userDrawn="1"/>
          </p:nvCxnSpPr>
          <p:spPr>
            <a:xfrm>
              <a:off x="336324" y="6673579"/>
              <a:ext cx="230409"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 name="Group 11"/>
          <p:cNvGrpSpPr>
            <a:grpSpLocks/>
          </p:cNvGrpSpPr>
          <p:nvPr userDrawn="1"/>
        </p:nvGrpSpPr>
        <p:grpSpPr bwMode="auto">
          <a:xfrm>
            <a:off x="200603" y="902073"/>
            <a:ext cx="8812068" cy="46225"/>
            <a:chOff x="220170" y="1129861"/>
            <a:chExt cx="9693533" cy="51815"/>
          </a:xfrm>
        </p:grpSpPr>
        <p:sp>
          <p:nvSpPr>
            <p:cNvPr id="15" name="Rectangle 14"/>
            <p:cNvSpPr/>
            <p:nvPr/>
          </p:nvSpPr>
          <p:spPr>
            <a:xfrm>
              <a:off x="285259" y="1129861"/>
              <a:ext cx="9547479" cy="51815"/>
            </a:xfrm>
            <a:prstGeom prst="rect">
              <a:avLst/>
            </a:prstGeom>
            <a:solidFill>
              <a:srgbClr val="D59F0F"/>
            </a:solidFill>
            <a:ln>
              <a:solidFill>
                <a:srgbClr val="D59F0F"/>
              </a:solid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anchor="ctr"/>
            <a:lstStyle/>
            <a:p>
              <a:pPr algn="ctr">
                <a:defRPr/>
              </a:pPr>
              <a:endParaRPr lang="en-US" dirty="0"/>
            </a:p>
          </p:txBody>
        </p:sp>
        <p:cxnSp>
          <p:nvCxnSpPr>
            <p:cNvPr id="17" name="Straight Connector 16"/>
            <p:cNvCxnSpPr/>
            <p:nvPr/>
          </p:nvCxnSpPr>
          <p:spPr>
            <a:xfrm>
              <a:off x="220170" y="1153414"/>
              <a:ext cx="9693533" cy="314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1" name="Rectangle 20"/>
          <p:cNvSpPr/>
          <p:nvPr/>
        </p:nvSpPr>
        <p:spPr bwMode="auto">
          <a:xfrm>
            <a:off x="277093" y="6454588"/>
            <a:ext cx="7135091" cy="56029"/>
          </a:xfrm>
          <a:prstGeom prst="rect">
            <a:avLst/>
          </a:prstGeom>
          <a:solidFill>
            <a:srgbClr val="D59F0F"/>
          </a:solidFill>
          <a:ln>
            <a:solidFill>
              <a:srgbClr val="D59F0F"/>
            </a:solidFill>
          </a:ln>
        </p:spPr>
        <p:style>
          <a:lnRef idx="2">
            <a:schemeClr val="accent1">
              <a:shade val="50000"/>
            </a:schemeClr>
          </a:lnRef>
          <a:fillRef idx="1">
            <a:schemeClr val="accent1"/>
          </a:fillRef>
          <a:effectRef idx="0">
            <a:schemeClr val="accent1"/>
          </a:effectRef>
          <a:fontRef idx="minor">
            <a:schemeClr val="lt1"/>
          </a:fontRef>
        </p:style>
        <p:txBody>
          <a:bodyPr lIns="91407" tIns="45704" rIns="91407" bIns="45704" anchor="ctr"/>
          <a:lstStyle/>
          <a:p>
            <a:pPr algn="ctr">
              <a:defRPr/>
            </a:pPr>
            <a:endParaRPr lang="en-US" dirty="0"/>
          </a:p>
        </p:txBody>
      </p:sp>
      <p:sp>
        <p:nvSpPr>
          <p:cNvPr id="16" name="TextBox 15"/>
          <p:cNvSpPr txBox="1"/>
          <p:nvPr userDrawn="1"/>
        </p:nvSpPr>
        <p:spPr>
          <a:xfrm rot="10800000" flipH="1" flipV="1">
            <a:off x="4748070" y="6524062"/>
            <a:ext cx="516659" cy="200033"/>
          </a:xfrm>
          <a:prstGeom prst="rect">
            <a:avLst/>
          </a:prstGeom>
          <a:noFill/>
        </p:spPr>
        <p:txBody>
          <a:bodyPr lIns="91418" tIns="45709" rIns="91418" bIns="45709">
            <a:spAutoFit/>
          </a:bodyPr>
          <a:lstStyle/>
          <a:p>
            <a:pPr fontAlgn="auto">
              <a:spcBef>
                <a:spcPts val="0"/>
              </a:spcBef>
              <a:spcAft>
                <a:spcPts val="0"/>
              </a:spcAft>
              <a:defRPr/>
            </a:pPr>
            <a:fld id="{CB7D3DCD-7F57-4041-91FA-671DE0ACED84}" type="slidenum">
              <a:rPr lang="en-US" sz="700">
                <a:solidFill>
                  <a:schemeClr val="bg1">
                    <a:lumMod val="50000"/>
                  </a:schemeClr>
                </a:solidFill>
                <a:latin typeface="Century Gothic" pitchFamily="34" charset="0"/>
                <a:cs typeface="Arial" pitchFamily="34" charset="0"/>
              </a:rPr>
              <a:pPr fontAlgn="auto">
                <a:spcBef>
                  <a:spcPts val="0"/>
                </a:spcBef>
                <a:spcAft>
                  <a:spcPts val="0"/>
                </a:spcAft>
                <a:defRPr/>
              </a:pPr>
              <a:t>‹#›</a:t>
            </a:fld>
            <a:r>
              <a:rPr lang="en-US" sz="700" dirty="0">
                <a:solidFill>
                  <a:srgbClr val="003366"/>
                </a:solidFill>
                <a:latin typeface="Arial" pitchFamily="34" charset="0"/>
                <a:cs typeface="Arial" pitchFamily="34" charset="0"/>
              </a:rPr>
              <a:t> </a:t>
            </a:r>
          </a:p>
        </p:txBody>
      </p:sp>
    </p:spTree>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27_Title Slide">
    <p:spTree>
      <p:nvGrpSpPr>
        <p:cNvPr id="1" name=""/>
        <p:cNvGrpSpPr/>
        <p:nvPr/>
      </p:nvGrpSpPr>
      <p:grpSpPr>
        <a:xfrm>
          <a:off x="0" y="0"/>
          <a:ext cx="0" cy="0"/>
          <a:chOff x="0" y="0"/>
          <a:chExt cx="0" cy="0"/>
        </a:xfrm>
      </p:grpSpPr>
      <p:grpSp>
        <p:nvGrpSpPr>
          <p:cNvPr id="3" name="Group 11"/>
          <p:cNvGrpSpPr>
            <a:grpSpLocks/>
          </p:cNvGrpSpPr>
          <p:nvPr userDrawn="1"/>
        </p:nvGrpSpPr>
        <p:grpSpPr bwMode="auto">
          <a:xfrm>
            <a:off x="200603" y="902077"/>
            <a:ext cx="8812068" cy="46225"/>
            <a:chOff x="220170" y="1129861"/>
            <a:chExt cx="9693533" cy="51815"/>
          </a:xfrm>
        </p:grpSpPr>
        <p:sp>
          <p:nvSpPr>
            <p:cNvPr id="15" name="Rectangle 14"/>
            <p:cNvSpPr/>
            <p:nvPr/>
          </p:nvSpPr>
          <p:spPr>
            <a:xfrm>
              <a:off x="285259" y="1129861"/>
              <a:ext cx="9547479" cy="51815"/>
            </a:xfrm>
            <a:prstGeom prst="rect">
              <a:avLst/>
            </a:prstGeom>
            <a:solidFill>
              <a:srgbClr val="D59F0F"/>
            </a:solidFill>
            <a:ln>
              <a:solidFill>
                <a:srgbClr val="D59F0F"/>
              </a:solid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anchor="ctr"/>
            <a:lstStyle/>
            <a:p>
              <a:pPr algn="ctr">
                <a:defRPr/>
              </a:pPr>
              <a:endParaRPr lang="en-US" sz="1800" dirty="0"/>
            </a:p>
          </p:txBody>
        </p:sp>
        <p:cxnSp>
          <p:nvCxnSpPr>
            <p:cNvPr id="17" name="Straight Connector 16"/>
            <p:cNvCxnSpPr/>
            <p:nvPr/>
          </p:nvCxnSpPr>
          <p:spPr>
            <a:xfrm>
              <a:off x="220170" y="1153414"/>
              <a:ext cx="9693533" cy="314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1" name="Rectangle 20"/>
          <p:cNvSpPr/>
          <p:nvPr/>
        </p:nvSpPr>
        <p:spPr bwMode="auto">
          <a:xfrm>
            <a:off x="812800" y="6454592"/>
            <a:ext cx="6639411" cy="47808"/>
          </a:xfrm>
          <a:prstGeom prst="rect">
            <a:avLst/>
          </a:prstGeom>
          <a:solidFill>
            <a:srgbClr val="D59F0F"/>
          </a:solidFill>
          <a:ln>
            <a:solidFill>
              <a:srgbClr val="D59F0F"/>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endParaRPr lang="en-US" sz="1800"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86434" y="6110235"/>
            <a:ext cx="1657566" cy="762330"/>
          </a:xfrm>
          <a:prstGeom prst="rect">
            <a:avLst/>
          </a:prstGeom>
        </p:spPr>
      </p:pic>
    </p:spTree>
    <p:extLst>
      <p:ext uri="{BB962C8B-B14F-4D97-AF65-F5344CB8AC3E}">
        <p14:creationId xmlns:p14="http://schemas.microsoft.com/office/powerpoint/2010/main" val="36865583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3" name="Rectangle 2"/>
          <p:cNvSpPr/>
          <p:nvPr userDrawn="1"/>
        </p:nvSpPr>
        <p:spPr>
          <a:xfrm>
            <a:off x="0" y="6477000"/>
            <a:ext cx="9144000" cy="305098"/>
          </a:xfrm>
          <a:prstGeom prst="rect">
            <a:avLst/>
          </a:prstGeom>
          <a:gradFill flip="none" rotWithShape="1">
            <a:gsLst>
              <a:gs pos="0">
                <a:schemeClr val="tx2">
                  <a:lumMod val="75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p>
        </p:txBody>
      </p:sp>
      <p:grpSp>
        <p:nvGrpSpPr>
          <p:cNvPr id="2" name="Group 6"/>
          <p:cNvGrpSpPr>
            <a:grpSpLocks/>
          </p:cNvGrpSpPr>
          <p:nvPr userDrawn="1"/>
        </p:nvGrpSpPr>
        <p:grpSpPr bwMode="auto">
          <a:xfrm>
            <a:off x="161927" y="6526115"/>
            <a:ext cx="295275" cy="229195"/>
            <a:chOff x="152400" y="6440487"/>
            <a:chExt cx="414333" cy="341313"/>
          </a:xfrm>
        </p:grpSpPr>
        <p:sp>
          <p:nvSpPr>
            <p:cNvPr id="5" name="Line 10"/>
            <p:cNvSpPr>
              <a:spLocks noChangeShapeType="1"/>
            </p:cNvSpPr>
            <p:nvPr userDrawn="1"/>
          </p:nvSpPr>
          <p:spPr bwMode="auto">
            <a:xfrm flipV="1">
              <a:off x="152400" y="6444920"/>
              <a:ext cx="2228" cy="223847"/>
            </a:xfrm>
            <a:prstGeom prst="line">
              <a:avLst/>
            </a:prstGeom>
            <a:noFill/>
            <a:ln w="9525">
              <a:solidFill>
                <a:schemeClr val="bg1"/>
              </a:solidFill>
              <a:round/>
              <a:headEnd/>
              <a:tailEnd/>
            </a:ln>
          </p:spPr>
          <p:txBody>
            <a:bodyPr/>
            <a:lstStyle/>
            <a:p>
              <a:pPr>
                <a:defRPr/>
              </a:pPr>
              <a:endParaRPr lang="en-US" dirty="0"/>
            </a:p>
          </p:txBody>
        </p:sp>
        <p:sp>
          <p:nvSpPr>
            <p:cNvPr id="6" name="Freeform 11"/>
            <p:cNvSpPr>
              <a:spLocks/>
            </p:cNvSpPr>
            <p:nvPr userDrawn="1"/>
          </p:nvSpPr>
          <p:spPr bwMode="auto">
            <a:xfrm>
              <a:off x="152400" y="6440487"/>
              <a:ext cx="167070" cy="77570"/>
            </a:xfrm>
            <a:custGeom>
              <a:avLst/>
              <a:gdLst/>
              <a:ahLst/>
              <a:cxnLst>
                <a:cxn ang="0">
                  <a:pos x="208" y="99"/>
                </a:cxn>
                <a:cxn ang="0">
                  <a:pos x="204" y="78"/>
                </a:cxn>
                <a:cxn ang="0">
                  <a:pos x="192" y="59"/>
                </a:cxn>
                <a:cxn ang="0">
                  <a:pos x="173" y="44"/>
                </a:cxn>
                <a:cxn ang="0">
                  <a:pos x="148" y="28"/>
                </a:cxn>
                <a:cxn ang="0">
                  <a:pos x="117" y="17"/>
                </a:cxn>
                <a:cxn ang="0">
                  <a:pos x="81" y="8"/>
                </a:cxn>
                <a:cxn ang="0">
                  <a:pos x="41" y="2"/>
                </a:cxn>
                <a:cxn ang="0">
                  <a:pos x="0" y="0"/>
                </a:cxn>
              </a:cxnLst>
              <a:rect l="0" t="0" r="r" b="b"/>
              <a:pathLst>
                <a:path w="208" h="99">
                  <a:moveTo>
                    <a:pt x="208" y="99"/>
                  </a:moveTo>
                  <a:lnTo>
                    <a:pt x="204" y="78"/>
                  </a:lnTo>
                  <a:lnTo>
                    <a:pt x="192" y="59"/>
                  </a:lnTo>
                  <a:lnTo>
                    <a:pt x="173" y="44"/>
                  </a:lnTo>
                  <a:lnTo>
                    <a:pt x="148" y="28"/>
                  </a:lnTo>
                  <a:lnTo>
                    <a:pt x="117" y="17"/>
                  </a:lnTo>
                  <a:lnTo>
                    <a:pt x="81" y="8"/>
                  </a:lnTo>
                  <a:lnTo>
                    <a:pt x="41" y="2"/>
                  </a:lnTo>
                  <a:lnTo>
                    <a:pt x="0" y="0"/>
                  </a:lnTo>
                </a:path>
              </a:pathLst>
            </a:custGeom>
            <a:noFill/>
            <a:ln w="9525">
              <a:solidFill>
                <a:schemeClr val="bg1"/>
              </a:solidFill>
              <a:prstDash val="solid"/>
              <a:round/>
              <a:headEnd/>
              <a:tailEnd/>
            </a:ln>
          </p:spPr>
          <p:txBody>
            <a:bodyPr/>
            <a:lstStyle/>
            <a:p>
              <a:pPr>
                <a:defRPr/>
              </a:pPr>
              <a:endParaRPr lang="en-US" dirty="0"/>
            </a:p>
          </p:txBody>
        </p:sp>
        <p:sp>
          <p:nvSpPr>
            <p:cNvPr id="7" name="Freeform 12"/>
            <p:cNvSpPr>
              <a:spLocks/>
            </p:cNvSpPr>
            <p:nvPr userDrawn="1"/>
          </p:nvSpPr>
          <p:spPr bwMode="auto">
            <a:xfrm>
              <a:off x="152400" y="6518057"/>
              <a:ext cx="167070" cy="79787"/>
            </a:xfrm>
            <a:custGeom>
              <a:avLst/>
              <a:gdLst/>
              <a:ahLst/>
              <a:cxnLst>
                <a:cxn ang="0">
                  <a:pos x="0" y="98"/>
                </a:cxn>
                <a:cxn ang="0">
                  <a:pos x="41" y="96"/>
                </a:cxn>
                <a:cxn ang="0">
                  <a:pos x="81" y="90"/>
                </a:cxn>
                <a:cxn ang="0">
                  <a:pos x="117" y="80"/>
                </a:cxn>
                <a:cxn ang="0">
                  <a:pos x="148" y="69"/>
                </a:cxn>
                <a:cxn ang="0">
                  <a:pos x="173" y="54"/>
                </a:cxn>
                <a:cxn ang="0">
                  <a:pos x="192" y="38"/>
                </a:cxn>
                <a:cxn ang="0">
                  <a:pos x="204" y="19"/>
                </a:cxn>
                <a:cxn ang="0">
                  <a:pos x="208" y="0"/>
                </a:cxn>
              </a:cxnLst>
              <a:rect l="0" t="0" r="r" b="b"/>
              <a:pathLst>
                <a:path w="208" h="98">
                  <a:moveTo>
                    <a:pt x="0" y="98"/>
                  </a:moveTo>
                  <a:lnTo>
                    <a:pt x="41" y="96"/>
                  </a:lnTo>
                  <a:lnTo>
                    <a:pt x="81" y="90"/>
                  </a:lnTo>
                  <a:lnTo>
                    <a:pt x="117" y="80"/>
                  </a:lnTo>
                  <a:lnTo>
                    <a:pt x="148" y="69"/>
                  </a:lnTo>
                  <a:lnTo>
                    <a:pt x="173" y="54"/>
                  </a:lnTo>
                  <a:lnTo>
                    <a:pt x="192" y="38"/>
                  </a:lnTo>
                  <a:lnTo>
                    <a:pt x="204" y="19"/>
                  </a:lnTo>
                  <a:lnTo>
                    <a:pt x="208" y="0"/>
                  </a:lnTo>
                </a:path>
              </a:pathLst>
            </a:custGeom>
            <a:noFill/>
            <a:ln w="9525">
              <a:solidFill>
                <a:schemeClr val="bg1"/>
              </a:solidFill>
              <a:prstDash val="solid"/>
              <a:round/>
              <a:headEnd/>
              <a:tailEnd/>
            </a:ln>
          </p:spPr>
          <p:txBody>
            <a:bodyPr/>
            <a:lstStyle/>
            <a:p>
              <a:pPr>
                <a:defRPr/>
              </a:pPr>
              <a:endParaRPr lang="en-US" dirty="0"/>
            </a:p>
          </p:txBody>
        </p:sp>
        <p:sp>
          <p:nvSpPr>
            <p:cNvPr id="8" name="Freeform 13"/>
            <p:cNvSpPr>
              <a:spLocks/>
            </p:cNvSpPr>
            <p:nvPr userDrawn="1"/>
          </p:nvSpPr>
          <p:spPr bwMode="auto">
            <a:xfrm>
              <a:off x="230367" y="6515842"/>
              <a:ext cx="124745" cy="79787"/>
            </a:xfrm>
            <a:custGeom>
              <a:avLst/>
              <a:gdLst/>
              <a:ahLst/>
              <a:cxnLst>
                <a:cxn ang="0">
                  <a:pos x="156" y="0"/>
                </a:cxn>
                <a:cxn ang="0">
                  <a:pos x="156" y="0"/>
                </a:cxn>
                <a:cxn ang="0">
                  <a:pos x="124" y="2"/>
                </a:cxn>
                <a:cxn ang="0">
                  <a:pos x="94" y="8"/>
                </a:cxn>
                <a:cxn ang="0">
                  <a:pos x="69" y="17"/>
                </a:cxn>
                <a:cxn ang="0">
                  <a:pos x="45" y="29"/>
                </a:cxn>
                <a:cxn ang="0">
                  <a:pos x="26" y="43"/>
                </a:cxn>
                <a:cxn ang="0">
                  <a:pos x="11" y="61"/>
                </a:cxn>
                <a:cxn ang="0">
                  <a:pos x="2" y="79"/>
                </a:cxn>
                <a:cxn ang="0">
                  <a:pos x="0" y="99"/>
                </a:cxn>
              </a:cxnLst>
              <a:rect l="0" t="0" r="r" b="b"/>
              <a:pathLst>
                <a:path w="156" h="99">
                  <a:moveTo>
                    <a:pt x="156" y="0"/>
                  </a:moveTo>
                  <a:lnTo>
                    <a:pt x="156" y="0"/>
                  </a:lnTo>
                  <a:lnTo>
                    <a:pt x="124" y="2"/>
                  </a:lnTo>
                  <a:lnTo>
                    <a:pt x="94" y="8"/>
                  </a:lnTo>
                  <a:lnTo>
                    <a:pt x="69" y="17"/>
                  </a:lnTo>
                  <a:lnTo>
                    <a:pt x="45" y="29"/>
                  </a:lnTo>
                  <a:lnTo>
                    <a:pt x="26" y="43"/>
                  </a:lnTo>
                  <a:lnTo>
                    <a:pt x="11" y="61"/>
                  </a:lnTo>
                  <a:lnTo>
                    <a:pt x="2" y="79"/>
                  </a:lnTo>
                  <a:lnTo>
                    <a:pt x="0" y="99"/>
                  </a:lnTo>
                </a:path>
              </a:pathLst>
            </a:custGeom>
            <a:noFill/>
            <a:ln w="9525">
              <a:solidFill>
                <a:schemeClr val="bg1"/>
              </a:solidFill>
              <a:prstDash val="solid"/>
              <a:round/>
              <a:headEnd/>
              <a:tailEnd/>
            </a:ln>
          </p:spPr>
          <p:txBody>
            <a:bodyPr/>
            <a:lstStyle/>
            <a:p>
              <a:pPr>
                <a:defRPr/>
              </a:pPr>
              <a:endParaRPr lang="en-US" dirty="0"/>
            </a:p>
          </p:txBody>
        </p:sp>
        <p:sp>
          <p:nvSpPr>
            <p:cNvPr id="9" name="Freeform 14"/>
            <p:cNvSpPr>
              <a:spLocks/>
            </p:cNvSpPr>
            <p:nvPr userDrawn="1"/>
          </p:nvSpPr>
          <p:spPr bwMode="auto">
            <a:xfrm>
              <a:off x="230367" y="6595629"/>
              <a:ext cx="124745" cy="77570"/>
            </a:xfrm>
            <a:custGeom>
              <a:avLst/>
              <a:gdLst/>
              <a:ahLst/>
              <a:cxnLst>
                <a:cxn ang="0">
                  <a:pos x="0" y="0"/>
                </a:cxn>
                <a:cxn ang="0">
                  <a:pos x="2" y="19"/>
                </a:cxn>
                <a:cxn ang="0">
                  <a:pos x="11" y="38"/>
                </a:cxn>
                <a:cxn ang="0">
                  <a:pos x="26" y="54"/>
                </a:cxn>
                <a:cxn ang="0">
                  <a:pos x="45" y="67"/>
                </a:cxn>
                <a:cxn ang="0">
                  <a:pos x="69" y="79"/>
                </a:cxn>
                <a:cxn ang="0">
                  <a:pos x="94" y="89"/>
                </a:cxn>
                <a:cxn ang="0">
                  <a:pos x="124" y="95"/>
                </a:cxn>
                <a:cxn ang="0">
                  <a:pos x="156" y="97"/>
                </a:cxn>
              </a:cxnLst>
              <a:rect l="0" t="0" r="r" b="b"/>
              <a:pathLst>
                <a:path w="156" h="97">
                  <a:moveTo>
                    <a:pt x="0" y="0"/>
                  </a:moveTo>
                  <a:lnTo>
                    <a:pt x="2" y="19"/>
                  </a:lnTo>
                  <a:lnTo>
                    <a:pt x="11" y="38"/>
                  </a:lnTo>
                  <a:lnTo>
                    <a:pt x="26" y="54"/>
                  </a:lnTo>
                  <a:lnTo>
                    <a:pt x="45" y="67"/>
                  </a:lnTo>
                  <a:lnTo>
                    <a:pt x="69" y="79"/>
                  </a:lnTo>
                  <a:lnTo>
                    <a:pt x="94" y="89"/>
                  </a:lnTo>
                  <a:lnTo>
                    <a:pt x="124" y="95"/>
                  </a:lnTo>
                  <a:lnTo>
                    <a:pt x="156" y="97"/>
                  </a:lnTo>
                </a:path>
              </a:pathLst>
            </a:custGeom>
            <a:noFill/>
            <a:ln w="9525">
              <a:solidFill>
                <a:schemeClr val="bg1"/>
              </a:solidFill>
              <a:prstDash val="solid"/>
              <a:round/>
              <a:headEnd/>
              <a:tailEnd/>
            </a:ln>
          </p:spPr>
          <p:txBody>
            <a:bodyPr/>
            <a:lstStyle/>
            <a:p>
              <a:pPr>
                <a:defRPr/>
              </a:pPr>
              <a:endParaRPr lang="en-US" dirty="0"/>
            </a:p>
          </p:txBody>
        </p:sp>
        <p:sp>
          <p:nvSpPr>
            <p:cNvPr id="10" name="Line 16"/>
            <p:cNvSpPr>
              <a:spLocks noChangeShapeType="1"/>
            </p:cNvSpPr>
            <p:nvPr userDrawn="1"/>
          </p:nvSpPr>
          <p:spPr bwMode="auto">
            <a:xfrm flipV="1">
              <a:off x="194725" y="6518057"/>
              <a:ext cx="280677" cy="263743"/>
            </a:xfrm>
            <a:prstGeom prst="line">
              <a:avLst/>
            </a:prstGeom>
            <a:noFill/>
            <a:ln w="9525">
              <a:solidFill>
                <a:schemeClr val="bg1"/>
              </a:solidFill>
              <a:round/>
              <a:headEnd/>
              <a:tailEnd/>
            </a:ln>
          </p:spPr>
          <p:txBody>
            <a:bodyPr/>
            <a:lstStyle/>
            <a:p>
              <a:pPr>
                <a:defRPr/>
              </a:pPr>
              <a:endParaRPr lang="en-US" dirty="0"/>
            </a:p>
          </p:txBody>
        </p:sp>
        <p:sp>
          <p:nvSpPr>
            <p:cNvPr id="11" name="Line 17"/>
            <p:cNvSpPr>
              <a:spLocks noChangeShapeType="1"/>
            </p:cNvSpPr>
            <p:nvPr userDrawn="1"/>
          </p:nvSpPr>
          <p:spPr bwMode="auto">
            <a:xfrm>
              <a:off x="475402" y="6518057"/>
              <a:ext cx="2227" cy="263743"/>
            </a:xfrm>
            <a:prstGeom prst="line">
              <a:avLst/>
            </a:prstGeom>
            <a:noFill/>
            <a:ln w="9525">
              <a:solidFill>
                <a:schemeClr val="bg1"/>
              </a:solidFill>
              <a:round/>
              <a:headEnd/>
              <a:tailEnd/>
            </a:ln>
          </p:spPr>
          <p:txBody>
            <a:bodyPr/>
            <a:lstStyle/>
            <a:p>
              <a:pPr>
                <a:defRPr/>
              </a:pPr>
              <a:endParaRPr lang="en-US" dirty="0"/>
            </a:p>
          </p:txBody>
        </p:sp>
        <p:cxnSp>
          <p:nvCxnSpPr>
            <p:cNvPr id="12" name="Straight Connector 11"/>
            <p:cNvCxnSpPr/>
            <p:nvPr userDrawn="1"/>
          </p:nvCxnSpPr>
          <p:spPr>
            <a:xfrm>
              <a:off x="337291" y="6673200"/>
              <a:ext cx="22944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3" name="Rectangle 12"/>
          <p:cNvSpPr>
            <a:spLocks noChangeArrowheads="1"/>
          </p:cNvSpPr>
          <p:nvPr userDrawn="1"/>
        </p:nvSpPr>
        <p:spPr bwMode="auto">
          <a:xfrm>
            <a:off x="304800" y="52388"/>
            <a:ext cx="762000" cy="571500"/>
          </a:xfrm>
          <a:prstGeom prst="rect">
            <a:avLst/>
          </a:prstGeom>
          <a:gradFill rotWithShape="0">
            <a:gsLst>
              <a:gs pos="0">
                <a:srgbClr val="B6DDE8"/>
              </a:gs>
              <a:gs pos="100000">
                <a:srgbClr val="F0F8FA"/>
              </a:gs>
            </a:gsLst>
            <a:lin ang="2700000" scaled="1"/>
          </a:gradFill>
          <a:ln w="9525">
            <a:noFill/>
            <a:miter lim="800000"/>
            <a:headEnd/>
            <a:tailEnd/>
          </a:ln>
        </p:spPr>
        <p:txBody>
          <a:bodyPr/>
          <a:lstStyle/>
          <a:p>
            <a:pPr>
              <a:defRPr/>
            </a:pPr>
            <a:endParaRPr lang="en-US" dirty="0"/>
          </a:p>
        </p:txBody>
      </p:sp>
      <p:grpSp>
        <p:nvGrpSpPr>
          <p:cNvPr id="4" name="Group 17"/>
          <p:cNvGrpSpPr>
            <a:grpSpLocks/>
          </p:cNvGrpSpPr>
          <p:nvPr userDrawn="1"/>
        </p:nvGrpSpPr>
        <p:grpSpPr bwMode="auto">
          <a:xfrm>
            <a:off x="657226" y="320278"/>
            <a:ext cx="8486775" cy="732234"/>
            <a:chOff x="962024" y="2038350"/>
            <a:chExt cx="8486775" cy="781050"/>
          </a:xfrm>
        </p:grpSpPr>
        <p:sp>
          <p:nvSpPr>
            <p:cNvPr id="16" name="Rectangle 3"/>
            <p:cNvSpPr>
              <a:spLocks noChangeArrowheads="1"/>
            </p:cNvSpPr>
            <p:nvPr/>
          </p:nvSpPr>
          <p:spPr bwMode="auto">
            <a:xfrm>
              <a:off x="962024" y="2038350"/>
              <a:ext cx="638175" cy="781050"/>
            </a:xfrm>
            <a:prstGeom prst="rect">
              <a:avLst/>
            </a:prstGeom>
            <a:solidFill>
              <a:schemeClr val="tx2">
                <a:lumMod val="40000"/>
                <a:lumOff val="60000"/>
              </a:schemeClr>
            </a:solidFill>
            <a:ln w="9525">
              <a:noFill/>
              <a:miter lim="800000"/>
              <a:headEnd/>
              <a:tailEnd/>
            </a:ln>
          </p:spPr>
          <p:txBody>
            <a:bodyPr/>
            <a:lstStyle/>
            <a:p>
              <a:pPr>
                <a:defRPr/>
              </a:pPr>
              <a:endParaRPr lang="en-US" dirty="0">
                <a:latin typeface="Calibri" pitchFamily="34" charset="0"/>
              </a:endParaRPr>
            </a:p>
          </p:txBody>
        </p:sp>
        <p:sp>
          <p:nvSpPr>
            <p:cNvPr id="17" name="Rectangle 4"/>
            <p:cNvSpPr>
              <a:spLocks noChangeArrowheads="1"/>
            </p:cNvSpPr>
            <p:nvPr/>
          </p:nvSpPr>
          <p:spPr bwMode="auto">
            <a:xfrm>
              <a:off x="962024" y="2543175"/>
              <a:ext cx="8486775" cy="47625"/>
            </a:xfrm>
            <a:prstGeom prst="rect">
              <a:avLst/>
            </a:prstGeom>
            <a:solidFill>
              <a:schemeClr val="tx2">
                <a:lumMod val="75000"/>
              </a:schemeClr>
            </a:solidFill>
            <a:ln w="9525">
              <a:noFill/>
              <a:miter lim="800000"/>
              <a:headEnd/>
              <a:tailEnd/>
            </a:ln>
          </p:spPr>
          <p:txBody>
            <a:bodyPr/>
            <a:lstStyle/>
            <a:p>
              <a:pPr>
                <a:defRPr/>
              </a:pPr>
              <a:endParaRPr lang="en-US" dirty="0">
                <a:latin typeface="Calibri" pitchFamily="34" charset="0"/>
              </a:endParaRPr>
            </a:p>
          </p:txBody>
        </p:sp>
      </p:grpSp>
      <p:sp>
        <p:nvSpPr>
          <p:cNvPr id="18" name="TextBox 17"/>
          <p:cNvSpPr txBox="1"/>
          <p:nvPr userDrawn="1"/>
        </p:nvSpPr>
        <p:spPr>
          <a:xfrm rot="10800000" flipH="1" flipV="1">
            <a:off x="8613775" y="6503463"/>
            <a:ext cx="381000" cy="246221"/>
          </a:xfrm>
          <a:prstGeom prst="rect">
            <a:avLst/>
          </a:prstGeom>
          <a:noFill/>
        </p:spPr>
        <p:txBody>
          <a:bodyPr>
            <a:spAutoFit/>
          </a:bodyPr>
          <a:lstStyle/>
          <a:p>
            <a:pPr fontAlgn="auto">
              <a:spcBef>
                <a:spcPts val="0"/>
              </a:spcBef>
              <a:spcAft>
                <a:spcPts val="0"/>
              </a:spcAft>
              <a:defRPr/>
            </a:pPr>
            <a:fld id="{B2522BCF-1A05-4183-AC5B-2D79FDEDEF34}" type="slidenum">
              <a:rPr lang="en-US" sz="1000" b="0">
                <a:solidFill>
                  <a:schemeClr val="tx2">
                    <a:lumMod val="50000"/>
                  </a:schemeClr>
                </a:solidFill>
                <a:latin typeface="Arial" pitchFamily="34" charset="0"/>
                <a:cs typeface="Arial" pitchFamily="34" charset="0"/>
              </a:rPr>
              <a:pPr fontAlgn="auto">
                <a:spcBef>
                  <a:spcPts val="0"/>
                </a:spcBef>
                <a:spcAft>
                  <a:spcPts val="0"/>
                </a:spcAft>
                <a:defRPr/>
              </a:pPr>
              <a:t>‹#›</a:t>
            </a:fld>
            <a:endParaRPr lang="en-US" sz="1000" b="0" dirty="0">
              <a:solidFill>
                <a:schemeClr val="tx2">
                  <a:lumMod val="50000"/>
                </a:schemeClr>
              </a:solidFill>
              <a:latin typeface="Arial" pitchFamily="34" charset="0"/>
              <a:cs typeface="Arial" pitchFamily="34" charset="0"/>
            </a:endParaRPr>
          </a:p>
        </p:txBody>
      </p:sp>
      <p:cxnSp>
        <p:nvCxnSpPr>
          <p:cNvPr id="19" name="Straight Connector 18"/>
          <p:cNvCxnSpPr/>
          <p:nvPr userDrawn="1"/>
        </p:nvCxnSpPr>
        <p:spPr>
          <a:xfrm rot="16200000" flipH="1">
            <a:off x="8471000" y="6630293"/>
            <a:ext cx="241102" cy="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pic>
        <p:nvPicPr>
          <p:cNvPr id="20" name="Picture 2" descr="SDCERS logo 2c - Color"/>
          <p:cNvPicPr>
            <a:picLocks noChangeAspect="1" noChangeArrowheads="1"/>
          </p:cNvPicPr>
          <p:nvPr userDrawn="1"/>
        </p:nvPicPr>
        <p:blipFill>
          <a:blip r:embed="rId2" cstate="print"/>
          <a:srcRect/>
          <a:stretch>
            <a:fillRect/>
          </a:stretch>
        </p:blipFill>
        <p:spPr bwMode="auto">
          <a:xfrm>
            <a:off x="7686678" y="6527602"/>
            <a:ext cx="830263" cy="235148"/>
          </a:xfrm>
          <a:prstGeom prst="rect">
            <a:avLst/>
          </a:prstGeom>
          <a:noFill/>
          <a:ln w="9525">
            <a:noFill/>
            <a:miter lim="800000"/>
            <a:headEnd/>
            <a:tailEnd/>
          </a:ln>
        </p:spPr>
      </p:pic>
      <p:sp>
        <p:nvSpPr>
          <p:cNvPr id="14" name="Content Placeholder 2"/>
          <p:cNvSpPr>
            <a:spLocks noGrp="1"/>
          </p:cNvSpPr>
          <p:nvPr>
            <p:ph idx="1"/>
          </p:nvPr>
        </p:nvSpPr>
        <p:spPr>
          <a:xfrm>
            <a:off x="457200" y="1599904"/>
            <a:ext cx="8229600" cy="4525863"/>
          </a:xfrm>
          <a:prstGeom prst="rect">
            <a:avLst/>
          </a:prstGeom>
        </p:spPr>
        <p:txBody>
          <a:bodyPr/>
          <a:lstStyle>
            <a:lvl1pPr>
              <a:buClr>
                <a:schemeClr val="accent1">
                  <a:lumMod val="75000"/>
                </a:schemeClr>
              </a:buClr>
              <a:buFont typeface="Wingdings" pitchFamily="2" charset="2"/>
              <a:buChar char="§"/>
              <a:defRPr sz="1600" baseline="0">
                <a:latin typeface="Arial" pitchFamily="34" charset="0"/>
              </a:defRPr>
            </a:lvl1pPr>
            <a:lvl2pPr>
              <a:buClr>
                <a:srgbClr val="FF0000"/>
              </a:buClr>
              <a:buFont typeface="Arial" pitchFamily="34" charset="0"/>
              <a:buChar char="•"/>
              <a:defRPr sz="1400" baseline="0">
                <a:latin typeface="Arial" pitchFamily="34" charset="0"/>
              </a:defRPr>
            </a:lvl2pPr>
            <a:lvl3pPr>
              <a:buClr>
                <a:srgbClr val="66FF33"/>
              </a:buClr>
              <a:buFont typeface="Arial" pitchFamily="34" charset="0"/>
              <a:buChar char="♦"/>
              <a:defRPr sz="1200" baseline="0">
                <a:latin typeface="Arial" pitchFamily="34" charset="0"/>
              </a:defRPr>
            </a:lvl3pPr>
            <a:lvl4pPr>
              <a:defRPr sz="1000" baseline="0">
                <a:latin typeface="Arial" pitchFamily="34" charset="0"/>
              </a:defRPr>
            </a:lvl4pPr>
            <a:lvl5pPr>
              <a:defRPr sz="1000" baseline="0">
                <a:latin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1" name="Rectangle 20"/>
          <p:cNvSpPr/>
          <p:nvPr userDrawn="1"/>
        </p:nvSpPr>
        <p:spPr>
          <a:xfrm>
            <a:off x="0" y="6477000"/>
            <a:ext cx="9144000" cy="304800"/>
          </a:xfrm>
          <a:prstGeom prst="rect">
            <a:avLst/>
          </a:prstGeom>
          <a:gradFill flip="none" rotWithShape="1">
            <a:gsLst>
              <a:gs pos="0">
                <a:schemeClr val="tx2">
                  <a:lumMod val="75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5" name="Group 6"/>
          <p:cNvGrpSpPr>
            <a:grpSpLocks/>
          </p:cNvGrpSpPr>
          <p:nvPr userDrawn="1"/>
        </p:nvGrpSpPr>
        <p:grpSpPr bwMode="auto">
          <a:xfrm>
            <a:off x="161925" y="6526213"/>
            <a:ext cx="295275" cy="228600"/>
            <a:chOff x="152400" y="6440487"/>
            <a:chExt cx="414333" cy="341313"/>
          </a:xfrm>
        </p:grpSpPr>
        <p:sp>
          <p:nvSpPr>
            <p:cNvPr id="23" name="Line 10"/>
            <p:cNvSpPr>
              <a:spLocks noChangeShapeType="1"/>
            </p:cNvSpPr>
            <p:nvPr userDrawn="1"/>
          </p:nvSpPr>
          <p:spPr bwMode="auto">
            <a:xfrm flipV="1">
              <a:off x="152400" y="6445227"/>
              <a:ext cx="2228" cy="222802"/>
            </a:xfrm>
            <a:prstGeom prst="line">
              <a:avLst/>
            </a:prstGeom>
            <a:noFill/>
            <a:ln w="9525">
              <a:solidFill>
                <a:schemeClr val="bg1"/>
              </a:solidFill>
              <a:round/>
              <a:headEnd/>
              <a:tailEnd/>
            </a:ln>
          </p:spPr>
          <p:txBody>
            <a:bodyPr/>
            <a:lstStyle/>
            <a:p>
              <a:pPr>
                <a:defRPr/>
              </a:pPr>
              <a:endParaRPr lang="en-US" dirty="0"/>
            </a:p>
          </p:txBody>
        </p:sp>
        <p:sp>
          <p:nvSpPr>
            <p:cNvPr id="24" name="Freeform 11"/>
            <p:cNvSpPr>
              <a:spLocks/>
            </p:cNvSpPr>
            <p:nvPr userDrawn="1"/>
          </p:nvSpPr>
          <p:spPr bwMode="auto">
            <a:xfrm>
              <a:off x="152400" y="6440487"/>
              <a:ext cx="167070" cy="78217"/>
            </a:xfrm>
            <a:custGeom>
              <a:avLst/>
              <a:gdLst/>
              <a:ahLst/>
              <a:cxnLst>
                <a:cxn ang="0">
                  <a:pos x="208" y="99"/>
                </a:cxn>
                <a:cxn ang="0">
                  <a:pos x="204" y="78"/>
                </a:cxn>
                <a:cxn ang="0">
                  <a:pos x="192" y="59"/>
                </a:cxn>
                <a:cxn ang="0">
                  <a:pos x="173" y="44"/>
                </a:cxn>
                <a:cxn ang="0">
                  <a:pos x="148" y="28"/>
                </a:cxn>
                <a:cxn ang="0">
                  <a:pos x="117" y="17"/>
                </a:cxn>
                <a:cxn ang="0">
                  <a:pos x="81" y="8"/>
                </a:cxn>
                <a:cxn ang="0">
                  <a:pos x="41" y="2"/>
                </a:cxn>
                <a:cxn ang="0">
                  <a:pos x="0" y="0"/>
                </a:cxn>
              </a:cxnLst>
              <a:rect l="0" t="0" r="r" b="b"/>
              <a:pathLst>
                <a:path w="208" h="99">
                  <a:moveTo>
                    <a:pt x="208" y="99"/>
                  </a:moveTo>
                  <a:lnTo>
                    <a:pt x="204" y="78"/>
                  </a:lnTo>
                  <a:lnTo>
                    <a:pt x="192" y="59"/>
                  </a:lnTo>
                  <a:lnTo>
                    <a:pt x="173" y="44"/>
                  </a:lnTo>
                  <a:lnTo>
                    <a:pt x="148" y="28"/>
                  </a:lnTo>
                  <a:lnTo>
                    <a:pt x="117" y="17"/>
                  </a:lnTo>
                  <a:lnTo>
                    <a:pt x="81" y="8"/>
                  </a:lnTo>
                  <a:lnTo>
                    <a:pt x="41" y="2"/>
                  </a:lnTo>
                  <a:lnTo>
                    <a:pt x="0" y="0"/>
                  </a:lnTo>
                </a:path>
              </a:pathLst>
            </a:custGeom>
            <a:noFill/>
            <a:ln w="9525">
              <a:solidFill>
                <a:schemeClr val="bg1"/>
              </a:solidFill>
              <a:prstDash val="solid"/>
              <a:round/>
              <a:headEnd/>
              <a:tailEnd/>
            </a:ln>
          </p:spPr>
          <p:txBody>
            <a:bodyPr/>
            <a:lstStyle/>
            <a:p>
              <a:pPr>
                <a:defRPr/>
              </a:pPr>
              <a:endParaRPr lang="en-US" dirty="0"/>
            </a:p>
          </p:txBody>
        </p:sp>
        <p:sp>
          <p:nvSpPr>
            <p:cNvPr id="25" name="Freeform 12"/>
            <p:cNvSpPr>
              <a:spLocks/>
            </p:cNvSpPr>
            <p:nvPr userDrawn="1"/>
          </p:nvSpPr>
          <p:spPr bwMode="auto">
            <a:xfrm>
              <a:off x="152400" y="6518704"/>
              <a:ext cx="167070" cy="78218"/>
            </a:xfrm>
            <a:custGeom>
              <a:avLst/>
              <a:gdLst/>
              <a:ahLst/>
              <a:cxnLst>
                <a:cxn ang="0">
                  <a:pos x="0" y="98"/>
                </a:cxn>
                <a:cxn ang="0">
                  <a:pos x="41" y="96"/>
                </a:cxn>
                <a:cxn ang="0">
                  <a:pos x="81" y="90"/>
                </a:cxn>
                <a:cxn ang="0">
                  <a:pos x="117" y="80"/>
                </a:cxn>
                <a:cxn ang="0">
                  <a:pos x="148" y="69"/>
                </a:cxn>
                <a:cxn ang="0">
                  <a:pos x="173" y="54"/>
                </a:cxn>
                <a:cxn ang="0">
                  <a:pos x="192" y="38"/>
                </a:cxn>
                <a:cxn ang="0">
                  <a:pos x="204" y="19"/>
                </a:cxn>
                <a:cxn ang="0">
                  <a:pos x="208" y="0"/>
                </a:cxn>
              </a:cxnLst>
              <a:rect l="0" t="0" r="r" b="b"/>
              <a:pathLst>
                <a:path w="208" h="98">
                  <a:moveTo>
                    <a:pt x="0" y="98"/>
                  </a:moveTo>
                  <a:lnTo>
                    <a:pt x="41" y="96"/>
                  </a:lnTo>
                  <a:lnTo>
                    <a:pt x="81" y="90"/>
                  </a:lnTo>
                  <a:lnTo>
                    <a:pt x="117" y="80"/>
                  </a:lnTo>
                  <a:lnTo>
                    <a:pt x="148" y="69"/>
                  </a:lnTo>
                  <a:lnTo>
                    <a:pt x="173" y="54"/>
                  </a:lnTo>
                  <a:lnTo>
                    <a:pt x="192" y="38"/>
                  </a:lnTo>
                  <a:lnTo>
                    <a:pt x="204" y="19"/>
                  </a:lnTo>
                  <a:lnTo>
                    <a:pt x="208" y="0"/>
                  </a:lnTo>
                </a:path>
              </a:pathLst>
            </a:custGeom>
            <a:noFill/>
            <a:ln w="9525">
              <a:solidFill>
                <a:schemeClr val="bg1"/>
              </a:solidFill>
              <a:prstDash val="solid"/>
              <a:round/>
              <a:headEnd/>
              <a:tailEnd/>
            </a:ln>
          </p:spPr>
          <p:txBody>
            <a:bodyPr/>
            <a:lstStyle/>
            <a:p>
              <a:pPr>
                <a:defRPr/>
              </a:pPr>
              <a:endParaRPr lang="en-US" dirty="0"/>
            </a:p>
          </p:txBody>
        </p:sp>
        <p:sp>
          <p:nvSpPr>
            <p:cNvPr id="26" name="Freeform 13"/>
            <p:cNvSpPr>
              <a:spLocks/>
            </p:cNvSpPr>
            <p:nvPr userDrawn="1"/>
          </p:nvSpPr>
          <p:spPr bwMode="auto">
            <a:xfrm>
              <a:off x="230367" y="6516334"/>
              <a:ext cx="124745" cy="78217"/>
            </a:xfrm>
            <a:custGeom>
              <a:avLst/>
              <a:gdLst/>
              <a:ahLst/>
              <a:cxnLst>
                <a:cxn ang="0">
                  <a:pos x="156" y="0"/>
                </a:cxn>
                <a:cxn ang="0">
                  <a:pos x="156" y="0"/>
                </a:cxn>
                <a:cxn ang="0">
                  <a:pos x="124" y="2"/>
                </a:cxn>
                <a:cxn ang="0">
                  <a:pos x="94" y="8"/>
                </a:cxn>
                <a:cxn ang="0">
                  <a:pos x="69" y="17"/>
                </a:cxn>
                <a:cxn ang="0">
                  <a:pos x="45" y="29"/>
                </a:cxn>
                <a:cxn ang="0">
                  <a:pos x="26" y="43"/>
                </a:cxn>
                <a:cxn ang="0">
                  <a:pos x="11" y="61"/>
                </a:cxn>
                <a:cxn ang="0">
                  <a:pos x="2" y="79"/>
                </a:cxn>
                <a:cxn ang="0">
                  <a:pos x="0" y="99"/>
                </a:cxn>
              </a:cxnLst>
              <a:rect l="0" t="0" r="r" b="b"/>
              <a:pathLst>
                <a:path w="156" h="99">
                  <a:moveTo>
                    <a:pt x="156" y="0"/>
                  </a:moveTo>
                  <a:lnTo>
                    <a:pt x="156" y="0"/>
                  </a:lnTo>
                  <a:lnTo>
                    <a:pt x="124" y="2"/>
                  </a:lnTo>
                  <a:lnTo>
                    <a:pt x="94" y="8"/>
                  </a:lnTo>
                  <a:lnTo>
                    <a:pt x="69" y="17"/>
                  </a:lnTo>
                  <a:lnTo>
                    <a:pt x="45" y="29"/>
                  </a:lnTo>
                  <a:lnTo>
                    <a:pt x="26" y="43"/>
                  </a:lnTo>
                  <a:lnTo>
                    <a:pt x="11" y="61"/>
                  </a:lnTo>
                  <a:lnTo>
                    <a:pt x="2" y="79"/>
                  </a:lnTo>
                  <a:lnTo>
                    <a:pt x="0" y="99"/>
                  </a:lnTo>
                </a:path>
              </a:pathLst>
            </a:custGeom>
            <a:noFill/>
            <a:ln w="9525">
              <a:solidFill>
                <a:schemeClr val="bg1"/>
              </a:solidFill>
              <a:prstDash val="solid"/>
              <a:round/>
              <a:headEnd/>
              <a:tailEnd/>
            </a:ln>
          </p:spPr>
          <p:txBody>
            <a:bodyPr/>
            <a:lstStyle/>
            <a:p>
              <a:pPr>
                <a:defRPr/>
              </a:pPr>
              <a:endParaRPr lang="en-US" dirty="0"/>
            </a:p>
          </p:txBody>
        </p:sp>
        <p:sp>
          <p:nvSpPr>
            <p:cNvPr id="27" name="Freeform 14"/>
            <p:cNvSpPr>
              <a:spLocks/>
            </p:cNvSpPr>
            <p:nvPr userDrawn="1"/>
          </p:nvSpPr>
          <p:spPr bwMode="auto">
            <a:xfrm>
              <a:off x="230367" y="6594551"/>
              <a:ext cx="124745" cy="78218"/>
            </a:xfrm>
            <a:custGeom>
              <a:avLst/>
              <a:gdLst/>
              <a:ahLst/>
              <a:cxnLst>
                <a:cxn ang="0">
                  <a:pos x="0" y="0"/>
                </a:cxn>
                <a:cxn ang="0">
                  <a:pos x="2" y="19"/>
                </a:cxn>
                <a:cxn ang="0">
                  <a:pos x="11" y="38"/>
                </a:cxn>
                <a:cxn ang="0">
                  <a:pos x="26" y="54"/>
                </a:cxn>
                <a:cxn ang="0">
                  <a:pos x="45" y="67"/>
                </a:cxn>
                <a:cxn ang="0">
                  <a:pos x="69" y="79"/>
                </a:cxn>
                <a:cxn ang="0">
                  <a:pos x="94" y="89"/>
                </a:cxn>
                <a:cxn ang="0">
                  <a:pos x="124" y="95"/>
                </a:cxn>
                <a:cxn ang="0">
                  <a:pos x="156" y="97"/>
                </a:cxn>
              </a:cxnLst>
              <a:rect l="0" t="0" r="r" b="b"/>
              <a:pathLst>
                <a:path w="156" h="97">
                  <a:moveTo>
                    <a:pt x="0" y="0"/>
                  </a:moveTo>
                  <a:lnTo>
                    <a:pt x="2" y="19"/>
                  </a:lnTo>
                  <a:lnTo>
                    <a:pt x="11" y="38"/>
                  </a:lnTo>
                  <a:lnTo>
                    <a:pt x="26" y="54"/>
                  </a:lnTo>
                  <a:lnTo>
                    <a:pt x="45" y="67"/>
                  </a:lnTo>
                  <a:lnTo>
                    <a:pt x="69" y="79"/>
                  </a:lnTo>
                  <a:lnTo>
                    <a:pt x="94" y="89"/>
                  </a:lnTo>
                  <a:lnTo>
                    <a:pt x="124" y="95"/>
                  </a:lnTo>
                  <a:lnTo>
                    <a:pt x="156" y="97"/>
                  </a:lnTo>
                </a:path>
              </a:pathLst>
            </a:custGeom>
            <a:noFill/>
            <a:ln w="9525">
              <a:solidFill>
                <a:schemeClr val="bg1"/>
              </a:solidFill>
              <a:prstDash val="solid"/>
              <a:round/>
              <a:headEnd/>
              <a:tailEnd/>
            </a:ln>
          </p:spPr>
          <p:txBody>
            <a:bodyPr/>
            <a:lstStyle/>
            <a:p>
              <a:pPr>
                <a:defRPr/>
              </a:pPr>
              <a:endParaRPr lang="en-US" dirty="0"/>
            </a:p>
          </p:txBody>
        </p:sp>
        <p:sp>
          <p:nvSpPr>
            <p:cNvPr id="28" name="Line 16"/>
            <p:cNvSpPr>
              <a:spLocks noChangeShapeType="1"/>
            </p:cNvSpPr>
            <p:nvPr userDrawn="1"/>
          </p:nvSpPr>
          <p:spPr bwMode="auto">
            <a:xfrm flipV="1">
              <a:off x="194725" y="6518704"/>
              <a:ext cx="280677" cy="263096"/>
            </a:xfrm>
            <a:prstGeom prst="line">
              <a:avLst/>
            </a:prstGeom>
            <a:noFill/>
            <a:ln w="9525">
              <a:solidFill>
                <a:schemeClr val="bg1"/>
              </a:solidFill>
              <a:round/>
              <a:headEnd/>
              <a:tailEnd/>
            </a:ln>
          </p:spPr>
          <p:txBody>
            <a:bodyPr/>
            <a:lstStyle/>
            <a:p>
              <a:pPr>
                <a:defRPr/>
              </a:pPr>
              <a:endParaRPr lang="en-US" dirty="0"/>
            </a:p>
          </p:txBody>
        </p:sp>
        <p:sp>
          <p:nvSpPr>
            <p:cNvPr id="29" name="Line 17"/>
            <p:cNvSpPr>
              <a:spLocks noChangeShapeType="1"/>
            </p:cNvSpPr>
            <p:nvPr userDrawn="1"/>
          </p:nvSpPr>
          <p:spPr bwMode="auto">
            <a:xfrm>
              <a:off x="475402" y="6518704"/>
              <a:ext cx="2227" cy="263096"/>
            </a:xfrm>
            <a:prstGeom prst="line">
              <a:avLst/>
            </a:prstGeom>
            <a:noFill/>
            <a:ln w="9525">
              <a:solidFill>
                <a:schemeClr val="bg1"/>
              </a:solidFill>
              <a:round/>
              <a:headEnd/>
              <a:tailEnd/>
            </a:ln>
          </p:spPr>
          <p:txBody>
            <a:bodyPr/>
            <a:lstStyle/>
            <a:p>
              <a:pPr>
                <a:defRPr/>
              </a:pPr>
              <a:endParaRPr lang="en-US" dirty="0"/>
            </a:p>
          </p:txBody>
        </p:sp>
        <p:cxnSp>
          <p:nvCxnSpPr>
            <p:cNvPr id="30" name="Straight Connector 29"/>
            <p:cNvCxnSpPr/>
            <p:nvPr userDrawn="1"/>
          </p:nvCxnSpPr>
          <p:spPr>
            <a:xfrm>
              <a:off x="337291" y="6672769"/>
              <a:ext cx="22944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93" name="TextBox 92"/>
          <p:cNvSpPr txBox="1"/>
          <p:nvPr userDrawn="1"/>
        </p:nvSpPr>
        <p:spPr>
          <a:xfrm rot="10800000" flipH="1" flipV="1">
            <a:off x="8758249" y="6503463"/>
            <a:ext cx="381000" cy="246221"/>
          </a:xfrm>
          <a:prstGeom prst="rect">
            <a:avLst/>
          </a:prstGeom>
          <a:noFill/>
        </p:spPr>
        <p:txBody>
          <a:bodyPr>
            <a:spAutoFit/>
          </a:bodyPr>
          <a:lstStyle/>
          <a:p>
            <a:pPr fontAlgn="auto">
              <a:spcBef>
                <a:spcPts val="0"/>
              </a:spcBef>
              <a:spcAft>
                <a:spcPts val="0"/>
              </a:spcAft>
              <a:defRPr/>
            </a:pPr>
            <a:fld id="{B2522BCF-1A05-4183-AC5B-2D79FDEDEF34}" type="slidenum">
              <a:rPr lang="en-US" sz="1000" b="0">
                <a:solidFill>
                  <a:schemeClr val="tx2">
                    <a:lumMod val="50000"/>
                  </a:schemeClr>
                </a:solidFill>
                <a:latin typeface="Arial" pitchFamily="34" charset="0"/>
                <a:cs typeface="Arial" pitchFamily="34" charset="0"/>
              </a:rPr>
              <a:pPr fontAlgn="auto">
                <a:spcBef>
                  <a:spcPts val="0"/>
                </a:spcBef>
                <a:spcAft>
                  <a:spcPts val="0"/>
                </a:spcAft>
                <a:defRPr/>
              </a:pPr>
              <a:t>‹#›</a:t>
            </a:fld>
            <a:endParaRPr lang="en-US" sz="1000" b="0" dirty="0">
              <a:solidFill>
                <a:schemeClr val="tx2">
                  <a:lumMod val="50000"/>
                </a:schemeClr>
              </a:solidFill>
              <a:latin typeface="Arial" pitchFamily="34" charset="0"/>
              <a:cs typeface="Arial" pitchFamily="34" charset="0"/>
            </a:endParaRPr>
          </a:p>
        </p:txBody>
      </p:sp>
      <p:pic>
        <p:nvPicPr>
          <p:cNvPr id="32" name="Picture 2" descr="http://www.kpers.org/images/kperslogo_navy.gif"/>
          <p:cNvPicPr>
            <a:picLocks noChangeAspect="1" noChangeArrowheads="1"/>
          </p:cNvPicPr>
          <p:nvPr userDrawn="1"/>
        </p:nvPicPr>
        <p:blipFill>
          <a:blip r:embed="rId3" cstate="print"/>
          <a:srcRect/>
          <a:stretch>
            <a:fillRect/>
          </a:stretch>
        </p:blipFill>
        <p:spPr bwMode="auto">
          <a:xfrm>
            <a:off x="7320280" y="6477000"/>
            <a:ext cx="1419225" cy="381000"/>
          </a:xfrm>
          <a:prstGeom prst="rect">
            <a:avLst/>
          </a:prstGeom>
          <a:noFill/>
          <a:ln w="9525">
            <a:noFill/>
            <a:miter lim="800000"/>
            <a:headEnd/>
            <a:tailEnd/>
          </a:ln>
        </p:spPr>
      </p:pic>
    </p:spTree>
    <p:extLst>
      <p:ext uri="{BB962C8B-B14F-4D97-AF65-F5344CB8AC3E}">
        <p14:creationId xmlns:p14="http://schemas.microsoft.com/office/powerpoint/2010/main" val="2240728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146" indent="0">
              <a:buNone/>
              <a:defRPr sz="1800">
                <a:solidFill>
                  <a:schemeClr val="tx1">
                    <a:tint val="75000"/>
                  </a:schemeClr>
                </a:solidFill>
              </a:defRPr>
            </a:lvl2pPr>
            <a:lvl3pPr marL="914293" indent="0">
              <a:buNone/>
              <a:defRPr sz="1600">
                <a:solidFill>
                  <a:schemeClr val="tx1">
                    <a:tint val="75000"/>
                  </a:schemeClr>
                </a:solidFill>
              </a:defRPr>
            </a:lvl3pPr>
            <a:lvl4pPr marL="1371440" indent="0">
              <a:buNone/>
              <a:defRPr sz="1400">
                <a:solidFill>
                  <a:schemeClr val="tx1">
                    <a:tint val="75000"/>
                  </a:schemeClr>
                </a:solidFill>
              </a:defRPr>
            </a:lvl4pPr>
            <a:lvl5pPr marL="1828586" indent="0">
              <a:buNone/>
              <a:defRPr sz="1400">
                <a:solidFill>
                  <a:schemeClr val="tx1">
                    <a:tint val="75000"/>
                  </a:schemeClr>
                </a:solidFill>
              </a:defRPr>
            </a:lvl5pPr>
            <a:lvl6pPr marL="2285733" indent="0">
              <a:buNone/>
              <a:defRPr sz="1400">
                <a:solidFill>
                  <a:schemeClr val="tx1">
                    <a:tint val="75000"/>
                  </a:schemeClr>
                </a:solidFill>
              </a:defRPr>
            </a:lvl6pPr>
            <a:lvl7pPr marL="2742879" indent="0">
              <a:buNone/>
              <a:defRPr sz="1400">
                <a:solidFill>
                  <a:schemeClr val="tx1">
                    <a:tint val="75000"/>
                  </a:schemeClr>
                </a:solidFill>
              </a:defRPr>
            </a:lvl7pPr>
            <a:lvl8pPr marL="3200026" indent="0">
              <a:buNone/>
              <a:defRPr sz="1400">
                <a:solidFill>
                  <a:schemeClr val="tx1">
                    <a:tint val="75000"/>
                  </a:schemeClr>
                </a:solidFill>
              </a:defRPr>
            </a:lvl8pPr>
            <a:lvl9pPr marL="3657172"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DDB62FA-4C21-4B55-9E43-F7D5279F1670}" type="datetimeFigureOut">
              <a:rPr lang="en-US"/>
              <a:pPr>
                <a:defRPr/>
              </a:pPr>
              <a:t>7/29/2016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88B1C95-9288-4953-B7F1-8962A1A86B33}"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036A9A0-B6E8-4E58-90EC-F811990562AC}" type="datetimeFigureOut">
              <a:rPr lang="en-US"/>
              <a:pPr>
                <a:defRPr/>
              </a:pPr>
              <a:t>7/29/2016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AB9CB2B-8846-459E-8EF0-CBEEE224598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46" indent="0">
              <a:buNone/>
              <a:defRPr sz="2000" b="1"/>
            </a:lvl2pPr>
            <a:lvl3pPr marL="914293" indent="0">
              <a:buNone/>
              <a:defRPr sz="1800" b="1"/>
            </a:lvl3pPr>
            <a:lvl4pPr marL="1371440" indent="0">
              <a:buNone/>
              <a:defRPr sz="1600" b="1"/>
            </a:lvl4pPr>
            <a:lvl5pPr marL="1828586" indent="0">
              <a:buNone/>
              <a:defRPr sz="1600" b="1"/>
            </a:lvl5pPr>
            <a:lvl6pPr marL="2285733" indent="0">
              <a:buNone/>
              <a:defRPr sz="1600" b="1"/>
            </a:lvl6pPr>
            <a:lvl7pPr marL="2742879" indent="0">
              <a:buNone/>
              <a:defRPr sz="1600" b="1"/>
            </a:lvl7pPr>
            <a:lvl8pPr marL="3200026" indent="0">
              <a:buNone/>
              <a:defRPr sz="1600" b="1"/>
            </a:lvl8pPr>
            <a:lvl9pPr marL="3657172"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46" indent="0">
              <a:buNone/>
              <a:defRPr sz="2000" b="1"/>
            </a:lvl2pPr>
            <a:lvl3pPr marL="914293" indent="0">
              <a:buNone/>
              <a:defRPr sz="1800" b="1"/>
            </a:lvl3pPr>
            <a:lvl4pPr marL="1371440" indent="0">
              <a:buNone/>
              <a:defRPr sz="1600" b="1"/>
            </a:lvl4pPr>
            <a:lvl5pPr marL="1828586" indent="0">
              <a:buNone/>
              <a:defRPr sz="1600" b="1"/>
            </a:lvl5pPr>
            <a:lvl6pPr marL="2285733" indent="0">
              <a:buNone/>
              <a:defRPr sz="1600" b="1"/>
            </a:lvl6pPr>
            <a:lvl7pPr marL="2742879" indent="0">
              <a:buNone/>
              <a:defRPr sz="1600" b="1"/>
            </a:lvl7pPr>
            <a:lvl8pPr marL="3200026" indent="0">
              <a:buNone/>
              <a:defRPr sz="1600" b="1"/>
            </a:lvl8pPr>
            <a:lvl9pPr marL="3657172"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6933769-63A7-45DF-B9C9-CBEF55AE1107}" type="datetimeFigureOut">
              <a:rPr lang="en-US"/>
              <a:pPr>
                <a:defRPr/>
              </a:pPr>
              <a:t>7/29/2016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62DC09FB-6C84-4DB1-A335-DE3CEDB14679}"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A4EA8D7-29F9-47E0-BB60-A7002D8A4EC5}" type="datetimeFigureOut">
              <a:rPr lang="en-US"/>
              <a:pPr>
                <a:defRPr/>
              </a:pPr>
              <a:t>7/29/2016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8646D0B4-4421-4E70-80E3-0AB65CEF36F8}"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F5B54BB-6C46-4C0F-A185-144476196AA7}" type="datetimeFigureOut">
              <a:rPr lang="en-US"/>
              <a:pPr>
                <a:defRPr/>
              </a:pPr>
              <a:t>7/29/2016</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0BFB7F51-1123-4D7C-B572-BA15CA31D2AC}"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0"/>
            <a:ext cx="3008313" cy="4691063"/>
          </a:xfrm>
        </p:spPr>
        <p:txBody>
          <a:bodyPr/>
          <a:lstStyle>
            <a:lvl1pPr marL="0" indent="0">
              <a:buNone/>
              <a:defRPr sz="1400"/>
            </a:lvl1pPr>
            <a:lvl2pPr marL="457146" indent="0">
              <a:buNone/>
              <a:defRPr sz="1200"/>
            </a:lvl2pPr>
            <a:lvl3pPr marL="914293" indent="0">
              <a:buNone/>
              <a:defRPr sz="1000"/>
            </a:lvl3pPr>
            <a:lvl4pPr marL="1371440" indent="0">
              <a:buNone/>
              <a:defRPr sz="900"/>
            </a:lvl4pPr>
            <a:lvl5pPr marL="1828586" indent="0">
              <a:buNone/>
              <a:defRPr sz="900"/>
            </a:lvl5pPr>
            <a:lvl6pPr marL="2285733" indent="0">
              <a:buNone/>
              <a:defRPr sz="900"/>
            </a:lvl6pPr>
            <a:lvl7pPr marL="2742879" indent="0">
              <a:buNone/>
              <a:defRPr sz="900"/>
            </a:lvl7pPr>
            <a:lvl8pPr marL="3200026" indent="0">
              <a:buNone/>
              <a:defRPr sz="900"/>
            </a:lvl8pPr>
            <a:lvl9pPr marL="3657172"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73AEE00-60C1-4DC7-B1A4-34053CAA978D}" type="datetimeFigureOut">
              <a:rPr lang="en-US"/>
              <a:pPr>
                <a:defRPr/>
              </a:pPr>
              <a:t>7/29/2016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4D36965D-EF7A-44AB-A674-313B63DCD041}"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146" indent="0">
              <a:buNone/>
              <a:defRPr sz="2800"/>
            </a:lvl2pPr>
            <a:lvl3pPr marL="914293" indent="0">
              <a:buNone/>
              <a:defRPr sz="2400"/>
            </a:lvl3pPr>
            <a:lvl4pPr marL="1371440" indent="0">
              <a:buNone/>
              <a:defRPr sz="2000"/>
            </a:lvl4pPr>
            <a:lvl5pPr marL="1828586" indent="0">
              <a:buNone/>
              <a:defRPr sz="2000"/>
            </a:lvl5pPr>
            <a:lvl6pPr marL="2285733" indent="0">
              <a:buNone/>
              <a:defRPr sz="2000"/>
            </a:lvl6pPr>
            <a:lvl7pPr marL="2742879" indent="0">
              <a:buNone/>
              <a:defRPr sz="2000"/>
            </a:lvl7pPr>
            <a:lvl8pPr marL="3200026" indent="0">
              <a:buNone/>
              <a:defRPr sz="2000"/>
            </a:lvl8pPr>
            <a:lvl9pPr marL="3657172"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46" indent="0">
              <a:buNone/>
              <a:defRPr sz="1200"/>
            </a:lvl2pPr>
            <a:lvl3pPr marL="914293" indent="0">
              <a:buNone/>
              <a:defRPr sz="1000"/>
            </a:lvl3pPr>
            <a:lvl4pPr marL="1371440" indent="0">
              <a:buNone/>
              <a:defRPr sz="900"/>
            </a:lvl4pPr>
            <a:lvl5pPr marL="1828586" indent="0">
              <a:buNone/>
              <a:defRPr sz="900"/>
            </a:lvl5pPr>
            <a:lvl6pPr marL="2285733" indent="0">
              <a:buNone/>
              <a:defRPr sz="900"/>
            </a:lvl6pPr>
            <a:lvl7pPr marL="2742879" indent="0">
              <a:buNone/>
              <a:defRPr sz="900"/>
            </a:lvl7pPr>
            <a:lvl8pPr marL="3200026" indent="0">
              <a:buNone/>
              <a:defRPr sz="900"/>
            </a:lvl8pPr>
            <a:lvl9pPr marL="3657172"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2A04F4D-99C6-4456-9883-1AD25B42E55A}" type="datetimeFigureOut">
              <a:rPr lang="en-US"/>
              <a:pPr>
                <a:defRPr/>
              </a:pPr>
              <a:t>7/29/2016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E89E23B-0C77-4434-8AB2-84970A786A8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4.xml"/><Relationship Id="rId7" Type="http://schemas.openxmlformats.org/officeDocument/2006/relationships/image" Target="../media/image2.png"/><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theme" Target="../theme/theme2.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29" tIns="45714" rIns="91429" bIns="45714" numCol="1" anchor="ctr" anchorCtr="0" compatLnSpc="1">
            <a:prstTxWarp prst="textNoShape">
              <a:avLst/>
            </a:prstTxWarp>
          </a:bodyPr>
          <a:lstStyle/>
          <a:p>
            <a:pPr lvl="0"/>
            <a:r>
              <a:rPr lang="en-US" smtClean="0"/>
              <a:t>Click to edit Master title style</a:t>
            </a:r>
          </a:p>
        </p:txBody>
      </p:sp>
      <p:sp>
        <p:nvSpPr>
          <p:cNvPr id="5123" name="Text Placeholder 2"/>
          <p:cNvSpPr>
            <a:spLocks noGrp="1"/>
          </p:cNvSpPr>
          <p:nvPr>
            <p:ph type="body" idx="1"/>
          </p:nvPr>
        </p:nvSpPr>
        <p:spPr bwMode="auto">
          <a:xfrm>
            <a:off x="457200" y="1600201"/>
            <a:ext cx="8229600" cy="4525963"/>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29" tIns="45714" rIns="91429" bIns="45714"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CAFEA6F-7BCD-4E4D-B43A-9E6B648B7665}" type="datetimeFigureOut">
              <a:rPr lang="en-US"/>
              <a:pPr>
                <a:defRPr/>
              </a:pPr>
              <a:t>7/29/2016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29" tIns="45714" rIns="91429" bIns="45714"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29" tIns="45714" rIns="91429" bIns="45714"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C4AB8028-72A5-42A3-B8CF-CD21791F86E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5110" r:id="rId1"/>
    <p:sldLayoutId id="2147485100" r:id="rId2"/>
    <p:sldLayoutId id="2147485101" r:id="rId3"/>
    <p:sldLayoutId id="2147485102" r:id="rId4"/>
    <p:sldLayoutId id="2147485103" r:id="rId5"/>
    <p:sldLayoutId id="2147485104" r:id="rId6"/>
    <p:sldLayoutId id="2147485105" r:id="rId7"/>
    <p:sldLayoutId id="2147485106" r:id="rId8"/>
    <p:sldLayoutId id="2147485107" r:id="rId9"/>
    <p:sldLayoutId id="2147485108" r:id="rId10"/>
    <p:sldLayoutId id="2147485109" r:id="rId11"/>
    <p:sldLayoutId id="2147485111" r:id="rId12"/>
    <p:sldLayoutId id="2147485112" r:id="rId13"/>
    <p:sldLayoutId id="2147485114" r:id="rId14"/>
    <p:sldLayoutId id="2147485115" r:id="rId15"/>
    <p:sldLayoutId id="2147485116" r:id="rId16"/>
    <p:sldLayoutId id="2147485117" r:id="rId17"/>
    <p:sldLayoutId id="2147485118" r:id="rId18"/>
    <p:sldLayoutId id="2147485119" r:id="rId19"/>
    <p:sldLayoutId id="2147485120" r:id="rId20"/>
    <p:sldLayoutId id="2147485121" r:id="rId2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146" algn="ctr" rtl="0" fontAlgn="base">
        <a:spcBef>
          <a:spcPct val="0"/>
        </a:spcBef>
        <a:spcAft>
          <a:spcPct val="0"/>
        </a:spcAft>
        <a:defRPr sz="4400">
          <a:solidFill>
            <a:schemeClr val="tx1"/>
          </a:solidFill>
          <a:latin typeface="Calibri" pitchFamily="34" charset="0"/>
        </a:defRPr>
      </a:lvl6pPr>
      <a:lvl7pPr marL="914293" algn="ctr" rtl="0" fontAlgn="base">
        <a:spcBef>
          <a:spcPct val="0"/>
        </a:spcBef>
        <a:spcAft>
          <a:spcPct val="0"/>
        </a:spcAft>
        <a:defRPr sz="4400">
          <a:solidFill>
            <a:schemeClr val="tx1"/>
          </a:solidFill>
          <a:latin typeface="Calibri" pitchFamily="34" charset="0"/>
        </a:defRPr>
      </a:lvl7pPr>
      <a:lvl8pPr marL="1371440" algn="ctr" rtl="0" fontAlgn="base">
        <a:spcBef>
          <a:spcPct val="0"/>
        </a:spcBef>
        <a:spcAft>
          <a:spcPct val="0"/>
        </a:spcAft>
        <a:defRPr sz="4400">
          <a:solidFill>
            <a:schemeClr val="tx1"/>
          </a:solidFill>
          <a:latin typeface="Calibri" pitchFamily="34" charset="0"/>
        </a:defRPr>
      </a:lvl8pPr>
      <a:lvl9pPr marL="1828586" algn="ctr" rtl="0" fontAlgn="base">
        <a:spcBef>
          <a:spcPct val="0"/>
        </a:spcBef>
        <a:spcAft>
          <a:spcPct val="0"/>
        </a:spcAft>
        <a:defRPr sz="4400">
          <a:solidFill>
            <a:schemeClr val="tx1"/>
          </a:solidFill>
          <a:latin typeface="Calibri" pitchFamily="34" charset="0"/>
        </a:defRPr>
      </a:lvl9pPr>
    </p:titleStyle>
    <p:bodyStyle>
      <a:lvl1pPr marL="342860" indent="-34286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863" indent="-285717"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2867" indent="-228573"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013" indent="-228573"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159" indent="-228573"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306" indent="-228573" algn="l" defTabSz="91429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53" indent="-228573" algn="l" defTabSz="91429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599" indent="-228573" algn="l" defTabSz="91429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46" indent="-228573" algn="l" defTabSz="91429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TextBox 4"/>
          <p:cNvSpPr txBox="1"/>
          <p:nvPr/>
        </p:nvSpPr>
        <p:spPr>
          <a:xfrm>
            <a:off x="207818" y="6516148"/>
            <a:ext cx="5922818" cy="190553"/>
          </a:xfrm>
          <a:prstGeom prst="rect">
            <a:avLst/>
          </a:prstGeom>
          <a:noFill/>
        </p:spPr>
        <p:txBody>
          <a:bodyPr lIns="82030" tIns="41015" rIns="82030" bIns="41015">
            <a:spAutoFit/>
          </a:bodyPr>
          <a:lstStyle/>
          <a:p>
            <a:pPr>
              <a:defRPr/>
            </a:pPr>
            <a:r>
              <a:rPr lang="en-US" sz="700" b="0" baseline="0" dirty="0" smtClean="0">
                <a:solidFill>
                  <a:schemeClr val="bg1">
                    <a:lumMod val="50000"/>
                  </a:schemeClr>
                </a:solidFill>
                <a:latin typeface="Century Gothic" pitchFamily="34" charset="0"/>
                <a:cs typeface="Arial" pitchFamily="34" charset="0"/>
              </a:rPr>
              <a:t>Rhode Island SIC  •   2016 Asset Liability Review</a:t>
            </a:r>
            <a:endParaRPr lang="en-US" sz="700" b="1" dirty="0">
              <a:solidFill>
                <a:schemeClr val="bg1">
                  <a:lumMod val="50000"/>
                </a:schemeClr>
              </a:solidFill>
              <a:latin typeface="Century Gothic" pitchFamily="34" charset="0"/>
              <a:cs typeface="Arial" pitchFamily="34" charset="0"/>
            </a:endParaRPr>
          </a:p>
        </p:txBody>
      </p:sp>
      <p:pic>
        <p:nvPicPr>
          <p:cNvPr id="9" name="Picture 6" descr="PCA Logo 2013 25thAnniv.jpg"/>
          <p:cNvPicPr>
            <a:picLocks noChangeAspect="1"/>
          </p:cNvPicPr>
          <p:nvPr/>
        </p:nvPicPr>
        <p:blipFill>
          <a:blip r:embed="rId7" cstate="print"/>
          <a:stretch>
            <a:fillRect/>
          </a:stretch>
        </p:blipFill>
        <p:spPr bwMode="auto">
          <a:xfrm>
            <a:off x="7550729" y="6130150"/>
            <a:ext cx="1401330" cy="554659"/>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5124" r:id="rId1"/>
    <p:sldLayoutId id="2147485125" r:id="rId2"/>
    <p:sldLayoutId id="2147485126" r:id="rId3"/>
    <p:sldLayoutId id="2147485129" r:id="rId4"/>
    <p:sldLayoutId id="2147485130" r:id="rId5"/>
  </p:sldLayoutIdLst>
  <p:timing>
    <p:tnLst>
      <p:par>
        <p:cTn id="1" dur="indefinite" restart="never" nodeType="tmRoot"/>
      </p:par>
    </p:tnLst>
  </p:timing>
  <p:txStyles>
    <p:titleStyle>
      <a:lvl1pPr algn="ctr" defTabSz="914186" rtl="0" eaLnBrk="1" latinLnBrk="0" hangingPunct="1">
        <a:spcBef>
          <a:spcPct val="0"/>
        </a:spcBef>
        <a:buNone/>
        <a:defRPr sz="4400" kern="1200">
          <a:solidFill>
            <a:schemeClr val="tx1"/>
          </a:solidFill>
          <a:latin typeface="+mj-lt"/>
          <a:ea typeface="+mj-ea"/>
          <a:cs typeface="+mj-cs"/>
        </a:defRPr>
      </a:lvl1pPr>
    </p:titleStyle>
    <p:bodyStyle>
      <a:lvl1pPr marL="342820" indent="-342820" algn="l" defTabSz="914186"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776" indent="-285684" algn="l" defTabSz="914186"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733" indent="-228546" algn="l" defTabSz="914186"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825" indent="-228546" algn="l" defTabSz="914186"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919" indent="-228546" algn="l" defTabSz="914186"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012" indent="-228546" algn="l" defTabSz="91418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106" indent="-228546" algn="l" defTabSz="91418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198" indent="-228546" algn="l" defTabSz="91418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292" indent="-228546" algn="l" defTabSz="91418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86" rtl="0" eaLnBrk="1" latinLnBrk="0" hangingPunct="1">
        <a:defRPr sz="1800" kern="1200">
          <a:solidFill>
            <a:schemeClr val="tx1"/>
          </a:solidFill>
          <a:latin typeface="+mn-lt"/>
          <a:ea typeface="+mn-ea"/>
          <a:cs typeface="+mn-cs"/>
        </a:defRPr>
      </a:lvl1pPr>
      <a:lvl2pPr marL="457092" algn="l" defTabSz="914186" rtl="0" eaLnBrk="1" latinLnBrk="0" hangingPunct="1">
        <a:defRPr sz="1800" kern="1200">
          <a:solidFill>
            <a:schemeClr val="tx1"/>
          </a:solidFill>
          <a:latin typeface="+mn-lt"/>
          <a:ea typeface="+mn-ea"/>
          <a:cs typeface="+mn-cs"/>
        </a:defRPr>
      </a:lvl2pPr>
      <a:lvl3pPr marL="914186" algn="l" defTabSz="914186" rtl="0" eaLnBrk="1" latinLnBrk="0" hangingPunct="1">
        <a:defRPr sz="1800" kern="1200">
          <a:solidFill>
            <a:schemeClr val="tx1"/>
          </a:solidFill>
          <a:latin typeface="+mn-lt"/>
          <a:ea typeface="+mn-ea"/>
          <a:cs typeface="+mn-cs"/>
        </a:defRPr>
      </a:lvl3pPr>
      <a:lvl4pPr marL="1371279" algn="l" defTabSz="914186" rtl="0" eaLnBrk="1" latinLnBrk="0" hangingPunct="1">
        <a:defRPr sz="1800" kern="1200">
          <a:solidFill>
            <a:schemeClr val="tx1"/>
          </a:solidFill>
          <a:latin typeface="+mn-lt"/>
          <a:ea typeface="+mn-ea"/>
          <a:cs typeface="+mn-cs"/>
        </a:defRPr>
      </a:lvl4pPr>
      <a:lvl5pPr marL="1828373" algn="l" defTabSz="914186" rtl="0" eaLnBrk="1" latinLnBrk="0" hangingPunct="1">
        <a:defRPr sz="1800" kern="1200">
          <a:solidFill>
            <a:schemeClr val="tx1"/>
          </a:solidFill>
          <a:latin typeface="+mn-lt"/>
          <a:ea typeface="+mn-ea"/>
          <a:cs typeface="+mn-cs"/>
        </a:defRPr>
      </a:lvl5pPr>
      <a:lvl6pPr marL="2285466" algn="l" defTabSz="914186" rtl="0" eaLnBrk="1" latinLnBrk="0" hangingPunct="1">
        <a:defRPr sz="1800" kern="1200">
          <a:solidFill>
            <a:schemeClr val="tx1"/>
          </a:solidFill>
          <a:latin typeface="+mn-lt"/>
          <a:ea typeface="+mn-ea"/>
          <a:cs typeface="+mn-cs"/>
        </a:defRPr>
      </a:lvl6pPr>
      <a:lvl7pPr marL="2742558" algn="l" defTabSz="914186" rtl="0" eaLnBrk="1" latinLnBrk="0" hangingPunct="1">
        <a:defRPr sz="1800" kern="1200">
          <a:solidFill>
            <a:schemeClr val="tx1"/>
          </a:solidFill>
          <a:latin typeface="+mn-lt"/>
          <a:ea typeface="+mn-ea"/>
          <a:cs typeface="+mn-cs"/>
        </a:defRPr>
      </a:lvl7pPr>
      <a:lvl8pPr marL="3199652" algn="l" defTabSz="914186" rtl="0" eaLnBrk="1" latinLnBrk="0" hangingPunct="1">
        <a:defRPr sz="1800" kern="1200">
          <a:solidFill>
            <a:schemeClr val="tx1"/>
          </a:solidFill>
          <a:latin typeface="+mn-lt"/>
          <a:ea typeface="+mn-ea"/>
          <a:cs typeface="+mn-cs"/>
        </a:defRPr>
      </a:lvl8pPr>
      <a:lvl9pPr marL="3656744" algn="l" defTabSz="914186"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5128" r:id="rId1"/>
  </p:sldLayoutIdLst>
  <p:timing>
    <p:tnLst>
      <p:par>
        <p:cTn id="1" dur="indefinite" restart="never" nodeType="tmRoot"/>
      </p:par>
    </p:tnLst>
  </p:timing>
  <p:txStyles>
    <p:titleStyle>
      <a:lvl1pPr algn="ctr" defTabSz="820391" rtl="0" eaLnBrk="1" latinLnBrk="0" hangingPunct="1">
        <a:spcBef>
          <a:spcPct val="0"/>
        </a:spcBef>
        <a:buNone/>
        <a:defRPr sz="3900" kern="1200">
          <a:solidFill>
            <a:schemeClr val="tx1"/>
          </a:solidFill>
          <a:latin typeface="+mj-lt"/>
          <a:ea typeface="+mj-ea"/>
          <a:cs typeface="+mj-cs"/>
        </a:defRPr>
      </a:lvl1pPr>
    </p:titleStyle>
    <p:bodyStyle>
      <a:lvl1pPr marL="307646" indent="-307646" algn="l" defTabSz="820391" rtl="0" eaLnBrk="1" latinLnBrk="0" hangingPunct="1">
        <a:spcBef>
          <a:spcPct val="20000"/>
        </a:spcBef>
        <a:buFont typeface="Arial" pitchFamily="34" charset="0"/>
        <a:buChar char="•"/>
        <a:defRPr sz="2900" kern="1200">
          <a:solidFill>
            <a:schemeClr val="tx1"/>
          </a:solidFill>
          <a:latin typeface="+mn-lt"/>
          <a:ea typeface="+mn-ea"/>
          <a:cs typeface="+mn-cs"/>
        </a:defRPr>
      </a:lvl1pPr>
      <a:lvl2pPr marL="666567" indent="-256372" algn="l" defTabSz="820391" rtl="0" eaLnBrk="1" latinLnBrk="0" hangingPunct="1">
        <a:spcBef>
          <a:spcPct val="20000"/>
        </a:spcBef>
        <a:buFont typeface="Arial" pitchFamily="34" charset="0"/>
        <a:buChar char="–"/>
        <a:defRPr sz="2500" kern="1200">
          <a:solidFill>
            <a:schemeClr val="tx1"/>
          </a:solidFill>
          <a:latin typeface="+mn-lt"/>
          <a:ea typeface="+mn-ea"/>
          <a:cs typeface="+mn-cs"/>
        </a:defRPr>
      </a:lvl2pPr>
      <a:lvl3pPr marL="1025488" indent="-205098" algn="l" defTabSz="820391" rtl="0" eaLnBrk="1" latinLnBrk="0" hangingPunct="1">
        <a:spcBef>
          <a:spcPct val="20000"/>
        </a:spcBef>
        <a:buFont typeface="Arial" pitchFamily="34" charset="0"/>
        <a:buChar char="•"/>
        <a:defRPr sz="2200" kern="1200">
          <a:solidFill>
            <a:schemeClr val="tx1"/>
          </a:solidFill>
          <a:latin typeface="+mn-lt"/>
          <a:ea typeface="+mn-ea"/>
          <a:cs typeface="+mn-cs"/>
        </a:defRPr>
      </a:lvl3pPr>
      <a:lvl4pPr marL="1435683" indent="-205098" algn="l" defTabSz="820391"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1845879" indent="-205098" algn="l" defTabSz="820391"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256074" indent="-205098" algn="l" defTabSz="820391"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66270" indent="-205098" algn="l" defTabSz="820391"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76467" indent="-205098" algn="l" defTabSz="820391"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86660" indent="-205098" algn="l" defTabSz="820391"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820391" rtl="0" eaLnBrk="1" latinLnBrk="0" hangingPunct="1">
        <a:defRPr sz="1600" kern="1200">
          <a:solidFill>
            <a:schemeClr val="tx1"/>
          </a:solidFill>
          <a:latin typeface="+mn-lt"/>
          <a:ea typeface="+mn-ea"/>
          <a:cs typeface="+mn-cs"/>
        </a:defRPr>
      </a:lvl1pPr>
      <a:lvl2pPr marL="410195" algn="l" defTabSz="820391" rtl="0" eaLnBrk="1" latinLnBrk="0" hangingPunct="1">
        <a:defRPr sz="1600" kern="1200">
          <a:solidFill>
            <a:schemeClr val="tx1"/>
          </a:solidFill>
          <a:latin typeface="+mn-lt"/>
          <a:ea typeface="+mn-ea"/>
          <a:cs typeface="+mn-cs"/>
        </a:defRPr>
      </a:lvl2pPr>
      <a:lvl3pPr marL="820391" algn="l" defTabSz="820391" rtl="0" eaLnBrk="1" latinLnBrk="0" hangingPunct="1">
        <a:defRPr sz="1600" kern="1200">
          <a:solidFill>
            <a:schemeClr val="tx1"/>
          </a:solidFill>
          <a:latin typeface="+mn-lt"/>
          <a:ea typeface="+mn-ea"/>
          <a:cs typeface="+mn-cs"/>
        </a:defRPr>
      </a:lvl3pPr>
      <a:lvl4pPr marL="1230586" algn="l" defTabSz="820391" rtl="0" eaLnBrk="1" latinLnBrk="0" hangingPunct="1">
        <a:defRPr sz="1600" kern="1200">
          <a:solidFill>
            <a:schemeClr val="tx1"/>
          </a:solidFill>
          <a:latin typeface="+mn-lt"/>
          <a:ea typeface="+mn-ea"/>
          <a:cs typeface="+mn-cs"/>
        </a:defRPr>
      </a:lvl4pPr>
      <a:lvl5pPr marL="1640781" algn="l" defTabSz="820391" rtl="0" eaLnBrk="1" latinLnBrk="0" hangingPunct="1">
        <a:defRPr sz="1600" kern="1200">
          <a:solidFill>
            <a:schemeClr val="tx1"/>
          </a:solidFill>
          <a:latin typeface="+mn-lt"/>
          <a:ea typeface="+mn-ea"/>
          <a:cs typeface="+mn-cs"/>
        </a:defRPr>
      </a:lvl5pPr>
      <a:lvl6pPr marL="2050976" algn="l" defTabSz="820391" rtl="0" eaLnBrk="1" latinLnBrk="0" hangingPunct="1">
        <a:defRPr sz="1600" kern="1200">
          <a:solidFill>
            <a:schemeClr val="tx1"/>
          </a:solidFill>
          <a:latin typeface="+mn-lt"/>
          <a:ea typeface="+mn-ea"/>
          <a:cs typeface="+mn-cs"/>
        </a:defRPr>
      </a:lvl6pPr>
      <a:lvl7pPr marL="2461173" algn="l" defTabSz="820391" rtl="0" eaLnBrk="1" latinLnBrk="0" hangingPunct="1">
        <a:defRPr sz="1600" kern="1200">
          <a:solidFill>
            <a:schemeClr val="tx1"/>
          </a:solidFill>
          <a:latin typeface="+mn-lt"/>
          <a:ea typeface="+mn-ea"/>
          <a:cs typeface="+mn-cs"/>
        </a:defRPr>
      </a:lvl7pPr>
      <a:lvl8pPr marL="2871367" algn="l" defTabSz="820391" rtl="0" eaLnBrk="1" latinLnBrk="0" hangingPunct="1">
        <a:defRPr sz="1600" kern="1200">
          <a:solidFill>
            <a:schemeClr val="tx1"/>
          </a:solidFill>
          <a:latin typeface="+mn-lt"/>
          <a:ea typeface="+mn-ea"/>
          <a:cs typeface="+mn-cs"/>
        </a:defRPr>
      </a:lvl8pPr>
      <a:lvl9pPr marL="3281562" algn="l" defTabSz="820391"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l="2721" r="386" b="15242"/>
          <a:stretch/>
        </p:blipFill>
        <p:spPr>
          <a:xfrm>
            <a:off x="-14773" y="0"/>
            <a:ext cx="9152466" cy="7232412"/>
          </a:xfrm>
          <a:prstGeom prst="rect">
            <a:avLst/>
          </a:prstGeom>
        </p:spPr>
      </p:pic>
      <p:pic>
        <p:nvPicPr>
          <p:cNvPr id="10" name="Picture 9" descr="PCA logo.png"/>
          <p:cNvPicPr>
            <a:picLocks noChangeAspect="1"/>
          </p:cNvPicPr>
          <p:nvPr/>
        </p:nvPicPr>
        <p:blipFill>
          <a:blip r:embed="rId3" cstate="print"/>
          <a:stretch>
            <a:fillRect/>
          </a:stretch>
        </p:blipFill>
        <p:spPr>
          <a:xfrm>
            <a:off x="230693" y="223778"/>
            <a:ext cx="1658265" cy="676247"/>
          </a:xfrm>
          <a:prstGeom prst="rect">
            <a:avLst/>
          </a:prstGeom>
        </p:spPr>
      </p:pic>
      <p:sp>
        <p:nvSpPr>
          <p:cNvPr id="15" name="TextBox 14"/>
          <p:cNvSpPr txBox="1"/>
          <p:nvPr/>
        </p:nvSpPr>
        <p:spPr bwMode="auto">
          <a:xfrm>
            <a:off x="6098403" y="377235"/>
            <a:ext cx="2880134" cy="830997"/>
          </a:xfrm>
          <a:prstGeom prst="rect">
            <a:avLst/>
          </a:prstGeom>
          <a:noFill/>
          <a:ln w="12700">
            <a:noFill/>
            <a:miter lim="800000"/>
            <a:headEnd/>
            <a:tailEnd/>
          </a:ln>
          <a:effectLst/>
          <a:scene3d>
            <a:camera prst="orthographicFront"/>
            <a:lightRig rig="threePt" dir="t"/>
          </a:scene3d>
          <a:sp3d>
            <a:bevelT/>
          </a:sp3d>
        </p:spPr>
        <p:txBody>
          <a:bodyPr wrap="square" rtlCol="0">
            <a:spAutoFit/>
          </a:bodyPr>
          <a:lstStyle/>
          <a:p>
            <a:pPr algn="ctr" eaLnBrk="0" hangingPunct="0">
              <a:lnSpc>
                <a:spcPct val="100000"/>
              </a:lnSpc>
              <a:spcBef>
                <a:spcPts val="0"/>
              </a:spcBef>
            </a:pPr>
            <a:r>
              <a:rPr lang="en-US" dirty="0" smtClean="0">
                <a:solidFill>
                  <a:srgbClr val="469AC5"/>
                </a:solidFill>
                <a:latin typeface="Palatino Linotype" panose="02040502050505030304" pitchFamily="18" charset="0"/>
              </a:rPr>
              <a:t>     </a:t>
            </a:r>
            <a:r>
              <a:rPr lang="en-US" sz="2400" dirty="0" smtClean="0">
                <a:solidFill>
                  <a:srgbClr val="469AC5"/>
                </a:solidFill>
                <a:latin typeface="Palatino Linotype" panose="02040502050505030304" pitchFamily="18" charset="0"/>
              </a:rPr>
              <a:t>Rhode Island SIC</a:t>
            </a:r>
          </a:p>
          <a:p>
            <a:pPr algn="ctr" eaLnBrk="0" hangingPunct="0">
              <a:lnSpc>
                <a:spcPct val="100000"/>
              </a:lnSpc>
              <a:spcBef>
                <a:spcPts val="0"/>
              </a:spcBef>
            </a:pPr>
            <a:endParaRPr lang="en-US" sz="2400" dirty="0">
              <a:solidFill>
                <a:srgbClr val="469AC5"/>
              </a:solidFill>
              <a:latin typeface="Palatino Linotype" panose="02040502050505030304" pitchFamily="18" charset="0"/>
            </a:endParaRPr>
          </a:p>
        </p:txBody>
      </p:sp>
      <p:sp>
        <p:nvSpPr>
          <p:cNvPr id="24" name="TextBox 8"/>
          <p:cNvSpPr txBox="1">
            <a:spLocks noChangeArrowheads="1"/>
          </p:cNvSpPr>
          <p:nvPr/>
        </p:nvSpPr>
        <p:spPr bwMode="auto">
          <a:xfrm>
            <a:off x="146814" y="6472144"/>
            <a:ext cx="1990725" cy="287543"/>
          </a:xfrm>
          <a:prstGeom prst="rect">
            <a:avLst/>
          </a:prstGeom>
          <a:noFill/>
          <a:ln w="9525">
            <a:noFill/>
            <a:miter lim="800000"/>
            <a:headEnd/>
            <a:tailEnd/>
          </a:ln>
        </p:spPr>
        <p:txBody>
          <a:bodyPr lIns="101882" tIns="50941" rIns="101882" bIns="50941">
            <a:spAutoFit/>
          </a:bodyPr>
          <a:lstStyle/>
          <a:p>
            <a:pPr algn="l">
              <a:defRPr/>
            </a:pPr>
            <a:r>
              <a:rPr lang="en-US" sz="1200" dirty="0" smtClean="0">
                <a:solidFill>
                  <a:schemeClr val="bg1"/>
                </a:solidFill>
                <a:latin typeface="Palatino Linotype" panose="02040502050505030304" pitchFamily="18" charset="0"/>
                <a:cs typeface="Arial" pitchFamily="34" charset="0"/>
              </a:rPr>
              <a:t>August 1,  2016</a:t>
            </a:r>
            <a:endParaRPr lang="en-US" sz="1200" dirty="0">
              <a:solidFill>
                <a:schemeClr val="bg1"/>
              </a:solidFill>
              <a:latin typeface="Palatino Linotype" panose="02040502050505030304" pitchFamily="18" charset="0"/>
              <a:cs typeface="Arial" pitchFamily="34" charset="0"/>
            </a:endParaRPr>
          </a:p>
        </p:txBody>
      </p:sp>
      <p:sp>
        <p:nvSpPr>
          <p:cNvPr id="17" name="TextBox 16"/>
          <p:cNvSpPr txBox="1"/>
          <p:nvPr/>
        </p:nvSpPr>
        <p:spPr bwMode="auto">
          <a:xfrm>
            <a:off x="74895" y="6164367"/>
            <a:ext cx="2962146" cy="307777"/>
          </a:xfrm>
          <a:prstGeom prst="rect">
            <a:avLst/>
          </a:prstGeom>
          <a:noFill/>
          <a:ln w="12700">
            <a:noFill/>
            <a:miter lim="800000"/>
            <a:headEnd/>
            <a:tailEnd/>
          </a:ln>
          <a:effectLst/>
          <a:scene3d>
            <a:camera prst="orthographicFront"/>
            <a:lightRig rig="threePt" dir="t"/>
          </a:scene3d>
          <a:sp3d>
            <a:bevelT/>
          </a:sp3d>
        </p:spPr>
        <p:txBody>
          <a:bodyPr wrap="square" rtlCol="0">
            <a:spAutoFit/>
          </a:bodyPr>
          <a:lstStyle/>
          <a:p>
            <a:pPr algn="l" eaLnBrk="0" hangingPunct="0">
              <a:lnSpc>
                <a:spcPct val="100000"/>
              </a:lnSpc>
              <a:spcBef>
                <a:spcPct val="25000"/>
              </a:spcBef>
            </a:pPr>
            <a:r>
              <a:rPr lang="en-US" sz="1400" b="1" dirty="0" smtClean="0">
                <a:solidFill>
                  <a:srgbClr val="469AC5"/>
                </a:solidFill>
                <a:latin typeface="Palatino Linotype" panose="02040502050505030304" pitchFamily="18" charset="0"/>
              </a:rPr>
              <a:t>Allan Emkin </a:t>
            </a:r>
            <a:r>
              <a:rPr lang="en-US" sz="1400" b="1" dirty="0" smtClean="0">
                <a:solidFill>
                  <a:srgbClr val="D69F0F"/>
                </a:solidFill>
                <a:latin typeface="Palatino Linotype" panose="02040502050505030304" pitchFamily="18" charset="0"/>
              </a:rPr>
              <a:t>| </a:t>
            </a:r>
            <a:r>
              <a:rPr lang="en-US" sz="1400" b="1" dirty="0" smtClean="0">
                <a:solidFill>
                  <a:srgbClr val="469AC5"/>
                </a:solidFill>
                <a:latin typeface="Palatino Linotype" panose="02040502050505030304" pitchFamily="18" charset="0"/>
              </a:rPr>
              <a:t>John Burns, </a:t>
            </a:r>
            <a:r>
              <a:rPr lang="en-US" sz="1400" b="1" dirty="0">
                <a:solidFill>
                  <a:srgbClr val="469AC5"/>
                </a:solidFill>
                <a:latin typeface="Palatino Linotype" panose="02040502050505030304" pitchFamily="18" charset="0"/>
              </a:rPr>
              <a:t>CFA </a:t>
            </a:r>
          </a:p>
        </p:txBody>
      </p:sp>
      <p:cxnSp>
        <p:nvCxnSpPr>
          <p:cNvPr id="28" name="Straight Connector 27"/>
          <p:cNvCxnSpPr/>
          <p:nvPr/>
        </p:nvCxnSpPr>
        <p:spPr>
          <a:xfrm>
            <a:off x="5852080" y="4825457"/>
            <a:ext cx="12032" cy="1267383"/>
          </a:xfrm>
          <a:prstGeom prst="line">
            <a:avLst/>
          </a:prstGeom>
          <a:ln w="28575">
            <a:solidFill>
              <a:srgbClr val="D69F0F"/>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bwMode="auto">
          <a:xfrm>
            <a:off x="5925072" y="4729663"/>
            <a:ext cx="3212621" cy="1200329"/>
          </a:xfrm>
          <a:prstGeom prst="rect">
            <a:avLst/>
          </a:prstGeom>
          <a:noFill/>
          <a:ln w="12700">
            <a:noFill/>
            <a:miter lim="800000"/>
            <a:headEnd/>
            <a:tailEnd/>
          </a:ln>
          <a:effectLst/>
          <a:scene3d>
            <a:camera prst="orthographicFront"/>
            <a:lightRig rig="threePt" dir="t"/>
          </a:scene3d>
          <a:sp3d>
            <a:bevelT/>
          </a:sp3d>
        </p:spPr>
        <p:txBody>
          <a:bodyPr wrap="square" rtlCol="0">
            <a:spAutoFit/>
          </a:bodyPr>
          <a:lstStyle/>
          <a:p>
            <a:pPr eaLnBrk="0" hangingPunct="0">
              <a:lnSpc>
                <a:spcPct val="100000"/>
              </a:lnSpc>
              <a:spcBef>
                <a:spcPts val="0"/>
              </a:spcBef>
            </a:pPr>
            <a:r>
              <a:rPr lang="en-US" dirty="0" smtClean="0">
                <a:solidFill>
                  <a:srgbClr val="469AC5"/>
                </a:solidFill>
                <a:latin typeface="Palatino Linotype" panose="02040502050505030304" pitchFamily="18" charset="0"/>
              </a:rPr>
              <a:t>2016Asset </a:t>
            </a:r>
            <a:r>
              <a:rPr lang="en-US" dirty="0">
                <a:solidFill>
                  <a:srgbClr val="469AC5"/>
                </a:solidFill>
                <a:latin typeface="Palatino Linotype" panose="02040502050505030304" pitchFamily="18" charset="0"/>
              </a:rPr>
              <a:t>Liability </a:t>
            </a:r>
            <a:r>
              <a:rPr lang="en-US" dirty="0" smtClean="0">
                <a:solidFill>
                  <a:srgbClr val="469AC5"/>
                </a:solidFill>
                <a:latin typeface="Palatino Linotype" panose="02040502050505030304" pitchFamily="18" charset="0"/>
              </a:rPr>
              <a:t>Review</a:t>
            </a:r>
          </a:p>
          <a:p>
            <a:pPr eaLnBrk="0" hangingPunct="0">
              <a:lnSpc>
                <a:spcPct val="100000"/>
              </a:lnSpc>
              <a:spcBef>
                <a:spcPts val="0"/>
              </a:spcBef>
            </a:pPr>
            <a:endParaRPr lang="en-US" dirty="0" smtClean="0">
              <a:solidFill>
                <a:srgbClr val="469AC5"/>
              </a:solidFill>
              <a:latin typeface="Palatino Linotype" panose="02040502050505030304" pitchFamily="18" charset="0"/>
            </a:endParaRPr>
          </a:p>
          <a:p>
            <a:pPr eaLnBrk="0" hangingPunct="0">
              <a:lnSpc>
                <a:spcPct val="100000"/>
              </a:lnSpc>
              <a:spcBef>
                <a:spcPts val="0"/>
              </a:spcBef>
            </a:pPr>
            <a:r>
              <a:rPr lang="en-US" dirty="0" smtClean="0">
                <a:solidFill>
                  <a:srgbClr val="469AC5"/>
                </a:solidFill>
                <a:latin typeface="Palatino Linotype" panose="02040502050505030304" pitchFamily="18" charset="0"/>
              </a:rPr>
              <a:t>Risk Preferences</a:t>
            </a:r>
          </a:p>
          <a:p>
            <a:pPr eaLnBrk="0" hangingPunct="0">
              <a:lnSpc>
                <a:spcPct val="100000"/>
              </a:lnSpc>
              <a:spcBef>
                <a:spcPts val="0"/>
              </a:spcBef>
            </a:pPr>
            <a:r>
              <a:rPr lang="en-US" dirty="0" smtClean="0">
                <a:solidFill>
                  <a:srgbClr val="469AC5"/>
                </a:solidFill>
                <a:latin typeface="Palatino Linotype" panose="02040502050505030304" pitchFamily="18" charset="0"/>
              </a:rPr>
              <a:t>Asset Modeling </a:t>
            </a:r>
          </a:p>
        </p:txBody>
      </p:sp>
    </p:spTree>
    <p:extLst>
      <p:ext uri="{BB962C8B-B14F-4D97-AF65-F5344CB8AC3E}">
        <p14:creationId xmlns:p14="http://schemas.microsoft.com/office/powerpoint/2010/main" val="3291309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85753" y="503309"/>
            <a:ext cx="6848475" cy="381083"/>
          </a:xfrm>
          <a:prstGeom prst="rect">
            <a:avLst/>
          </a:prstGeom>
          <a:noFill/>
        </p:spPr>
        <p:txBody>
          <a:bodyPr lIns="101871" tIns="50935" rIns="101871" bIns="50935">
            <a:spAutoFit/>
          </a:bodyPr>
          <a:lstStyle/>
          <a:p>
            <a:pPr>
              <a:defRPr/>
            </a:pPr>
            <a:r>
              <a:rPr lang="en-US" sz="2200" kern="1800" dirty="0" smtClean="0">
                <a:solidFill>
                  <a:srgbClr val="469AC5"/>
                </a:solidFill>
                <a:latin typeface="Palatino Linotype" pitchFamily="18" charset="0"/>
                <a:ea typeface="+mj-ea"/>
                <a:cs typeface="+mj-cs"/>
              </a:rPr>
              <a:t>PCA A/L Modeling Process</a:t>
            </a:r>
            <a:endParaRPr lang="en-US" sz="2200" kern="1800" dirty="0">
              <a:solidFill>
                <a:srgbClr val="469AC5"/>
              </a:solidFill>
              <a:latin typeface="Palatino Linotype" pitchFamily="18" charset="0"/>
              <a:ea typeface="+mj-ea"/>
              <a:cs typeface="+mj-cs"/>
            </a:endParaRPr>
          </a:p>
        </p:txBody>
      </p:sp>
      <p:sp>
        <p:nvSpPr>
          <p:cNvPr id="3" name="Rectangle 2"/>
          <p:cNvSpPr/>
          <p:nvPr/>
        </p:nvSpPr>
        <p:spPr>
          <a:xfrm>
            <a:off x="434037" y="1222149"/>
            <a:ext cx="7976795" cy="4355038"/>
          </a:xfrm>
          <a:prstGeom prst="rect">
            <a:avLst/>
          </a:prstGeom>
        </p:spPr>
        <p:txBody>
          <a:bodyPr wrap="square">
            <a:spAutoFit/>
          </a:bodyPr>
          <a:lstStyle/>
          <a:p>
            <a:pPr marL="461855" indent="-290445">
              <a:spcAft>
                <a:spcPts val="600"/>
              </a:spcAft>
              <a:buClr>
                <a:srgbClr val="469AC5"/>
              </a:buClr>
              <a:buFontTx/>
              <a:buChar char="•"/>
            </a:pPr>
            <a:r>
              <a:rPr lang="en-US" dirty="0">
                <a:solidFill>
                  <a:srgbClr val="000000"/>
                </a:solidFill>
                <a:latin typeface="Century Gothic" pitchFamily="34" charset="0"/>
              </a:rPr>
              <a:t>List of modeling projections:</a:t>
            </a:r>
          </a:p>
          <a:p>
            <a:pPr marL="461855" indent="-290445">
              <a:spcAft>
                <a:spcPts val="600"/>
              </a:spcAft>
              <a:buClr>
                <a:srgbClr val="469AC5"/>
              </a:buClr>
              <a:buFontTx/>
              <a:buChar char="•"/>
            </a:pPr>
            <a:endParaRPr lang="en-US" dirty="0">
              <a:solidFill>
                <a:srgbClr val="000000"/>
              </a:solidFill>
              <a:latin typeface="Century Gothic" pitchFamily="34" charset="0"/>
            </a:endParaRPr>
          </a:p>
          <a:p>
            <a:pPr marL="918947" lvl="1" indent="-290445">
              <a:spcAft>
                <a:spcPts val="600"/>
              </a:spcAft>
              <a:buClr>
                <a:srgbClr val="469AC5"/>
              </a:buClr>
              <a:buSzPct val="75000"/>
              <a:buFontTx/>
              <a:buChar char="•"/>
            </a:pPr>
            <a:r>
              <a:rPr lang="en-US" sz="1600" dirty="0">
                <a:solidFill>
                  <a:srgbClr val="000000"/>
                </a:solidFill>
                <a:latin typeface="Century Gothic" pitchFamily="34" charset="0"/>
              </a:rPr>
              <a:t>Deterministic projections:</a:t>
            </a:r>
          </a:p>
          <a:p>
            <a:pPr marL="1376041" lvl="2" indent="-290445">
              <a:spcAft>
                <a:spcPts val="600"/>
              </a:spcAft>
              <a:buClr>
                <a:srgbClr val="469AC5"/>
              </a:buClr>
              <a:buSzPct val="65000"/>
              <a:buFontTx/>
              <a:buChar char="•"/>
            </a:pPr>
            <a:r>
              <a:rPr lang="en-US" sz="1400" dirty="0">
                <a:solidFill>
                  <a:srgbClr val="000000"/>
                </a:solidFill>
                <a:latin typeface="Century Gothic" pitchFamily="34" charset="0"/>
              </a:rPr>
              <a:t>Expected payroll ($)</a:t>
            </a:r>
          </a:p>
          <a:p>
            <a:pPr marL="1376041" lvl="2" indent="-290445">
              <a:spcAft>
                <a:spcPts val="600"/>
              </a:spcAft>
              <a:buClr>
                <a:srgbClr val="469AC5"/>
              </a:buClr>
              <a:buSzPct val="65000"/>
              <a:buFontTx/>
              <a:buChar char="•"/>
            </a:pPr>
            <a:r>
              <a:rPr lang="en-US" sz="1400" dirty="0">
                <a:solidFill>
                  <a:srgbClr val="000000"/>
                </a:solidFill>
                <a:latin typeface="Century Gothic" pitchFamily="34" charset="0"/>
              </a:rPr>
              <a:t>Expected benefit payments (%, $)</a:t>
            </a:r>
          </a:p>
          <a:p>
            <a:pPr marL="1376041" lvl="2" indent="-290445">
              <a:spcAft>
                <a:spcPts val="600"/>
              </a:spcAft>
              <a:buClr>
                <a:srgbClr val="469AC5"/>
              </a:buClr>
              <a:buSzPct val="65000"/>
              <a:buFontTx/>
              <a:buChar char="•"/>
            </a:pPr>
            <a:r>
              <a:rPr lang="en-US" sz="1400" dirty="0" smtClean="0">
                <a:solidFill>
                  <a:srgbClr val="000000"/>
                </a:solidFill>
                <a:latin typeface="Century Gothic" pitchFamily="34" charset="0"/>
              </a:rPr>
              <a:t>Expected </a:t>
            </a:r>
            <a:r>
              <a:rPr lang="en-US" sz="1400" dirty="0">
                <a:solidFill>
                  <a:srgbClr val="000000"/>
                </a:solidFill>
                <a:latin typeface="Century Gothic" pitchFamily="34" charset="0"/>
              </a:rPr>
              <a:t>assets and liabilities ($)</a:t>
            </a:r>
          </a:p>
          <a:p>
            <a:pPr marL="1376041" lvl="2" indent="-290445">
              <a:spcAft>
                <a:spcPts val="600"/>
              </a:spcAft>
              <a:buClr>
                <a:srgbClr val="469AC5"/>
              </a:buClr>
              <a:buSzPct val="65000"/>
              <a:buFontTx/>
              <a:buChar char="•"/>
            </a:pPr>
            <a:r>
              <a:rPr lang="en-US" sz="1400" dirty="0">
                <a:solidFill>
                  <a:srgbClr val="000000"/>
                </a:solidFill>
                <a:latin typeface="Century Gothic" pitchFamily="34" charset="0"/>
              </a:rPr>
              <a:t>Expected UAAL ($)</a:t>
            </a:r>
          </a:p>
          <a:p>
            <a:pPr marL="1376041" lvl="2" indent="-290445">
              <a:spcAft>
                <a:spcPts val="600"/>
              </a:spcAft>
              <a:buClr>
                <a:srgbClr val="469AC5"/>
              </a:buClr>
              <a:buSzPct val="65000"/>
              <a:buFontTx/>
              <a:buChar char="•"/>
            </a:pPr>
            <a:r>
              <a:rPr lang="en-US" sz="1400" dirty="0">
                <a:solidFill>
                  <a:srgbClr val="000000"/>
                </a:solidFill>
                <a:latin typeface="Century Gothic" pitchFamily="34" charset="0"/>
              </a:rPr>
              <a:t>Expected funded ratio (%)</a:t>
            </a:r>
          </a:p>
          <a:p>
            <a:pPr marL="918947" lvl="1" indent="-290445">
              <a:spcAft>
                <a:spcPts val="600"/>
              </a:spcAft>
              <a:buClr>
                <a:srgbClr val="469AC5"/>
              </a:buClr>
              <a:buFontTx/>
              <a:buChar char="•"/>
            </a:pPr>
            <a:endParaRPr lang="en-US" dirty="0">
              <a:solidFill>
                <a:srgbClr val="000000"/>
              </a:solidFill>
              <a:latin typeface="Century Gothic" pitchFamily="34" charset="0"/>
            </a:endParaRPr>
          </a:p>
          <a:p>
            <a:pPr marL="918947" lvl="1" indent="-290445">
              <a:spcAft>
                <a:spcPts val="600"/>
              </a:spcAft>
              <a:buClr>
                <a:srgbClr val="469AC5"/>
              </a:buClr>
              <a:buSzPct val="75000"/>
              <a:buFontTx/>
              <a:buChar char="•"/>
            </a:pPr>
            <a:r>
              <a:rPr lang="en-US" sz="1600" dirty="0">
                <a:solidFill>
                  <a:srgbClr val="000000"/>
                </a:solidFill>
                <a:latin typeface="Century Gothic" pitchFamily="34" charset="0"/>
              </a:rPr>
              <a:t>Stochastic projections</a:t>
            </a:r>
          </a:p>
          <a:p>
            <a:pPr marL="1376041" lvl="2" indent="-290445">
              <a:spcAft>
                <a:spcPts val="600"/>
              </a:spcAft>
              <a:buClr>
                <a:srgbClr val="469AC5"/>
              </a:buClr>
              <a:buSzPct val="65000"/>
              <a:buFontTx/>
              <a:buChar char="•"/>
            </a:pPr>
            <a:r>
              <a:rPr lang="en-US" sz="1400" dirty="0">
                <a:solidFill>
                  <a:srgbClr val="000000"/>
                </a:solidFill>
                <a:latin typeface="Century Gothic" pitchFamily="34" charset="0"/>
              </a:rPr>
              <a:t>Expected range of asset growth ($)</a:t>
            </a:r>
          </a:p>
          <a:p>
            <a:pPr marL="1376041" lvl="2" indent="-290445">
              <a:spcAft>
                <a:spcPts val="600"/>
              </a:spcAft>
              <a:buClr>
                <a:srgbClr val="469AC5"/>
              </a:buClr>
              <a:buSzPct val="65000"/>
              <a:buFontTx/>
              <a:buChar char="•"/>
            </a:pPr>
            <a:r>
              <a:rPr lang="en-US" sz="1400" dirty="0">
                <a:solidFill>
                  <a:srgbClr val="000000"/>
                </a:solidFill>
                <a:latin typeface="Century Gothic" pitchFamily="34" charset="0"/>
              </a:rPr>
              <a:t>Expected range of funding ratios (%)</a:t>
            </a:r>
          </a:p>
          <a:p>
            <a:pPr marL="1376041" lvl="2" indent="-290445">
              <a:spcAft>
                <a:spcPts val="600"/>
              </a:spcAft>
              <a:buClr>
                <a:srgbClr val="469AC5"/>
              </a:buClr>
              <a:buSzPct val="65000"/>
              <a:buFontTx/>
              <a:buChar char="•"/>
            </a:pPr>
            <a:r>
              <a:rPr lang="en-US" sz="1400" dirty="0">
                <a:solidFill>
                  <a:srgbClr val="000000"/>
                </a:solidFill>
                <a:latin typeface="Century Gothic" pitchFamily="34" charset="0"/>
              </a:rPr>
              <a:t>Expected range of UAAL ($)</a:t>
            </a:r>
          </a:p>
          <a:p>
            <a:pPr marL="1376041" lvl="2" indent="-290445">
              <a:spcAft>
                <a:spcPts val="600"/>
              </a:spcAft>
              <a:buClr>
                <a:srgbClr val="469AC5"/>
              </a:buClr>
              <a:buSzPct val="65000"/>
              <a:buFontTx/>
              <a:buChar char="•"/>
            </a:pPr>
            <a:r>
              <a:rPr lang="en-US" sz="1400" dirty="0" smtClean="0">
                <a:solidFill>
                  <a:srgbClr val="000000"/>
                </a:solidFill>
                <a:latin typeface="Century Gothic" pitchFamily="34" charset="0"/>
              </a:rPr>
              <a:t>Payroll</a:t>
            </a:r>
            <a:r>
              <a:rPr lang="en-US" sz="1400" dirty="0">
                <a:solidFill>
                  <a:srgbClr val="000000"/>
                </a:solidFill>
                <a:latin typeface="Century Gothic" pitchFamily="34" charset="0"/>
              </a:rPr>
              <a:t>, benefits, and contributions as a % of payroll remain deterministic</a:t>
            </a:r>
            <a:endParaRPr lang="en-US" sz="1600" dirty="0">
              <a:latin typeface="Century Gothic" panose="020B0502020202020204" pitchFamily="34" charset="0"/>
            </a:endParaRPr>
          </a:p>
        </p:txBody>
      </p:sp>
    </p:spTree>
    <p:extLst>
      <p:ext uri="{BB962C8B-B14F-4D97-AF65-F5344CB8AC3E}">
        <p14:creationId xmlns:p14="http://schemas.microsoft.com/office/powerpoint/2010/main" val="23710615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85753" y="503309"/>
            <a:ext cx="6848475" cy="381083"/>
          </a:xfrm>
          <a:prstGeom prst="rect">
            <a:avLst/>
          </a:prstGeom>
          <a:noFill/>
        </p:spPr>
        <p:txBody>
          <a:bodyPr lIns="101871" tIns="50935" rIns="101871" bIns="50935">
            <a:spAutoFit/>
          </a:bodyPr>
          <a:lstStyle/>
          <a:p>
            <a:pPr>
              <a:defRPr/>
            </a:pPr>
            <a:r>
              <a:rPr lang="en-US" sz="2200" kern="1800" dirty="0" smtClean="0">
                <a:solidFill>
                  <a:srgbClr val="469AC5"/>
                </a:solidFill>
                <a:latin typeface="Palatino Linotype" pitchFamily="18" charset="0"/>
                <a:ea typeface="+mj-ea"/>
                <a:cs typeface="+mj-cs"/>
              </a:rPr>
              <a:t>PCA A/L Modeling Process</a:t>
            </a:r>
            <a:endParaRPr lang="en-US" sz="2200" kern="1800" dirty="0">
              <a:solidFill>
                <a:srgbClr val="469AC5"/>
              </a:solidFill>
              <a:latin typeface="Palatino Linotype" pitchFamily="18" charset="0"/>
              <a:ea typeface="+mj-ea"/>
              <a:cs typeface="+mj-cs"/>
            </a:endParaRPr>
          </a:p>
        </p:txBody>
      </p:sp>
      <p:sp>
        <p:nvSpPr>
          <p:cNvPr id="3" name="Rectangle 2"/>
          <p:cNvSpPr/>
          <p:nvPr/>
        </p:nvSpPr>
        <p:spPr>
          <a:xfrm>
            <a:off x="434037" y="1222149"/>
            <a:ext cx="7976795" cy="4231928"/>
          </a:xfrm>
          <a:prstGeom prst="rect">
            <a:avLst/>
          </a:prstGeom>
        </p:spPr>
        <p:txBody>
          <a:bodyPr wrap="square">
            <a:spAutoFit/>
          </a:bodyPr>
          <a:lstStyle/>
          <a:p>
            <a:pPr marL="461855" indent="-290445">
              <a:spcAft>
                <a:spcPts val="600"/>
              </a:spcAft>
              <a:buClr>
                <a:srgbClr val="469AC5"/>
              </a:buClr>
              <a:buFontTx/>
              <a:buChar char="•"/>
            </a:pPr>
            <a:r>
              <a:rPr lang="en-US" dirty="0">
                <a:solidFill>
                  <a:srgbClr val="000000"/>
                </a:solidFill>
                <a:latin typeface="Century Gothic" pitchFamily="34" charset="0"/>
              </a:rPr>
              <a:t>Key aspects of deterministic projections</a:t>
            </a:r>
            <a:r>
              <a:rPr lang="en-US" dirty="0" smtClean="0">
                <a:solidFill>
                  <a:srgbClr val="000000"/>
                </a:solidFill>
                <a:latin typeface="Century Gothic" pitchFamily="34" charset="0"/>
              </a:rPr>
              <a:t>:</a:t>
            </a:r>
            <a:endParaRPr lang="en-US" dirty="0">
              <a:solidFill>
                <a:srgbClr val="000000"/>
              </a:solidFill>
              <a:latin typeface="Century Gothic" pitchFamily="34" charset="0"/>
            </a:endParaRPr>
          </a:p>
          <a:p>
            <a:pPr marL="461855" indent="-290445">
              <a:spcAft>
                <a:spcPts val="600"/>
              </a:spcAft>
              <a:buClr>
                <a:srgbClr val="469AC5"/>
              </a:buClr>
              <a:buFontTx/>
              <a:buChar char="•"/>
            </a:pPr>
            <a:endParaRPr lang="en-US" dirty="0">
              <a:solidFill>
                <a:srgbClr val="000000"/>
              </a:solidFill>
              <a:latin typeface="Century Gothic" pitchFamily="34" charset="0"/>
            </a:endParaRPr>
          </a:p>
          <a:p>
            <a:pPr marL="918947" lvl="1" indent="-290445">
              <a:spcAft>
                <a:spcPts val="600"/>
              </a:spcAft>
              <a:buClr>
                <a:srgbClr val="469AC5"/>
              </a:buClr>
              <a:buSzPct val="75000"/>
              <a:buFontTx/>
              <a:buChar char="•"/>
            </a:pPr>
            <a:r>
              <a:rPr lang="en-US" dirty="0">
                <a:solidFill>
                  <a:srgbClr val="000000"/>
                </a:solidFill>
                <a:latin typeface="Century Gothic" pitchFamily="34" charset="0"/>
              </a:rPr>
              <a:t>Perfect world:  all assumptions are met, all the time</a:t>
            </a:r>
          </a:p>
          <a:p>
            <a:pPr marL="918947" lvl="1" indent="-290445">
              <a:spcAft>
                <a:spcPts val="600"/>
              </a:spcAft>
              <a:buClr>
                <a:srgbClr val="469AC5"/>
              </a:buClr>
              <a:buSzPct val="75000"/>
              <a:buFontTx/>
              <a:buChar char="•"/>
            </a:pPr>
            <a:endParaRPr lang="en-US" dirty="0">
              <a:solidFill>
                <a:srgbClr val="000000"/>
              </a:solidFill>
              <a:latin typeface="Century Gothic" pitchFamily="34" charset="0"/>
            </a:endParaRPr>
          </a:p>
          <a:p>
            <a:pPr marL="918947" lvl="1" indent="-290445">
              <a:spcAft>
                <a:spcPts val="600"/>
              </a:spcAft>
              <a:buClr>
                <a:srgbClr val="469AC5"/>
              </a:buClr>
              <a:buSzPct val="75000"/>
              <a:buFontTx/>
              <a:buChar char="•"/>
            </a:pPr>
            <a:r>
              <a:rPr lang="en-US" dirty="0">
                <a:solidFill>
                  <a:srgbClr val="000000"/>
                </a:solidFill>
                <a:latin typeface="Century Gothic" pitchFamily="34" charset="0"/>
              </a:rPr>
              <a:t>Steady 7.5% return</a:t>
            </a:r>
          </a:p>
          <a:p>
            <a:pPr marL="918947" lvl="1" indent="-290445">
              <a:spcAft>
                <a:spcPts val="600"/>
              </a:spcAft>
              <a:buClr>
                <a:srgbClr val="469AC5"/>
              </a:buClr>
              <a:buSzPct val="75000"/>
              <a:buFontTx/>
              <a:buChar char="•"/>
            </a:pPr>
            <a:endParaRPr lang="en-US" dirty="0">
              <a:solidFill>
                <a:srgbClr val="000000"/>
              </a:solidFill>
              <a:latin typeface="Century Gothic" pitchFamily="34" charset="0"/>
            </a:endParaRPr>
          </a:p>
          <a:p>
            <a:pPr marL="918947" lvl="1" indent="-290445">
              <a:spcAft>
                <a:spcPts val="600"/>
              </a:spcAft>
              <a:buClr>
                <a:srgbClr val="469AC5"/>
              </a:buClr>
              <a:buSzPct val="75000"/>
              <a:buFontTx/>
              <a:buChar char="•"/>
            </a:pPr>
            <a:r>
              <a:rPr lang="en-US" dirty="0">
                <a:solidFill>
                  <a:srgbClr val="000000"/>
                </a:solidFill>
                <a:latin typeface="Century Gothic" pitchFamily="34" charset="0"/>
              </a:rPr>
              <a:t>Steadily growing payroll to support </a:t>
            </a:r>
            <a:r>
              <a:rPr lang="en-US" dirty="0" smtClean="0">
                <a:solidFill>
                  <a:srgbClr val="000000"/>
                </a:solidFill>
                <a:latin typeface="Century Gothic" pitchFamily="34" charset="0"/>
              </a:rPr>
              <a:t>ERSRI </a:t>
            </a:r>
            <a:endParaRPr lang="en-US" dirty="0">
              <a:solidFill>
                <a:srgbClr val="000000"/>
              </a:solidFill>
              <a:latin typeface="Century Gothic" pitchFamily="34" charset="0"/>
            </a:endParaRPr>
          </a:p>
          <a:p>
            <a:pPr marL="918947" lvl="1" indent="-290445">
              <a:spcAft>
                <a:spcPts val="600"/>
              </a:spcAft>
              <a:buClr>
                <a:srgbClr val="469AC5"/>
              </a:buClr>
              <a:buSzPct val="75000"/>
              <a:buFontTx/>
              <a:buChar char="•"/>
            </a:pPr>
            <a:endParaRPr lang="en-US" dirty="0">
              <a:solidFill>
                <a:srgbClr val="000000"/>
              </a:solidFill>
              <a:latin typeface="Century Gothic" pitchFamily="34" charset="0"/>
            </a:endParaRPr>
          </a:p>
          <a:p>
            <a:pPr marL="918947" lvl="1" indent="-290445">
              <a:spcAft>
                <a:spcPts val="600"/>
              </a:spcAft>
              <a:buClr>
                <a:srgbClr val="469AC5"/>
              </a:buClr>
              <a:buSzPct val="75000"/>
              <a:buFontTx/>
              <a:buChar char="•"/>
            </a:pPr>
            <a:r>
              <a:rPr lang="en-US" dirty="0">
                <a:solidFill>
                  <a:srgbClr val="000000"/>
                </a:solidFill>
                <a:latin typeface="Century Gothic" pitchFamily="34" charset="0"/>
              </a:rPr>
              <a:t>Stable contributions as a % of payroll</a:t>
            </a:r>
          </a:p>
          <a:p>
            <a:pPr marL="918947" lvl="1" indent="-290445">
              <a:spcAft>
                <a:spcPts val="600"/>
              </a:spcAft>
              <a:buClr>
                <a:srgbClr val="469AC5"/>
              </a:buClr>
              <a:buSzPct val="75000"/>
              <a:buFontTx/>
              <a:buChar char="•"/>
            </a:pPr>
            <a:endParaRPr lang="en-US" dirty="0">
              <a:solidFill>
                <a:srgbClr val="000000"/>
              </a:solidFill>
              <a:latin typeface="Century Gothic" pitchFamily="34" charset="0"/>
            </a:endParaRPr>
          </a:p>
          <a:p>
            <a:pPr marL="918947" lvl="1" indent="-290445">
              <a:spcAft>
                <a:spcPts val="600"/>
              </a:spcAft>
              <a:buClr>
                <a:srgbClr val="469AC5"/>
              </a:buClr>
              <a:buSzPct val="75000"/>
              <a:buFontTx/>
              <a:buChar char="•"/>
            </a:pPr>
            <a:r>
              <a:rPr lang="en-US" dirty="0">
                <a:solidFill>
                  <a:srgbClr val="000000"/>
                </a:solidFill>
                <a:latin typeface="Century Gothic" pitchFamily="34" charset="0"/>
              </a:rPr>
              <a:t>Steadily declining UAAL and amortization period</a:t>
            </a:r>
          </a:p>
          <a:p>
            <a:pPr marL="461855" indent="-290445">
              <a:spcAft>
                <a:spcPts val="600"/>
              </a:spcAft>
              <a:buClr>
                <a:srgbClr val="469AC5"/>
              </a:buClr>
              <a:buFontTx/>
              <a:buChar char="•"/>
            </a:pPr>
            <a:endParaRPr lang="en-US" sz="1600" dirty="0">
              <a:latin typeface="Century Gothic" panose="020B0502020202020204" pitchFamily="34" charset="0"/>
            </a:endParaRPr>
          </a:p>
        </p:txBody>
      </p:sp>
    </p:spTree>
    <p:extLst>
      <p:ext uri="{BB962C8B-B14F-4D97-AF65-F5344CB8AC3E}">
        <p14:creationId xmlns:p14="http://schemas.microsoft.com/office/powerpoint/2010/main" val="5590971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85753" y="503309"/>
            <a:ext cx="6848475" cy="381083"/>
          </a:xfrm>
          <a:prstGeom prst="rect">
            <a:avLst/>
          </a:prstGeom>
          <a:noFill/>
        </p:spPr>
        <p:txBody>
          <a:bodyPr lIns="101871" tIns="50935" rIns="101871" bIns="50935">
            <a:spAutoFit/>
          </a:bodyPr>
          <a:lstStyle/>
          <a:p>
            <a:pPr>
              <a:defRPr/>
            </a:pPr>
            <a:r>
              <a:rPr lang="en-US" sz="2200" kern="1800" dirty="0" smtClean="0">
                <a:solidFill>
                  <a:srgbClr val="469AC5"/>
                </a:solidFill>
                <a:latin typeface="Palatino Linotype" pitchFamily="18" charset="0"/>
                <a:ea typeface="+mj-ea"/>
                <a:cs typeface="+mj-cs"/>
              </a:rPr>
              <a:t>PCA A/L Modeling Process</a:t>
            </a:r>
            <a:endParaRPr lang="en-US" sz="2200" kern="1800" dirty="0">
              <a:solidFill>
                <a:srgbClr val="469AC5"/>
              </a:solidFill>
              <a:latin typeface="Palatino Linotype" pitchFamily="18" charset="0"/>
              <a:ea typeface="+mj-ea"/>
              <a:cs typeface="+mj-cs"/>
            </a:endParaRPr>
          </a:p>
        </p:txBody>
      </p:sp>
      <p:sp>
        <p:nvSpPr>
          <p:cNvPr id="3" name="Rectangle 2"/>
          <p:cNvSpPr/>
          <p:nvPr/>
        </p:nvSpPr>
        <p:spPr>
          <a:xfrm>
            <a:off x="434037" y="1222149"/>
            <a:ext cx="7976795" cy="3046988"/>
          </a:xfrm>
          <a:prstGeom prst="rect">
            <a:avLst/>
          </a:prstGeom>
        </p:spPr>
        <p:txBody>
          <a:bodyPr wrap="square">
            <a:spAutoFit/>
          </a:bodyPr>
          <a:lstStyle/>
          <a:p>
            <a:pPr marL="461855" indent="-290445">
              <a:spcAft>
                <a:spcPts val="600"/>
              </a:spcAft>
              <a:buClr>
                <a:srgbClr val="469AC5"/>
              </a:buClr>
              <a:buFontTx/>
              <a:buChar char="•"/>
            </a:pPr>
            <a:r>
              <a:rPr lang="en-US" dirty="0">
                <a:solidFill>
                  <a:srgbClr val="000000"/>
                </a:solidFill>
                <a:latin typeface="Century Gothic" pitchFamily="34" charset="0"/>
              </a:rPr>
              <a:t>Key aspects of stochastic projections</a:t>
            </a:r>
            <a:r>
              <a:rPr lang="en-US" dirty="0" smtClean="0">
                <a:solidFill>
                  <a:srgbClr val="000000"/>
                </a:solidFill>
                <a:latin typeface="Century Gothic" pitchFamily="34" charset="0"/>
              </a:rPr>
              <a:t>:</a:t>
            </a:r>
          </a:p>
          <a:p>
            <a:pPr marL="461855" indent="-290445">
              <a:spcAft>
                <a:spcPts val="600"/>
              </a:spcAft>
              <a:buClr>
                <a:srgbClr val="469AC5"/>
              </a:buClr>
              <a:buFontTx/>
              <a:buChar char="•"/>
            </a:pPr>
            <a:endParaRPr lang="en-US" dirty="0">
              <a:solidFill>
                <a:srgbClr val="000000"/>
              </a:solidFill>
              <a:latin typeface="Century Gothic" pitchFamily="34" charset="0"/>
            </a:endParaRPr>
          </a:p>
          <a:p>
            <a:pPr marL="918947" lvl="1" indent="-290445">
              <a:spcAft>
                <a:spcPts val="600"/>
              </a:spcAft>
              <a:buClr>
                <a:srgbClr val="469AC5"/>
              </a:buClr>
              <a:buSzPct val="75000"/>
              <a:buFontTx/>
              <a:buChar char="•"/>
            </a:pPr>
            <a:r>
              <a:rPr lang="en-US" dirty="0">
                <a:solidFill>
                  <a:srgbClr val="000000"/>
                </a:solidFill>
                <a:latin typeface="Century Gothic" pitchFamily="34" charset="0"/>
              </a:rPr>
              <a:t>Imperfect/somewhat chaotic world:  assumptions are rarely met:  often exceeded, often lagged</a:t>
            </a:r>
          </a:p>
          <a:p>
            <a:pPr marL="918947" lvl="1" indent="-290445">
              <a:spcAft>
                <a:spcPts val="600"/>
              </a:spcAft>
              <a:buClr>
                <a:srgbClr val="469AC5"/>
              </a:buClr>
              <a:buSzPct val="75000"/>
              <a:buFontTx/>
              <a:buChar char="•"/>
            </a:pPr>
            <a:endParaRPr lang="en-US" dirty="0">
              <a:solidFill>
                <a:srgbClr val="000000"/>
              </a:solidFill>
              <a:latin typeface="Century Gothic" pitchFamily="34" charset="0"/>
            </a:endParaRPr>
          </a:p>
          <a:p>
            <a:pPr marL="918947" lvl="1" indent="-290445">
              <a:spcAft>
                <a:spcPts val="600"/>
              </a:spcAft>
              <a:buClr>
                <a:srgbClr val="469AC5"/>
              </a:buClr>
              <a:buSzPct val="75000"/>
              <a:buFontTx/>
              <a:buChar char="•"/>
            </a:pPr>
            <a:r>
              <a:rPr lang="en-US" dirty="0">
                <a:solidFill>
                  <a:srgbClr val="000000"/>
                </a:solidFill>
                <a:latin typeface="Century Gothic" pitchFamily="34" charset="0"/>
              </a:rPr>
              <a:t>Based on current PCA capital market assumptions, volatile range of returns around the expected 7.5%</a:t>
            </a:r>
          </a:p>
          <a:p>
            <a:pPr marL="628502" lvl="1">
              <a:spcAft>
                <a:spcPts val="600"/>
              </a:spcAft>
              <a:buClr>
                <a:srgbClr val="469AC5"/>
              </a:buClr>
              <a:buSzPct val="75000"/>
            </a:pPr>
            <a:endParaRPr lang="en-US" dirty="0">
              <a:solidFill>
                <a:srgbClr val="000000"/>
              </a:solidFill>
              <a:latin typeface="Century Gothic" pitchFamily="34" charset="0"/>
            </a:endParaRPr>
          </a:p>
          <a:p>
            <a:pPr marL="918947" lvl="1" indent="-290445">
              <a:spcAft>
                <a:spcPts val="600"/>
              </a:spcAft>
              <a:buClr>
                <a:srgbClr val="469AC5"/>
              </a:buClr>
              <a:buSzPct val="75000"/>
              <a:buFontTx/>
              <a:buChar char="•"/>
            </a:pPr>
            <a:r>
              <a:rPr lang="en-US" dirty="0">
                <a:solidFill>
                  <a:srgbClr val="000000"/>
                </a:solidFill>
                <a:latin typeface="Century Gothic" pitchFamily="34" charset="0"/>
              </a:rPr>
              <a:t>Stochastic simulations allow for some degree of stress testing</a:t>
            </a:r>
            <a:r>
              <a:rPr lang="en-US" dirty="0" smtClean="0">
                <a:latin typeface="Century Gothic" panose="020B0502020202020204" pitchFamily="34" charset="0"/>
              </a:rPr>
              <a:t> </a:t>
            </a:r>
            <a:endParaRPr lang="en-US" dirty="0">
              <a:latin typeface="Century Gothic" panose="020B0502020202020204" pitchFamily="34" charset="0"/>
            </a:endParaRPr>
          </a:p>
        </p:txBody>
      </p:sp>
    </p:spTree>
    <p:extLst>
      <p:ext uri="{BB962C8B-B14F-4D97-AF65-F5344CB8AC3E}">
        <p14:creationId xmlns:p14="http://schemas.microsoft.com/office/powerpoint/2010/main" val="12318837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1670" y="1371678"/>
            <a:ext cx="8139954" cy="3987182"/>
          </a:xfrm>
          <a:prstGeom prst="rect">
            <a:avLst/>
          </a:prstGeom>
        </p:spPr>
        <p:txBody>
          <a:bodyPr wrap="square">
            <a:spAutoFit/>
          </a:bodyPr>
          <a:lstStyle/>
          <a:p>
            <a:pPr marL="342900" lvl="0" indent="-342900" fontAlgn="auto">
              <a:spcBef>
                <a:spcPct val="20000"/>
              </a:spcBef>
              <a:spcAft>
                <a:spcPts val="0"/>
              </a:spcAft>
              <a:buFont typeface="Arial" pitchFamily="34" charset="0"/>
              <a:buChar char="•"/>
              <a:defRPr/>
            </a:pPr>
            <a:r>
              <a:rPr lang="en-US" dirty="0">
                <a:latin typeface="Century Gothic" panose="020B0502020202020204" pitchFamily="34" charset="0"/>
              </a:rPr>
              <a:t>Risk tolerance is extremely important, but hard to quantify</a:t>
            </a:r>
          </a:p>
          <a:p>
            <a:pPr marL="342900" lvl="0" indent="-342900" fontAlgn="auto">
              <a:spcBef>
                <a:spcPct val="20000"/>
              </a:spcBef>
              <a:spcAft>
                <a:spcPts val="0"/>
              </a:spcAft>
              <a:buFont typeface="Arial" pitchFamily="34" charset="0"/>
              <a:buChar char="•"/>
              <a:defRPr/>
            </a:pPr>
            <a:endParaRPr lang="en-US" u="sng" dirty="0">
              <a:latin typeface="Century Gothic" panose="020B0502020202020204" pitchFamily="34" charset="0"/>
            </a:endParaRPr>
          </a:p>
          <a:p>
            <a:pPr marL="342900" lvl="0" indent="-342900" fontAlgn="auto">
              <a:spcBef>
                <a:spcPct val="20000"/>
              </a:spcBef>
              <a:spcAft>
                <a:spcPts val="0"/>
              </a:spcAft>
              <a:buFont typeface="Arial" pitchFamily="34" charset="0"/>
              <a:buChar char="•"/>
              <a:defRPr/>
            </a:pPr>
            <a:r>
              <a:rPr lang="en-US" dirty="0" smtClean="0">
                <a:latin typeface="Century Gothic" panose="020B0502020202020204" pitchFamily="34" charset="0"/>
              </a:rPr>
              <a:t>Framework </a:t>
            </a:r>
            <a:r>
              <a:rPr lang="en-US" dirty="0">
                <a:latin typeface="Century Gothic" panose="020B0502020202020204" pitchFamily="34" charset="0"/>
              </a:rPr>
              <a:t>for risk and risk tolerance should be </a:t>
            </a:r>
            <a:r>
              <a:rPr lang="en-US" dirty="0" smtClean="0">
                <a:latin typeface="Century Gothic" panose="020B0502020202020204" pitchFamily="34" charset="0"/>
              </a:rPr>
              <a:t>intuitive and understandable   </a:t>
            </a:r>
            <a:endParaRPr lang="en-US" dirty="0">
              <a:latin typeface="Century Gothic" panose="020B0502020202020204" pitchFamily="34" charset="0"/>
            </a:endParaRPr>
          </a:p>
          <a:p>
            <a:pPr marL="342900" lvl="0" indent="-342900" fontAlgn="auto">
              <a:spcBef>
                <a:spcPct val="20000"/>
              </a:spcBef>
              <a:spcAft>
                <a:spcPts val="0"/>
              </a:spcAft>
              <a:buFont typeface="Arial" pitchFamily="34" charset="0"/>
              <a:buChar char="•"/>
              <a:defRPr/>
            </a:pPr>
            <a:endParaRPr lang="en-US" dirty="0">
              <a:latin typeface="Century Gothic" panose="020B0502020202020204" pitchFamily="34" charset="0"/>
            </a:endParaRPr>
          </a:p>
          <a:p>
            <a:pPr marL="342900" lvl="0" indent="-342900" fontAlgn="auto">
              <a:spcBef>
                <a:spcPct val="20000"/>
              </a:spcBef>
              <a:spcAft>
                <a:spcPts val="0"/>
              </a:spcAft>
              <a:buFont typeface="Arial" pitchFamily="34" charset="0"/>
              <a:buChar char="•"/>
              <a:defRPr/>
            </a:pPr>
            <a:r>
              <a:rPr lang="en-US" dirty="0" smtClean="0">
                <a:latin typeface="Century Gothic" panose="020B0502020202020204" pitchFamily="34" charset="0"/>
              </a:rPr>
              <a:t>Should </a:t>
            </a:r>
            <a:r>
              <a:rPr lang="en-US" dirty="0">
                <a:latin typeface="Century Gothic" panose="020B0502020202020204" pitchFamily="34" charset="0"/>
              </a:rPr>
              <a:t>reflect not just assets, but overall Plan financial characteristics</a:t>
            </a:r>
          </a:p>
          <a:p>
            <a:pPr marL="742950" lvl="1" indent="-285750" fontAlgn="auto">
              <a:spcBef>
                <a:spcPct val="20000"/>
              </a:spcBef>
              <a:spcAft>
                <a:spcPts val="0"/>
              </a:spcAft>
              <a:buFont typeface="Arial" pitchFamily="34" charset="0"/>
              <a:buChar char="–"/>
              <a:defRPr/>
            </a:pPr>
            <a:endParaRPr lang="en-US" dirty="0">
              <a:latin typeface="Century Gothic" panose="020B0502020202020204" pitchFamily="34" charset="0"/>
            </a:endParaRPr>
          </a:p>
          <a:p>
            <a:pPr marL="342900" lvl="0" indent="-342900" fontAlgn="auto">
              <a:spcBef>
                <a:spcPct val="20000"/>
              </a:spcBef>
              <a:spcAft>
                <a:spcPts val="0"/>
              </a:spcAft>
              <a:buFont typeface="Arial" pitchFamily="34" charset="0"/>
              <a:buChar char="•"/>
              <a:defRPr/>
            </a:pPr>
            <a:r>
              <a:rPr lang="en-US" dirty="0">
                <a:latin typeface="Century Gothic" panose="020B0502020202020204" pitchFamily="34" charset="0"/>
              </a:rPr>
              <a:t>An asset-liability model is ideal for framing key Plan risk issues</a:t>
            </a:r>
          </a:p>
          <a:p>
            <a:pPr marL="342900" lvl="0" indent="-342900" fontAlgn="auto">
              <a:spcBef>
                <a:spcPct val="20000"/>
              </a:spcBef>
              <a:spcAft>
                <a:spcPts val="0"/>
              </a:spcAft>
              <a:buFont typeface="Arial" pitchFamily="34" charset="0"/>
              <a:buChar char="•"/>
              <a:defRPr/>
            </a:pPr>
            <a:endParaRPr lang="en-US" dirty="0">
              <a:latin typeface="Century Gothic" panose="020B0502020202020204" pitchFamily="34" charset="0"/>
            </a:endParaRPr>
          </a:p>
          <a:p>
            <a:pPr marL="342900" lvl="0" indent="-342900" fontAlgn="auto">
              <a:spcBef>
                <a:spcPct val="20000"/>
              </a:spcBef>
              <a:spcAft>
                <a:spcPts val="0"/>
              </a:spcAft>
              <a:buFont typeface="Arial" pitchFamily="34" charset="0"/>
              <a:buChar char="•"/>
              <a:defRPr/>
            </a:pPr>
            <a:r>
              <a:rPr lang="en-US" dirty="0" smtClean="0">
                <a:latin typeface="Century Gothic" panose="020B0502020202020204" pitchFamily="34" charset="0"/>
              </a:rPr>
              <a:t>Rewards </a:t>
            </a:r>
            <a:r>
              <a:rPr lang="en-US" dirty="0">
                <a:latin typeface="Century Gothic" panose="020B0502020202020204" pitchFamily="34" charset="0"/>
              </a:rPr>
              <a:t>and Risks framed under </a:t>
            </a:r>
            <a:r>
              <a:rPr lang="en-US" dirty="0" smtClean="0">
                <a:latin typeface="Century Gothic" panose="020B0502020202020204" pitchFamily="34" charset="0"/>
              </a:rPr>
              <a:t>total Plan </a:t>
            </a:r>
            <a:r>
              <a:rPr lang="en-US" dirty="0">
                <a:latin typeface="Century Gothic" panose="020B0502020202020204" pitchFamily="34" charset="0"/>
              </a:rPr>
              <a:t>context, not just </a:t>
            </a:r>
            <a:r>
              <a:rPr lang="en-US" dirty="0" smtClean="0">
                <a:latin typeface="Century Gothic" panose="020B0502020202020204" pitchFamily="34" charset="0"/>
              </a:rPr>
              <a:t>asset portfolio </a:t>
            </a:r>
            <a:endParaRPr lang="en-US" dirty="0">
              <a:latin typeface="Century Gothic" panose="020B0502020202020204" pitchFamily="34" charset="0"/>
            </a:endParaRPr>
          </a:p>
          <a:p>
            <a:pPr marL="342900" lvl="0" indent="-342900" algn="just" fontAlgn="auto">
              <a:lnSpc>
                <a:spcPct val="124000"/>
              </a:lnSpc>
              <a:spcBef>
                <a:spcPct val="20000"/>
              </a:spcBef>
              <a:spcAft>
                <a:spcPts val="0"/>
              </a:spcAft>
              <a:defRPr/>
            </a:pPr>
            <a:endParaRPr lang="en-US" sz="2000" dirty="0">
              <a:latin typeface="Century Gothic" panose="020B0502020202020204" pitchFamily="34" charset="0"/>
            </a:endParaRPr>
          </a:p>
        </p:txBody>
      </p:sp>
      <p:sp>
        <p:nvSpPr>
          <p:cNvPr id="3" name="Rectangle 2"/>
          <p:cNvSpPr/>
          <p:nvPr/>
        </p:nvSpPr>
        <p:spPr>
          <a:xfrm>
            <a:off x="471880" y="411487"/>
            <a:ext cx="4784258" cy="461665"/>
          </a:xfrm>
          <a:prstGeom prst="rect">
            <a:avLst/>
          </a:prstGeom>
        </p:spPr>
        <p:txBody>
          <a:bodyPr wrap="none">
            <a:spAutoFit/>
          </a:bodyPr>
          <a:lstStyle/>
          <a:p>
            <a:pPr>
              <a:defRPr/>
            </a:pPr>
            <a:r>
              <a:rPr lang="en-US" sz="2400" kern="1800" dirty="0" smtClean="0">
                <a:solidFill>
                  <a:srgbClr val="469AC5"/>
                </a:solidFill>
                <a:latin typeface="Palatino Linotype" pitchFamily="18" charset="0"/>
              </a:rPr>
              <a:t>Risk Preferences and Tolerances </a:t>
            </a:r>
            <a:endParaRPr lang="en-US" sz="2400" kern="1800" dirty="0">
              <a:solidFill>
                <a:srgbClr val="469AC5"/>
              </a:solidFill>
              <a:latin typeface="Palatino Linotype" pitchFamily="18" charset="0"/>
            </a:endParaRPr>
          </a:p>
        </p:txBody>
      </p:sp>
    </p:spTree>
    <p:extLst>
      <p:ext uri="{BB962C8B-B14F-4D97-AF65-F5344CB8AC3E}">
        <p14:creationId xmlns:p14="http://schemas.microsoft.com/office/powerpoint/2010/main" val="1525122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1880" y="1093772"/>
            <a:ext cx="8139954" cy="3400931"/>
          </a:xfrm>
          <a:prstGeom prst="rect">
            <a:avLst/>
          </a:prstGeom>
        </p:spPr>
        <p:txBody>
          <a:bodyPr wrap="square">
            <a:spAutoFit/>
          </a:bodyPr>
          <a:lstStyle/>
          <a:p>
            <a:pPr marL="285750" lvl="0" indent="-285750">
              <a:spcAft>
                <a:spcPts val="600"/>
              </a:spcAft>
              <a:buFont typeface="Arial" panose="020B0604020202020204" pitchFamily="34" charset="0"/>
              <a:buChar char="•"/>
            </a:pPr>
            <a:r>
              <a:rPr lang="en-US" dirty="0">
                <a:latin typeface="Century Gothic" panose="020B0502020202020204" pitchFamily="34" charset="0"/>
              </a:rPr>
              <a:t>Reward and Risk can be characterized using key Plan </a:t>
            </a:r>
            <a:r>
              <a:rPr lang="en-US" dirty="0" smtClean="0">
                <a:latin typeface="Century Gothic" panose="020B0502020202020204" pitchFamily="34" charset="0"/>
              </a:rPr>
              <a:t>attributes</a:t>
            </a:r>
          </a:p>
          <a:p>
            <a:pPr marL="285750" lvl="0" indent="-285750">
              <a:spcAft>
                <a:spcPts val="600"/>
              </a:spcAft>
              <a:buFont typeface="Arial" panose="020B0604020202020204" pitchFamily="34" charset="0"/>
              <a:buChar char="•"/>
            </a:pPr>
            <a:endParaRPr lang="en-US" dirty="0" smtClean="0">
              <a:latin typeface="Century Gothic" panose="020B0502020202020204" pitchFamily="34" charset="0"/>
            </a:endParaRPr>
          </a:p>
          <a:p>
            <a:pPr marL="285750" lvl="0" indent="-285750">
              <a:spcAft>
                <a:spcPts val="600"/>
              </a:spcAft>
              <a:buFont typeface="Arial" panose="020B0604020202020204" pitchFamily="34" charset="0"/>
              <a:buChar char="•"/>
            </a:pPr>
            <a:r>
              <a:rPr lang="en-US" dirty="0" smtClean="0">
                <a:latin typeface="Century Gothic" panose="020B0502020202020204" pitchFamily="34" charset="0"/>
              </a:rPr>
              <a:t>Attributes </a:t>
            </a:r>
            <a:r>
              <a:rPr lang="en-US" dirty="0">
                <a:latin typeface="Century Gothic" panose="020B0502020202020204" pitchFamily="34" charset="0"/>
              </a:rPr>
              <a:t>typically involve projected funding and cost </a:t>
            </a:r>
            <a:r>
              <a:rPr lang="en-US" dirty="0" smtClean="0">
                <a:latin typeface="Century Gothic" panose="020B0502020202020204" pitchFamily="34" charset="0"/>
              </a:rPr>
              <a:t>trends</a:t>
            </a:r>
          </a:p>
          <a:p>
            <a:pPr marL="285750" lvl="0" indent="-285750">
              <a:spcAft>
                <a:spcPts val="600"/>
              </a:spcAft>
              <a:buFont typeface="Arial" panose="020B0604020202020204" pitchFamily="34" charset="0"/>
              <a:buChar char="•"/>
            </a:pPr>
            <a:endParaRPr lang="en-US" dirty="0">
              <a:latin typeface="Century Gothic" panose="020B0502020202020204" pitchFamily="34" charset="0"/>
            </a:endParaRPr>
          </a:p>
          <a:p>
            <a:pPr marL="285750" lvl="0" indent="-285750">
              <a:spcAft>
                <a:spcPts val="600"/>
              </a:spcAft>
              <a:buFont typeface="Arial" panose="020B0604020202020204" pitchFamily="34" charset="0"/>
              <a:buChar char="•"/>
            </a:pPr>
            <a:r>
              <a:rPr lang="en-US" dirty="0" smtClean="0">
                <a:latin typeface="Century Gothic" panose="020B0502020202020204" pitchFamily="34" charset="0"/>
              </a:rPr>
              <a:t>Each </a:t>
            </a:r>
            <a:r>
              <a:rPr lang="en-US" dirty="0">
                <a:latin typeface="Century Gothic" panose="020B0502020202020204" pitchFamily="34" charset="0"/>
              </a:rPr>
              <a:t>attribute has a desired or tolerable threshold, based on its behavior over </a:t>
            </a:r>
            <a:r>
              <a:rPr lang="en-US" dirty="0" smtClean="0">
                <a:latin typeface="Century Gothic" panose="020B0502020202020204" pitchFamily="34" charset="0"/>
              </a:rPr>
              <a:t>time</a:t>
            </a:r>
          </a:p>
          <a:p>
            <a:pPr marL="285750" lvl="0" indent="-285750">
              <a:spcAft>
                <a:spcPts val="600"/>
              </a:spcAft>
              <a:buFont typeface="Arial" panose="020B0604020202020204" pitchFamily="34" charset="0"/>
              <a:buChar char="•"/>
            </a:pPr>
            <a:endParaRPr lang="en-US" dirty="0">
              <a:latin typeface="Century Gothic" panose="020B0502020202020204" pitchFamily="34" charset="0"/>
            </a:endParaRPr>
          </a:p>
          <a:p>
            <a:pPr marL="285750" lvl="0" indent="-285750">
              <a:spcAft>
                <a:spcPts val="600"/>
              </a:spcAft>
              <a:buFont typeface="Arial" panose="020B0604020202020204" pitchFamily="34" charset="0"/>
              <a:buChar char="•"/>
            </a:pPr>
            <a:r>
              <a:rPr lang="en-US" dirty="0" smtClean="0">
                <a:latin typeface="Century Gothic" panose="020B0502020202020204" pitchFamily="34" charset="0"/>
              </a:rPr>
              <a:t>All portfolios </a:t>
            </a:r>
            <a:r>
              <a:rPr lang="en-US" dirty="0">
                <a:latin typeface="Century Gothic" panose="020B0502020202020204" pitchFamily="34" charset="0"/>
              </a:rPr>
              <a:t>were pre-ranked on their abilities to achieve/avoid the key </a:t>
            </a:r>
            <a:r>
              <a:rPr lang="en-US" dirty="0" smtClean="0">
                <a:latin typeface="Century Gothic" panose="020B0502020202020204" pitchFamily="34" charset="0"/>
              </a:rPr>
              <a:t>thresholds</a:t>
            </a:r>
          </a:p>
          <a:p>
            <a:pPr marL="285750" lvl="0" indent="-285750">
              <a:spcAft>
                <a:spcPts val="600"/>
              </a:spcAft>
              <a:buFont typeface="Arial" panose="020B0604020202020204" pitchFamily="34" charset="0"/>
              <a:buChar char="•"/>
            </a:pPr>
            <a:endParaRPr lang="en-US" dirty="0">
              <a:latin typeface="Century Gothic" panose="020B0502020202020204" pitchFamily="34" charset="0"/>
            </a:endParaRPr>
          </a:p>
        </p:txBody>
      </p:sp>
      <p:sp>
        <p:nvSpPr>
          <p:cNvPr id="3" name="Rectangle 2"/>
          <p:cNvSpPr/>
          <p:nvPr/>
        </p:nvSpPr>
        <p:spPr>
          <a:xfrm>
            <a:off x="471880" y="411487"/>
            <a:ext cx="4619213" cy="461665"/>
          </a:xfrm>
          <a:prstGeom prst="rect">
            <a:avLst/>
          </a:prstGeom>
        </p:spPr>
        <p:txBody>
          <a:bodyPr wrap="none">
            <a:spAutoFit/>
          </a:bodyPr>
          <a:lstStyle/>
          <a:p>
            <a:pPr>
              <a:defRPr/>
            </a:pPr>
            <a:r>
              <a:rPr lang="en-US" sz="2400" kern="1800" dirty="0" smtClean="0">
                <a:solidFill>
                  <a:srgbClr val="469AC5"/>
                </a:solidFill>
                <a:latin typeface="Palatino Linotype" pitchFamily="18" charset="0"/>
              </a:rPr>
              <a:t>Risk Preferences and Tolerances </a:t>
            </a:r>
            <a:endParaRPr lang="en-US" sz="2400" kern="1800" dirty="0">
              <a:solidFill>
                <a:srgbClr val="469AC5"/>
              </a:solidFill>
              <a:latin typeface="Palatino Linotype" pitchFamily="18" charset="0"/>
            </a:endParaRPr>
          </a:p>
        </p:txBody>
      </p:sp>
    </p:spTree>
    <p:extLst>
      <p:ext uri="{BB962C8B-B14F-4D97-AF65-F5344CB8AC3E}">
        <p14:creationId xmlns:p14="http://schemas.microsoft.com/office/powerpoint/2010/main" val="28856143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1880" y="1093772"/>
            <a:ext cx="8139954" cy="435440"/>
          </a:xfrm>
          <a:prstGeom prst="rect">
            <a:avLst/>
          </a:prstGeom>
        </p:spPr>
        <p:txBody>
          <a:bodyPr wrap="square">
            <a:spAutoFit/>
          </a:bodyPr>
          <a:lstStyle/>
          <a:p>
            <a:pPr marL="342900" lvl="0" indent="-342900" algn="just" fontAlgn="auto">
              <a:lnSpc>
                <a:spcPct val="124000"/>
              </a:lnSpc>
              <a:spcBef>
                <a:spcPct val="20000"/>
              </a:spcBef>
              <a:spcAft>
                <a:spcPts val="600"/>
              </a:spcAft>
              <a:defRPr/>
            </a:pPr>
            <a:endParaRPr lang="en-US" sz="2000" dirty="0">
              <a:latin typeface="Century Gothic" panose="020B0502020202020204" pitchFamily="34" charset="0"/>
            </a:endParaRPr>
          </a:p>
        </p:txBody>
      </p:sp>
      <p:sp>
        <p:nvSpPr>
          <p:cNvPr id="3" name="Rectangle 2"/>
          <p:cNvSpPr/>
          <p:nvPr/>
        </p:nvSpPr>
        <p:spPr>
          <a:xfrm>
            <a:off x="471880" y="411487"/>
            <a:ext cx="6311023" cy="461665"/>
          </a:xfrm>
          <a:prstGeom prst="rect">
            <a:avLst/>
          </a:prstGeom>
        </p:spPr>
        <p:txBody>
          <a:bodyPr wrap="none">
            <a:spAutoFit/>
          </a:bodyPr>
          <a:lstStyle/>
          <a:p>
            <a:pPr>
              <a:defRPr/>
            </a:pPr>
            <a:r>
              <a:rPr lang="en-US" sz="2400" kern="1800" dirty="0" smtClean="0">
                <a:solidFill>
                  <a:srgbClr val="469AC5"/>
                </a:solidFill>
                <a:latin typeface="Palatino Linotype" pitchFamily="18" charset="0"/>
              </a:rPr>
              <a:t>Risk Preferences and Tolerances:  Trade-offs  </a:t>
            </a:r>
            <a:endParaRPr lang="en-US" sz="2400" kern="1800" dirty="0">
              <a:solidFill>
                <a:srgbClr val="469AC5"/>
              </a:solidFill>
              <a:latin typeface="Palatino Linotype" pitchFamily="18" charset="0"/>
            </a:endParaRPr>
          </a:p>
        </p:txBody>
      </p:sp>
      <p:sp>
        <p:nvSpPr>
          <p:cNvPr id="5" name="Rectangle 4"/>
          <p:cNvSpPr/>
          <p:nvPr/>
        </p:nvSpPr>
        <p:spPr>
          <a:xfrm>
            <a:off x="277906" y="1529212"/>
            <a:ext cx="8776447" cy="4524315"/>
          </a:xfrm>
          <a:prstGeom prst="rect">
            <a:avLst/>
          </a:prstGeom>
        </p:spPr>
        <p:txBody>
          <a:bodyPr wrap="square">
            <a:spAutoFit/>
          </a:bodyPr>
          <a:lstStyle/>
          <a:p>
            <a:pPr marL="685800" indent="-228600" eaLnBrk="0" hangingPunct="0">
              <a:buClr>
                <a:schemeClr val="accent2"/>
              </a:buClr>
              <a:buFont typeface="Wingdings" pitchFamily="2" charset="2"/>
              <a:buChar char="§"/>
            </a:pPr>
            <a:r>
              <a:rPr lang="en-US" b="1" dirty="0">
                <a:solidFill>
                  <a:srgbClr val="008000"/>
                </a:solidFill>
                <a:latin typeface="Century Gothic" panose="020B0502020202020204" pitchFamily="34" charset="0"/>
              </a:rPr>
              <a:t>Goal</a:t>
            </a:r>
            <a:r>
              <a:rPr lang="en-US" dirty="0">
                <a:solidFill>
                  <a:srgbClr val="000000"/>
                </a:solidFill>
                <a:latin typeface="Century Gothic" panose="020B0502020202020204" pitchFamily="34" charset="0"/>
              </a:rPr>
              <a:t>:  </a:t>
            </a:r>
            <a:r>
              <a:rPr lang="en-US" dirty="0" smtClean="0">
                <a:solidFill>
                  <a:srgbClr val="000000"/>
                </a:solidFill>
                <a:latin typeface="Century Gothic" panose="020B0502020202020204" pitchFamily="34" charset="0"/>
              </a:rPr>
              <a:t>ERSRI should </a:t>
            </a:r>
            <a:r>
              <a:rPr lang="en-US" dirty="0">
                <a:solidFill>
                  <a:srgbClr val="000000"/>
                </a:solidFill>
                <a:latin typeface="Century Gothic" panose="020B0502020202020204" pitchFamily="34" charset="0"/>
              </a:rPr>
              <a:t>seek to achieve fully funded status (i.e., assets = liabilities). </a:t>
            </a:r>
            <a:r>
              <a:rPr lang="en-US" dirty="0" smtClean="0">
                <a:solidFill>
                  <a:srgbClr val="000000"/>
                </a:solidFill>
                <a:latin typeface="Century Gothic" panose="020B0502020202020204" pitchFamily="34" charset="0"/>
              </a:rPr>
              <a:t>  A </a:t>
            </a:r>
            <a:r>
              <a:rPr lang="en-US" dirty="0">
                <a:solidFill>
                  <a:srgbClr val="000000"/>
                </a:solidFill>
                <a:latin typeface="Century Gothic" panose="020B0502020202020204" pitchFamily="34" charset="0"/>
              </a:rPr>
              <a:t>funded ratio progressing toward 100% means that assets = liabilities (</a:t>
            </a:r>
            <a:r>
              <a:rPr lang="en-US" dirty="0">
                <a:solidFill>
                  <a:srgbClr val="008000"/>
                </a:solidFill>
                <a:latin typeface="Century Gothic" panose="020B0502020202020204" pitchFamily="34" charset="0"/>
              </a:rPr>
              <a:t>Good</a:t>
            </a:r>
            <a:r>
              <a:rPr lang="en-US" dirty="0">
                <a:solidFill>
                  <a:srgbClr val="000000"/>
                </a:solidFill>
                <a:latin typeface="Century Gothic" panose="020B0502020202020204" pitchFamily="34" charset="0"/>
              </a:rPr>
              <a:t>).  A lower funded ratio means that assets &lt; liabilities (</a:t>
            </a:r>
            <a:r>
              <a:rPr lang="en-US" dirty="0">
                <a:solidFill>
                  <a:srgbClr val="FF0000"/>
                </a:solidFill>
                <a:latin typeface="Century Gothic" panose="020B0502020202020204" pitchFamily="34" charset="0"/>
              </a:rPr>
              <a:t>Not Good</a:t>
            </a:r>
            <a:r>
              <a:rPr lang="en-US" dirty="0">
                <a:solidFill>
                  <a:srgbClr val="000000"/>
                </a:solidFill>
                <a:latin typeface="Century Gothic" panose="020B0502020202020204" pitchFamily="34" charset="0"/>
              </a:rPr>
              <a:t>).  Ideally, a funded ratio &gt;100% means assets &gt; liabilities (</a:t>
            </a:r>
            <a:r>
              <a:rPr lang="en-US" dirty="0">
                <a:solidFill>
                  <a:srgbClr val="008000"/>
                </a:solidFill>
                <a:latin typeface="Century Gothic" panose="020B0502020202020204" pitchFamily="34" charset="0"/>
              </a:rPr>
              <a:t>Good</a:t>
            </a:r>
            <a:r>
              <a:rPr lang="en-US" dirty="0">
                <a:solidFill>
                  <a:srgbClr val="000000"/>
                </a:solidFill>
                <a:latin typeface="Century Gothic" panose="020B0502020202020204" pitchFamily="34" charset="0"/>
              </a:rPr>
              <a:t>).</a:t>
            </a:r>
            <a:endParaRPr lang="en-US" dirty="0">
              <a:solidFill>
                <a:srgbClr val="FF0000"/>
              </a:solidFill>
              <a:latin typeface="Century Gothic" panose="020B0502020202020204" pitchFamily="34" charset="0"/>
            </a:endParaRPr>
          </a:p>
          <a:p>
            <a:pPr marL="685800" indent="-228600" eaLnBrk="0" hangingPunct="0">
              <a:buClr>
                <a:schemeClr val="accent2"/>
              </a:buClr>
              <a:buFont typeface="Wingdings" pitchFamily="2" charset="2"/>
              <a:buChar char="§"/>
            </a:pPr>
            <a:endParaRPr lang="en-US" dirty="0">
              <a:solidFill>
                <a:srgbClr val="000000"/>
              </a:solidFill>
              <a:latin typeface="Century Gothic" panose="020B0502020202020204" pitchFamily="34" charset="0"/>
            </a:endParaRPr>
          </a:p>
          <a:p>
            <a:pPr marL="685800" indent="-228600" eaLnBrk="0" hangingPunct="0">
              <a:buClr>
                <a:schemeClr val="accent2"/>
              </a:buClr>
              <a:buFont typeface="Wingdings" pitchFamily="2" charset="2"/>
              <a:buChar char="§"/>
            </a:pPr>
            <a:r>
              <a:rPr lang="en-US" b="1" dirty="0">
                <a:solidFill>
                  <a:srgbClr val="FF0000"/>
                </a:solidFill>
                <a:latin typeface="Century Gothic" panose="020B0502020202020204" pitchFamily="34" charset="0"/>
              </a:rPr>
              <a:t>Tradeoff 1</a:t>
            </a:r>
            <a:r>
              <a:rPr lang="en-US" dirty="0">
                <a:solidFill>
                  <a:srgbClr val="000000"/>
                </a:solidFill>
                <a:latin typeface="Century Gothic" panose="020B0502020202020204" pitchFamily="34" charset="0"/>
              </a:rPr>
              <a:t>:  Since the current funded ratio is significantly &lt;100%, to get to 100% will require either higher actuarial contributions (</a:t>
            </a:r>
            <a:r>
              <a:rPr lang="en-US" dirty="0">
                <a:solidFill>
                  <a:srgbClr val="FF0000"/>
                </a:solidFill>
                <a:latin typeface="Century Gothic" panose="020B0502020202020204" pitchFamily="34" charset="0"/>
              </a:rPr>
              <a:t>Not Good</a:t>
            </a:r>
            <a:r>
              <a:rPr lang="en-US" dirty="0">
                <a:solidFill>
                  <a:srgbClr val="000000"/>
                </a:solidFill>
                <a:latin typeface="Century Gothic" panose="020B0502020202020204" pitchFamily="34" charset="0"/>
              </a:rPr>
              <a:t>), or that </a:t>
            </a:r>
            <a:r>
              <a:rPr lang="en-US" dirty="0" smtClean="0">
                <a:solidFill>
                  <a:srgbClr val="000000"/>
                </a:solidFill>
                <a:latin typeface="Century Gothic" panose="020B0502020202020204" pitchFamily="34" charset="0"/>
              </a:rPr>
              <a:t>investment risk </a:t>
            </a:r>
            <a:r>
              <a:rPr lang="en-US" dirty="0">
                <a:solidFill>
                  <a:srgbClr val="000000"/>
                </a:solidFill>
                <a:latin typeface="Century Gothic" panose="020B0502020202020204" pitchFamily="34" charset="0"/>
              </a:rPr>
              <a:t>be taken in the portfolio.  The more risk taken, the higher the likelihood that the funded ratio will </a:t>
            </a:r>
            <a:r>
              <a:rPr lang="en-US" dirty="0" smtClean="0">
                <a:solidFill>
                  <a:srgbClr val="000000"/>
                </a:solidFill>
                <a:latin typeface="Century Gothic" panose="020B0502020202020204" pitchFamily="34" charset="0"/>
              </a:rPr>
              <a:t>fluctuate before </a:t>
            </a:r>
            <a:r>
              <a:rPr lang="en-US" dirty="0">
                <a:solidFill>
                  <a:srgbClr val="000000"/>
                </a:solidFill>
                <a:latin typeface="Century Gothic" panose="020B0502020202020204" pitchFamily="34" charset="0"/>
              </a:rPr>
              <a:t>the end of the horizon (</a:t>
            </a:r>
            <a:r>
              <a:rPr lang="en-US" dirty="0">
                <a:solidFill>
                  <a:srgbClr val="FF0000"/>
                </a:solidFill>
                <a:latin typeface="Century Gothic" panose="020B0502020202020204" pitchFamily="34" charset="0"/>
              </a:rPr>
              <a:t>Not Good</a:t>
            </a:r>
            <a:r>
              <a:rPr lang="en-US" dirty="0">
                <a:solidFill>
                  <a:srgbClr val="000000"/>
                </a:solidFill>
                <a:latin typeface="Century Gothic" panose="020B0502020202020204" pitchFamily="34" charset="0"/>
              </a:rPr>
              <a:t>).</a:t>
            </a:r>
          </a:p>
          <a:p>
            <a:pPr marL="685800" indent="-228600" eaLnBrk="0" hangingPunct="0">
              <a:buClr>
                <a:schemeClr val="accent2"/>
              </a:buClr>
              <a:buFont typeface="Wingdings" pitchFamily="2" charset="2"/>
              <a:buChar char="§"/>
            </a:pPr>
            <a:endParaRPr lang="en-US" dirty="0">
              <a:solidFill>
                <a:srgbClr val="000000"/>
              </a:solidFill>
              <a:latin typeface="Century Gothic" panose="020B0502020202020204" pitchFamily="34" charset="0"/>
            </a:endParaRPr>
          </a:p>
          <a:p>
            <a:pPr marL="685800" indent="-228600" eaLnBrk="0" hangingPunct="0">
              <a:buClr>
                <a:schemeClr val="accent2"/>
              </a:buClr>
              <a:buFont typeface="Wingdings" pitchFamily="2" charset="2"/>
              <a:buChar char="§"/>
            </a:pPr>
            <a:r>
              <a:rPr lang="en-US" b="1" dirty="0">
                <a:solidFill>
                  <a:srgbClr val="FF0000"/>
                </a:solidFill>
                <a:latin typeface="Century Gothic" panose="020B0502020202020204" pitchFamily="34" charset="0"/>
              </a:rPr>
              <a:t>Tradeoff 2</a:t>
            </a:r>
            <a:r>
              <a:rPr lang="en-US" dirty="0">
                <a:solidFill>
                  <a:srgbClr val="000000"/>
                </a:solidFill>
                <a:latin typeface="Century Gothic" panose="020B0502020202020204" pitchFamily="34" charset="0"/>
              </a:rPr>
              <a:t>:  If the funded ratio fluctuates before the end of the horizon, then actuarial contributions may also fluctuate and/or increase dramatically (</a:t>
            </a:r>
            <a:r>
              <a:rPr lang="en-US" dirty="0">
                <a:solidFill>
                  <a:srgbClr val="FF0000"/>
                </a:solidFill>
                <a:latin typeface="Century Gothic" panose="020B0502020202020204" pitchFamily="34" charset="0"/>
              </a:rPr>
              <a:t>Not Good</a:t>
            </a:r>
            <a:r>
              <a:rPr lang="en-US" dirty="0">
                <a:solidFill>
                  <a:srgbClr val="000000"/>
                </a:solidFill>
                <a:latin typeface="Century Gothic" panose="020B0502020202020204" pitchFamily="34" charset="0"/>
              </a:rPr>
              <a:t>).</a:t>
            </a:r>
          </a:p>
          <a:p>
            <a:pPr marL="457200" indent="-457200">
              <a:buClr>
                <a:srgbClr val="0066FF"/>
              </a:buClr>
              <a:buFont typeface="Wingdings" pitchFamily="2" charset="2"/>
              <a:buChar char="§"/>
            </a:pPr>
            <a:endParaRPr lang="en-US" dirty="0">
              <a:latin typeface="Century Gothic" panose="020B0502020202020204" pitchFamily="34" charset="0"/>
            </a:endParaRPr>
          </a:p>
        </p:txBody>
      </p:sp>
      <p:sp>
        <p:nvSpPr>
          <p:cNvPr id="4" name="TextBox 3"/>
          <p:cNvSpPr txBox="1"/>
          <p:nvPr/>
        </p:nvSpPr>
        <p:spPr>
          <a:xfrm>
            <a:off x="977153" y="1123926"/>
            <a:ext cx="3283271" cy="369332"/>
          </a:xfrm>
          <a:prstGeom prst="rect">
            <a:avLst/>
          </a:prstGeom>
          <a:noFill/>
        </p:spPr>
        <p:txBody>
          <a:bodyPr wrap="none" rtlCol="0">
            <a:spAutoFit/>
          </a:bodyPr>
          <a:lstStyle/>
          <a:p>
            <a:r>
              <a:rPr lang="en-US" dirty="0" smtClean="0">
                <a:latin typeface="Century Gothic" panose="020B0502020202020204" pitchFamily="34" charset="0"/>
              </a:rPr>
              <a:t>Achieve High Funding Ratio</a:t>
            </a:r>
            <a:endParaRPr lang="en-US" dirty="0">
              <a:latin typeface="Century Gothic" panose="020B0502020202020204" pitchFamily="34" charset="0"/>
            </a:endParaRPr>
          </a:p>
        </p:txBody>
      </p:sp>
    </p:spTree>
    <p:extLst>
      <p:ext uri="{BB962C8B-B14F-4D97-AF65-F5344CB8AC3E}">
        <p14:creationId xmlns:p14="http://schemas.microsoft.com/office/powerpoint/2010/main" val="318870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1880" y="1093772"/>
            <a:ext cx="8139954" cy="435440"/>
          </a:xfrm>
          <a:prstGeom prst="rect">
            <a:avLst/>
          </a:prstGeom>
        </p:spPr>
        <p:txBody>
          <a:bodyPr wrap="square">
            <a:spAutoFit/>
          </a:bodyPr>
          <a:lstStyle/>
          <a:p>
            <a:pPr marL="342900" lvl="0" indent="-342900" algn="just" fontAlgn="auto">
              <a:lnSpc>
                <a:spcPct val="124000"/>
              </a:lnSpc>
              <a:spcBef>
                <a:spcPct val="20000"/>
              </a:spcBef>
              <a:spcAft>
                <a:spcPts val="600"/>
              </a:spcAft>
              <a:defRPr/>
            </a:pPr>
            <a:endParaRPr lang="en-US" sz="2000" dirty="0">
              <a:latin typeface="Century Gothic" panose="020B0502020202020204" pitchFamily="34" charset="0"/>
            </a:endParaRPr>
          </a:p>
        </p:txBody>
      </p:sp>
      <p:sp>
        <p:nvSpPr>
          <p:cNvPr id="3" name="Rectangle 2"/>
          <p:cNvSpPr/>
          <p:nvPr/>
        </p:nvSpPr>
        <p:spPr>
          <a:xfrm>
            <a:off x="471880" y="411487"/>
            <a:ext cx="6311023" cy="461665"/>
          </a:xfrm>
          <a:prstGeom prst="rect">
            <a:avLst/>
          </a:prstGeom>
        </p:spPr>
        <p:txBody>
          <a:bodyPr wrap="none">
            <a:spAutoFit/>
          </a:bodyPr>
          <a:lstStyle/>
          <a:p>
            <a:pPr>
              <a:defRPr/>
            </a:pPr>
            <a:r>
              <a:rPr lang="en-US" sz="2400" kern="1800" dirty="0" smtClean="0">
                <a:solidFill>
                  <a:srgbClr val="469AC5"/>
                </a:solidFill>
                <a:latin typeface="Palatino Linotype" pitchFamily="18" charset="0"/>
              </a:rPr>
              <a:t>Risk Preferences and Tolerances:  Trade-offs  </a:t>
            </a:r>
            <a:endParaRPr lang="en-US" sz="2400" kern="1800" dirty="0">
              <a:solidFill>
                <a:srgbClr val="469AC5"/>
              </a:solidFill>
              <a:latin typeface="Palatino Linotype" pitchFamily="18" charset="0"/>
            </a:endParaRPr>
          </a:p>
        </p:txBody>
      </p:sp>
      <p:sp>
        <p:nvSpPr>
          <p:cNvPr id="5" name="Rectangle 4"/>
          <p:cNvSpPr/>
          <p:nvPr/>
        </p:nvSpPr>
        <p:spPr>
          <a:xfrm>
            <a:off x="277906" y="1838559"/>
            <a:ext cx="8776447" cy="3416320"/>
          </a:xfrm>
          <a:prstGeom prst="rect">
            <a:avLst/>
          </a:prstGeom>
        </p:spPr>
        <p:txBody>
          <a:bodyPr wrap="square">
            <a:spAutoFit/>
          </a:bodyPr>
          <a:lstStyle/>
          <a:p>
            <a:pPr marL="685800" indent="-228600" eaLnBrk="0" hangingPunct="0">
              <a:buClr>
                <a:schemeClr val="accent2"/>
              </a:buClr>
              <a:buFont typeface="Wingdings" pitchFamily="2" charset="2"/>
              <a:buChar char="§"/>
            </a:pPr>
            <a:r>
              <a:rPr lang="en-US" b="1" dirty="0" smtClean="0">
                <a:solidFill>
                  <a:srgbClr val="008000"/>
                </a:solidFill>
                <a:latin typeface="Century Gothic" panose="020B0502020202020204" pitchFamily="34" charset="0"/>
              </a:rPr>
              <a:t>Goal</a:t>
            </a:r>
            <a:r>
              <a:rPr lang="en-US" b="1" dirty="0">
                <a:solidFill>
                  <a:srgbClr val="008000"/>
                </a:solidFill>
                <a:latin typeface="Century Gothic" panose="020B0502020202020204" pitchFamily="34" charset="0"/>
              </a:rPr>
              <a:t>:</a:t>
            </a:r>
            <a:r>
              <a:rPr lang="en-US" dirty="0">
                <a:solidFill>
                  <a:srgbClr val="000000"/>
                </a:solidFill>
                <a:latin typeface="Century Gothic" panose="020B0502020202020204" pitchFamily="34" charset="0"/>
              </a:rPr>
              <a:t>  </a:t>
            </a:r>
            <a:r>
              <a:rPr lang="en-US" dirty="0" smtClean="0">
                <a:solidFill>
                  <a:srgbClr val="000000"/>
                </a:solidFill>
                <a:latin typeface="Century Gothic" panose="020B0502020202020204" pitchFamily="34" charset="0"/>
              </a:rPr>
              <a:t>ERSRI </a:t>
            </a:r>
            <a:r>
              <a:rPr lang="en-US" dirty="0">
                <a:solidFill>
                  <a:srgbClr val="000000"/>
                </a:solidFill>
                <a:latin typeface="Century Gothic" panose="020B0502020202020204" pitchFamily="34" charset="0"/>
              </a:rPr>
              <a:t>should protect the funded status of the Plan.  </a:t>
            </a:r>
            <a:r>
              <a:rPr lang="en-US" dirty="0" smtClean="0">
                <a:solidFill>
                  <a:srgbClr val="000000"/>
                </a:solidFill>
                <a:latin typeface="Century Gothic" panose="020B0502020202020204" pitchFamily="34" charset="0"/>
              </a:rPr>
              <a:t>ERSRI </a:t>
            </a:r>
            <a:r>
              <a:rPr lang="en-US" dirty="0">
                <a:solidFill>
                  <a:srgbClr val="000000"/>
                </a:solidFill>
                <a:latin typeface="Century Gothic" panose="020B0502020202020204" pitchFamily="34" charset="0"/>
              </a:rPr>
              <a:t>may desire to avoid a funded ratio below a certain level.  This threshold, to be established by the Board, ensures that </a:t>
            </a:r>
            <a:r>
              <a:rPr lang="en-US" dirty="0" smtClean="0">
                <a:solidFill>
                  <a:srgbClr val="000000"/>
                </a:solidFill>
                <a:latin typeface="Century Gothic" panose="020B0502020202020204" pitchFamily="34" charset="0"/>
              </a:rPr>
              <a:t>ERSRI </a:t>
            </a:r>
            <a:r>
              <a:rPr lang="en-US" dirty="0">
                <a:solidFill>
                  <a:srgbClr val="000000"/>
                </a:solidFill>
                <a:latin typeface="Century Gothic" panose="020B0502020202020204" pitchFamily="34" charset="0"/>
              </a:rPr>
              <a:t>will always be considered a going concern (</a:t>
            </a:r>
            <a:r>
              <a:rPr lang="en-US" dirty="0">
                <a:solidFill>
                  <a:srgbClr val="008000"/>
                </a:solidFill>
                <a:latin typeface="Century Gothic" panose="020B0502020202020204" pitchFamily="34" charset="0"/>
              </a:rPr>
              <a:t>Good</a:t>
            </a:r>
            <a:r>
              <a:rPr lang="en-US" dirty="0">
                <a:solidFill>
                  <a:srgbClr val="000000"/>
                </a:solidFill>
                <a:latin typeface="Century Gothic" panose="020B0502020202020204" pitchFamily="34" charset="0"/>
              </a:rPr>
              <a:t>).</a:t>
            </a:r>
            <a:endParaRPr lang="en-US" dirty="0">
              <a:solidFill>
                <a:srgbClr val="FF0000"/>
              </a:solidFill>
              <a:latin typeface="Century Gothic" panose="020B0502020202020204" pitchFamily="34" charset="0"/>
            </a:endParaRPr>
          </a:p>
          <a:p>
            <a:pPr marL="685800" indent="-228600" eaLnBrk="0" hangingPunct="0">
              <a:buClr>
                <a:schemeClr val="accent2"/>
              </a:buClr>
              <a:buFont typeface="Wingdings" pitchFamily="2" charset="2"/>
              <a:buChar char="§"/>
            </a:pPr>
            <a:endParaRPr lang="en-US" dirty="0">
              <a:solidFill>
                <a:srgbClr val="000000"/>
              </a:solidFill>
              <a:latin typeface="Century Gothic" panose="020B0502020202020204" pitchFamily="34" charset="0"/>
            </a:endParaRPr>
          </a:p>
          <a:p>
            <a:pPr marL="685800" indent="-228600" eaLnBrk="0" hangingPunct="0">
              <a:buClr>
                <a:schemeClr val="accent2"/>
              </a:buClr>
              <a:buFont typeface="Wingdings" pitchFamily="2" charset="2"/>
              <a:buChar char="§"/>
            </a:pPr>
            <a:r>
              <a:rPr lang="en-US" b="1" dirty="0">
                <a:solidFill>
                  <a:srgbClr val="FF3300"/>
                </a:solidFill>
                <a:latin typeface="Century Gothic" panose="020B0502020202020204" pitchFamily="34" charset="0"/>
              </a:rPr>
              <a:t>Tradeoff 1:</a:t>
            </a:r>
            <a:r>
              <a:rPr lang="en-US" dirty="0">
                <a:solidFill>
                  <a:srgbClr val="000000"/>
                </a:solidFill>
                <a:latin typeface="Century Gothic" panose="020B0502020202020204" pitchFamily="34" charset="0"/>
              </a:rPr>
              <a:t>  Protecting the funded ratio from falling below a certain threshold may reduce the potential upside gains that the investment portfolio might produce (</a:t>
            </a:r>
            <a:r>
              <a:rPr lang="en-US" dirty="0">
                <a:solidFill>
                  <a:srgbClr val="FF0000"/>
                </a:solidFill>
                <a:latin typeface="Century Gothic" panose="020B0502020202020204" pitchFamily="34" charset="0"/>
              </a:rPr>
              <a:t>Not Good</a:t>
            </a:r>
            <a:r>
              <a:rPr lang="en-US" dirty="0">
                <a:solidFill>
                  <a:srgbClr val="000000"/>
                </a:solidFill>
                <a:latin typeface="Century Gothic" panose="020B0502020202020204" pitchFamily="34" charset="0"/>
              </a:rPr>
              <a:t>).</a:t>
            </a:r>
          </a:p>
          <a:p>
            <a:pPr marL="685800" indent="-228600" eaLnBrk="0" hangingPunct="0">
              <a:buClr>
                <a:schemeClr val="accent2"/>
              </a:buClr>
              <a:buFont typeface="Wingdings" pitchFamily="2" charset="2"/>
              <a:buChar char="§"/>
            </a:pPr>
            <a:endParaRPr lang="en-US" dirty="0">
              <a:solidFill>
                <a:srgbClr val="000000"/>
              </a:solidFill>
              <a:latin typeface="Century Gothic" panose="020B0502020202020204" pitchFamily="34" charset="0"/>
            </a:endParaRPr>
          </a:p>
          <a:p>
            <a:pPr marL="685800" indent="-228600" eaLnBrk="0" hangingPunct="0">
              <a:buClr>
                <a:schemeClr val="accent2"/>
              </a:buClr>
              <a:buFont typeface="Wingdings" pitchFamily="2" charset="2"/>
              <a:buChar char="§"/>
            </a:pPr>
            <a:r>
              <a:rPr lang="en-US" b="1" dirty="0">
                <a:solidFill>
                  <a:srgbClr val="FF3300"/>
                </a:solidFill>
                <a:latin typeface="Century Gothic" panose="020B0502020202020204" pitchFamily="34" charset="0"/>
              </a:rPr>
              <a:t>Tradeoff 2:</a:t>
            </a:r>
            <a:r>
              <a:rPr lang="en-US" dirty="0">
                <a:solidFill>
                  <a:srgbClr val="000000"/>
                </a:solidFill>
                <a:latin typeface="Century Gothic" panose="020B0502020202020204" pitchFamily="34" charset="0"/>
              </a:rPr>
              <a:t>  Protecting the funding ratio may also put upward pressure on actuarial contribution rates </a:t>
            </a:r>
            <a:r>
              <a:rPr lang="en-US" dirty="0" smtClean="0">
                <a:solidFill>
                  <a:srgbClr val="000000"/>
                </a:solidFill>
                <a:latin typeface="Century Gothic" panose="020B0502020202020204" pitchFamily="34" charset="0"/>
              </a:rPr>
              <a:t>(</a:t>
            </a:r>
            <a:r>
              <a:rPr lang="en-US" dirty="0">
                <a:solidFill>
                  <a:srgbClr val="FF0000"/>
                </a:solidFill>
                <a:latin typeface="Century Gothic" panose="020B0502020202020204" pitchFamily="34" charset="0"/>
              </a:rPr>
              <a:t>Not Good</a:t>
            </a:r>
            <a:r>
              <a:rPr lang="en-US" dirty="0">
                <a:solidFill>
                  <a:srgbClr val="000000"/>
                </a:solidFill>
                <a:latin typeface="Century Gothic" panose="020B0502020202020204" pitchFamily="34" charset="0"/>
              </a:rPr>
              <a:t>).</a:t>
            </a:r>
          </a:p>
          <a:p>
            <a:pPr marL="457200" indent="-457200">
              <a:buClr>
                <a:srgbClr val="0066FF"/>
              </a:buClr>
              <a:buFont typeface="Wingdings" pitchFamily="2" charset="2"/>
              <a:buChar char="§"/>
            </a:pPr>
            <a:endParaRPr lang="en-US" dirty="0">
              <a:latin typeface="Century Gothic" panose="020B0502020202020204" pitchFamily="34" charset="0"/>
            </a:endParaRPr>
          </a:p>
        </p:txBody>
      </p:sp>
      <p:sp>
        <p:nvSpPr>
          <p:cNvPr id="4" name="TextBox 3"/>
          <p:cNvSpPr txBox="1"/>
          <p:nvPr/>
        </p:nvSpPr>
        <p:spPr>
          <a:xfrm>
            <a:off x="986118" y="1219200"/>
            <a:ext cx="3236784" cy="369332"/>
          </a:xfrm>
          <a:prstGeom prst="rect">
            <a:avLst/>
          </a:prstGeom>
          <a:noFill/>
        </p:spPr>
        <p:txBody>
          <a:bodyPr wrap="none" rtlCol="0">
            <a:spAutoFit/>
          </a:bodyPr>
          <a:lstStyle/>
          <a:p>
            <a:r>
              <a:rPr lang="en-US" dirty="0" smtClean="0">
                <a:latin typeface="Century Gothic" panose="020B0502020202020204" pitchFamily="34" charset="0"/>
              </a:rPr>
              <a:t>Avoid a Low Funding Ratio</a:t>
            </a:r>
            <a:r>
              <a:rPr lang="en-US" dirty="0" smtClean="0"/>
              <a:t>:</a:t>
            </a:r>
            <a:endParaRPr lang="en-US" dirty="0"/>
          </a:p>
        </p:txBody>
      </p:sp>
    </p:spTree>
    <p:extLst>
      <p:ext uri="{BB962C8B-B14F-4D97-AF65-F5344CB8AC3E}">
        <p14:creationId xmlns:p14="http://schemas.microsoft.com/office/powerpoint/2010/main" val="3938357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6754" y="372483"/>
            <a:ext cx="8444752" cy="769441"/>
          </a:xfrm>
          <a:prstGeom prst="rect">
            <a:avLst/>
          </a:prstGeom>
          <a:noFill/>
        </p:spPr>
        <p:txBody>
          <a:bodyPr wrap="square" rtlCol="0">
            <a:spAutoFit/>
          </a:bodyPr>
          <a:lstStyle/>
          <a:p>
            <a:pPr>
              <a:defRPr/>
            </a:pPr>
            <a:r>
              <a:rPr lang="en-US" sz="2400" dirty="0" smtClean="0">
                <a:solidFill>
                  <a:srgbClr val="469AC5"/>
                </a:solidFill>
                <a:latin typeface="Palatino Linotype" pitchFamily="18" charset="0"/>
                <a:cs typeface="Arial" pitchFamily="34" charset="0"/>
              </a:rPr>
              <a:t>Framing the Risks: </a:t>
            </a:r>
            <a:endParaRPr lang="en-US" sz="2400" dirty="0">
              <a:solidFill>
                <a:srgbClr val="469AC5"/>
              </a:solidFill>
              <a:latin typeface="Palatino Linotype" pitchFamily="18" charset="0"/>
              <a:cs typeface="Arial" pitchFamily="34" charset="0"/>
            </a:endParaRPr>
          </a:p>
          <a:p>
            <a:pPr>
              <a:defRPr/>
            </a:pPr>
            <a:endParaRPr lang="en-US" sz="2000" dirty="0">
              <a:solidFill>
                <a:srgbClr val="469AC5"/>
              </a:solidFill>
              <a:latin typeface="Palatino Linotype" pitchFamily="18" charset="0"/>
              <a:cs typeface="Arial" pitchFamily="34" charset="0"/>
            </a:endParaRPr>
          </a:p>
        </p:txBody>
      </p:sp>
      <p:sp>
        <p:nvSpPr>
          <p:cNvPr id="3" name="TextBox 2"/>
          <p:cNvSpPr txBox="1"/>
          <p:nvPr/>
        </p:nvSpPr>
        <p:spPr>
          <a:xfrm>
            <a:off x="0" y="1141924"/>
            <a:ext cx="8516471" cy="584775"/>
          </a:xfrm>
          <a:prstGeom prst="rect">
            <a:avLst/>
          </a:prstGeom>
          <a:noFill/>
        </p:spPr>
        <p:txBody>
          <a:bodyPr wrap="square" rtlCol="0">
            <a:spAutoFit/>
          </a:bodyPr>
          <a:lstStyle/>
          <a:p>
            <a:pPr lvl="1">
              <a:buFont typeface="Courier New" panose="02070309020205020404" pitchFamily="49" charset="0"/>
              <a:buChar char="o"/>
            </a:pPr>
            <a:endParaRPr lang="en-US" sz="1600" dirty="0">
              <a:latin typeface="Century Gothic" panose="020B0502020202020204" pitchFamily="34" charset="0"/>
            </a:endParaRPr>
          </a:p>
          <a:p>
            <a:endParaRPr lang="en-US" sz="1600" dirty="0" smtClean="0">
              <a:latin typeface="Century Gothic" panose="020B0502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193056619"/>
              </p:ext>
            </p:extLst>
          </p:nvPr>
        </p:nvGraphicFramePr>
        <p:xfrm>
          <a:off x="647113" y="1141921"/>
          <a:ext cx="7869358" cy="4926593"/>
        </p:xfrm>
        <a:graphic>
          <a:graphicData uri="http://schemas.openxmlformats.org/drawingml/2006/table">
            <a:tbl>
              <a:tblPr firstRow="1" firstCol="1" bandRow="1">
                <a:tableStyleId>{5C22544A-7EE6-4342-B048-85BDC9FD1C3A}</a:tableStyleId>
              </a:tblPr>
              <a:tblGrid>
                <a:gridCol w="3934679"/>
                <a:gridCol w="3934679"/>
              </a:tblGrid>
              <a:tr h="264677">
                <a:tc>
                  <a:txBody>
                    <a:bodyPr/>
                    <a:lstStyle/>
                    <a:p>
                      <a:pPr marL="0" marR="0">
                        <a:lnSpc>
                          <a:spcPct val="115000"/>
                        </a:lnSpc>
                        <a:spcBef>
                          <a:spcPts val="0"/>
                        </a:spcBef>
                        <a:spcAft>
                          <a:spcPts val="0"/>
                        </a:spcAft>
                      </a:pPr>
                      <a:r>
                        <a:rPr lang="en-US" sz="1400" dirty="0">
                          <a:effectLst/>
                          <a:latin typeface="Century Gothic" panose="020B0502020202020204" pitchFamily="34" charset="0"/>
                        </a:rPr>
                        <a:t>Funding level:</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dirty="0" smtClean="0">
                          <a:effectLst/>
                          <a:latin typeface="Century Gothic" panose="020B0502020202020204" pitchFamily="34" charset="0"/>
                        </a:rPr>
                        <a:t>Desired </a:t>
                      </a:r>
                      <a:r>
                        <a:rPr lang="en-US" sz="1400" dirty="0">
                          <a:effectLst/>
                          <a:latin typeface="Century Gothic" panose="020B0502020202020204" pitchFamily="34" charset="0"/>
                        </a:rPr>
                        <a:t> </a:t>
                      </a:r>
                      <a:r>
                        <a:rPr lang="en-US" sz="1400" dirty="0" smtClean="0">
                          <a:effectLst/>
                          <a:latin typeface="Century Gothic" panose="020B0502020202020204" pitchFamily="34" charset="0"/>
                        </a:rPr>
                        <a:t>Metric Output </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r>
              <a:tr h="455772">
                <a:tc>
                  <a:txBody>
                    <a:bodyPr/>
                    <a:lstStyle/>
                    <a:p>
                      <a:pPr marL="0" marR="0">
                        <a:lnSpc>
                          <a:spcPct val="115000"/>
                        </a:lnSpc>
                        <a:spcBef>
                          <a:spcPts val="0"/>
                        </a:spcBef>
                        <a:spcAft>
                          <a:spcPts val="0"/>
                        </a:spcAft>
                      </a:pPr>
                      <a:r>
                        <a:rPr lang="en-US" sz="1400" b="0">
                          <a:effectLst/>
                          <a:latin typeface="Century Gothic" panose="020B0502020202020204" pitchFamily="34" charset="0"/>
                        </a:rPr>
                        <a:t>End point:</a:t>
                      </a:r>
                    </a:p>
                    <a:p>
                      <a:pPr marL="0" marR="0">
                        <a:lnSpc>
                          <a:spcPct val="115000"/>
                        </a:lnSpc>
                        <a:spcBef>
                          <a:spcPts val="0"/>
                        </a:spcBef>
                        <a:spcAft>
                          <a:spcPts val="0"/>
                        </a:spcAft>
                      </a:pPr>
                      <a:r>
                        <a:rPr lang="en-US" sz="1400" b="0">
                          <a:effectLst/>
                          <a:latin typeface="Century Gothic" panose="020B0502020202020204" pitchFamily="34" charset="0"/>
                        </a:rPr>
                        <a:t>100% funded ratio after  X years</a:t>
                      </a:r>
                      <a:endParaRPr lang="en-US" sz="1400" b="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a:effectLst/>
                          <a:latin typeface="Century Gothic" panose="020B0502020202020204" pitchFamily="34" charset="0"/>
                        </a:rPr>
                        <a:t>Higher the better </a:t>
                      </a:r>
                      <a:endParaRPr lang="en-US"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tc>
              </a:tr>
              <a:tr h="220280">
                <a:tc>
                  <a:txBody>
                    <a:bodyPr/>
                    <a:lstStyle/>
                    <a:p>
                      <a:pPr marL="0" marR="0">
                        <a:lnSpc>
                          <a:spcPct val="115000"/>
                        </a:lnSpc>
                        <a:spcBef>
                          <a:spcPts val="0"/>
                        </a:spcBef>
                        <a:spcAft>
                          <a:spcPts val="0"/>
                        </a:spcAft>
                      </a:pPr>
                      <a:r>
                        <a:rPr lang="en-US" sz="1400" b="0">
                          <a:effectLst/>
                          <a:latin typeface="Century Gothic" panose="020B0502020202020204" pitchFamily="34" charset="0"/>
                        </a:rPr>
                        <a:t> </a:t>
                      </a:r>
                      <a:endParaRPr lang="en-US" sz="1400" b="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a:effectLst/>
                          <a:latin typeface="Century Gothic" panose="020B0502020202020204" pitchFamily="34" charset="0"/>
                        </a:rPr>
                        <a:t> </a:t>
                      </a:r>
                      <a:endParaRPr lang="en-US"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tc>
              </a:tr>
              <a:tr h="455772">
                <a:tc>
                  <a:txBody>
                    <a:bodyPr/>
                    <a:lstStyle/>
                    <a:p>
                      <a:pPr marL="0" marR="0">
                        <a:lnSpc>
                          <a:spcPct val="115000"/>
                        </a:lnSpc>
                        <a:spcBef>
                          <a:spcPts val="0"/>
                        </a:spcBef>
                        <a:spcAft>
                          <a:spcPts val="0"/>
                        </a:spcAft>
                      </a:pPr>
                      <a:r>
                        <a:rPr lang="en-US" sz="1400" b="0" dirty="0">
                          <a:effectLst/>
                          <a:latin typeface="Century Gothic" panose="020B0502020202020204" pitchFamily="34" charset="0"/>
                        </a:rPr>
                        <a:t>Inter-period variability:</a:t>
                      </a:r>
                    </a:p>
                    <a:p>
                      <a:pPr marL="0" marR="0">
                        <a:lnSpc>
                          <a:spcPct val="115000"/>
                        </a:lnSpc>
                        <a:spcBef>
                          <a:spcPts val="0"/>
                        </a:spcBef>
                        <a:spcAft>
                          <a:spcPts val="0"/>
                        </a:spcAft>
                      </a:pPr>
                      <a:r>
                        <a:rPr lang="en-US" sz="1400" b="0" dirty="0">
                          <a:effectLst/>
                          <a:latin typeface="Century Gothic" panose="020B0502020202020204" pitchFamily="34" charset="0"/>
                        </a:rPr>
                        <a:t>Funded ratio &lt; X%</a:t>
                      </a:r>
                      <a:endParaRPr lang="en-US" sz="14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dirty="0">
                          <a:effectLst/>
                          <a:latin typeface="Century Gothic" panose="020B0502020202020204" pitchFamily="34" charset="0"/>
                        </a:rPr>
                        <a:t>Lower number of occurrences the better</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tc>
              </a:tr>
              <a:tr h="220280">
                <a:tc>
                  <a:txBody>
                    <a:bodyPr/>
                    <a:lstStyle/>
                    <a:p>
                      <a:pPr marL="0" marR="0">
                        <a:lnSpc>
                          <a:spcPct val="115000"/>
                        </a:lnSpc>
                        <a:spcBef>
                          <a:spcPts val="0"/>
                        </a:spcBef>
                        <a:spcAft>
                          <a:spcPts val="0"/>
                        </a:spcAft>
                      </a:pPr>
                      <a:r>
                        <a:rPr lang="en-US" sz="1400">
                          <a:effectLst/>
                          <a:latin typeface="Century Gothic" panose="020B0502020202020204" pitchFamily="34" charset="0"/>
                        </a:rPr>
                        <a:t> </a:t>
                      </a:r>
                      <a:endParaRPr lang="en-US"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a:effectLst/>
                          <a:latin typeface="Century Gothic" panose="020B0502020202020204" pitchFamily="34" charset="0"/>
                        </a:rPr>
                        <a:t> </a:t>
                      </a:r>
                      <a:endParaRPr lang="en-US"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tc>
              </a:tr>
              <a:tr h="220280">
                <a:tc>
                  <a:txBody>
                    <a:bodyPr/>
                    <a:lstStyle/>
                    <a:p>
                      <a:pPr marL="0" marR="0">
                        <a:lnSpc>
                          <a:spcPct val="115000"/>
                        </a:lnSpc>
                        <a:spcBef>
                          <a:spcPts val="0"/>
                        </a:spcBef>
                        <a:spcAft>
                          <a:spcPts val="0"/>
                        </a:spcAft>
                      </a:pPr>
                      <a:r>
                        <a:rPr lang="en-US" sz="1400">
                          <a:effectLst/>
                          <a:latin typeface="Century Gothic" panose="020B0502020202020204" pitchFamily="34" charset="0"/>
                        </a:rPr>
                        <a:t>Cost:</a:t>
                      </a:r>
                      <a:endParaRPr lang="en-US"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a:effectLst/>
                          <a:latin typeface="Century Gothic" panose="020B0502020202020204" pitchFamily="34" charset="0"/>
                        </a:rPr>
                        <a:t> </a:t>
                      </a:r>
                      <a:endParaRPr lang="en-US"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tc>
              </a:tr>
              <a:tr h="455772">
                <a:tc>
                  <a:txBody>
                    <a:bodyPr/>
                    <a:lstStyle/>
                    <a:p>
                      <a:pPr marL="0" marR="0">
                        <a:lnSpc>
                          <a:spcPct val="115000"/>
                        </a:lnSpc>
                        <a:spcBef>
                          <a:spcPts val="0"/>
                        </a:spcBef>
                        <a:spcAft>
                          <a:spcPts val="0"/>
                        </a:spcAft>
                      </a:pPr>
                      <a:r>
                        <a:rPr lang="en-US" sz="1400" b="0">
                          <a:effectLst/>
                          <a:latin typeface="Century Gothic" panose="020B0502020202020204" pitchFamily="34" charset="0"/>
                        </a:rPr>
                        <a:t>End point:</a:t>
                      </a:r>
                    </a:p>
                    <a:p>
                      <a:pPr marL="0" marR="0">
                        <a:lnSpc>
                          <a:spcPct val="115000"/>
                        </a:lnSpc>
                        <a:spcBef>
                          <a:spcPts val="0"/>
                        </a:spcBef>
                        <a:spcAft>
                          <a:spcPts val="0"/>
                        </a:spcAft>
                      </a:pPr>
                      <a:r>
                        <a:rPr lang="en-US" sz="1400" b="0">
                          <a:effectLst/>
                          <a:latin typeface="Century Gothic" panose="020B0502020202020204" pitchFamily="34" charset="0"/>
                        </a:rPr>
                        <a:t>Total cost over 30 year period</a:t>
                      </a:r>
                      <a:endParaRPr lang="en-US" sz="1400" b="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dirty="0">
                          <a:effectLst/>
                          <a:latin typeface="Century Gothic" panose="020B0502020202020204" pitchFamily="34" charset="0"/>
                        </a:rPr>
                        <a:t>Lower cost is preferable </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tc>
              </a:tr>
              <a:tr h="220280">
                <a:tc>
                  <a:txBody>
                    <a:bodyPr/>
                    <a:lstStyle/>
                    <a:p>
                      <a:pPr marL="0" marR="0">
                        <a:lnSpc>
                          <a:spcPct val="115000"/>
                        </a:lnSpc>
                        <a:spcBef>
                          <a:spcPts val="0"/>
                        </a:spcBef>
                        <a:spcAft>
                          <a:spcPts val="0"/>
                        </a:spcAft>
                      </a:pPr>
                      <a:r>
                        <a:rPr lang="en-US" sz="1400" b="0">
                          <a:effectLst/>
                          <a:latin typeface="Century Gothic" panose="020B0502020202020204" pitchFamily="34" charset="0"/>
                        </a:rPr>
                        <a:t> </a:t>
                      </a:r>
                      <a:endParaRPr lang="en-US" sz="1400" b="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a:effectLst/>
                          <a:latin typeface="Century Gothic" panose="020B0502020202020204" pitchFamily="34" charset="0"/>
                        </a:rPr>
                        <a:t> </a:t>
                      </a:r>
                      <a:endParaRPr lang="en-US"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tc>
              </a:tr>
              <a:tr h="455772">
                <a:tc>
                  <a:txBody>
                    <a:bodyPr/>
                    <a:lstStyle/>
                    <a:p>
                      <a:pPr marL="0" marR="0">
                        <a:lnSpc>
                          <a:spcPct val="115000"/>
                        </a:lnSpc>
                        <a:spcBef>
                          <a:spcPts val="0"/>
                        </a:spcBef>
                        <a:spcAft>
                          <a:spcPts val="0"/>
                        </a:spcAft>
                      </a:pPr>
                      <a:r>
                        <a:rPr lang="en-US" sz="1400" b="0" dirty="0">
                          <a:effectLst/>
                          <a:latin typeface="Century Gothic" panose="020B0502020202020204" pitchFamily="34" charset="0"/>
                        </a:rPr>
                        <a:t>Inter-period variability:</a:t>
                      </a:r>
                    </a:p>
                    <a:p>
                      <a:pPr marL="0" marR="0">
                        <a:lnSpc>
                          <a:spcPct val="115000"/>
                        </a:lnSpc>
                        <a:spcBef>
                          <a:spcPts val="0"/>
                        </a:spcBef>
                        <a:spcAft>
                          <a:spcPts val="0"/>
                        </a:spcAft>
                      </a:pPr>
                      <a:r>
                        <a:rPr lang="en-US" sz="1400" b="0" dirty="0">
                          <a:effectLst/>
                          <a:latin typeface="Century Gothic" panose="020B0502020202020204" pitchFamily="34" charset="0"/>
                        </a:rPr>
                        <a:t>Increase in cost &gt; X% over Y year period </a:t>
                      </a:r>
                      <a:endParaRPr lang="en-US" sz="14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a:effectLst/>
                          <a:latin typeface="Century Gothic" panose="020B0502020202020204" pitchFamily="34" charset="0"/>
                        </a:rPr>
                        <a:t>Lower the better </a:t>
                      </a:r>
                      <a:endParaRPr lang="en-US"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tc>
              </a:tr>
              <a:tr h="220280">
                <a:tc>
                  <a:txBody>
                    <a:bodyPr/>
                    <a:lstStyle/>
                    <a:p>
                      <a:pPr marL="0" marR="0">
                        <a:lnSpc>
                          <a:spcPct val="115000"/>
                        </a:lnSpc>
                        <a:spcBef>
                          <a:spcPts val="0"/>
                        </a:spcBef>
                        <a:spcAft>
                          <a:spcPts val="0"/>
                        </a:spcAft>
                      </a:pPr>
                      <a:r>
                        <a:rPr lang="en-US" sz="1400">
                          <a:effectLst/>
                          <a:latin typeface="Century Gothic" panose="020B0502020202020204" pitchFamily="34" charset="0"/>
                        </a:rPr>
                        <a:t> </a:t>
                      </a:r>
                      <a:endParaRPr lang="en-US"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a:effectLst/>
                          <a:latin typeface="Century Gothic" panose="020B0502020202020204" pitchFamily="34" charset="0"/>
                        </a:rPr>
                        <a:t> </a:t>
                      </a:r>
                      <a:endParaRPr lang="en-US"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tc>
              </a:tr>
              <a:tr h="220280">
                <a:tc>
                  <a:txBody>
                    <a:bodyPr/>
                    <a:lstStyle/>
                    <a:p>
                      <a:pPr marL="0" marR="0">
                        <a:lnSpc>
                          <a:spcPct val="115000"/>
                        </a:lnSpc>
                        <a:spcBef>
                          <a:spcPts val="0"/>
                        </a:spcBef>
                        <a:spcAft>
                          <a:spcPts val="0"/>
                        </a:spcAft>
                      </a:pPr>
                      <a:r>
                        <a:rPr lang="en-US" sz="1400">
                          <a:effectLst/>
                          <a:latin typeface="Century Gothic" panose="020B0502020202020204" pitchFamily="34" charset="0"/>
                        </a:rPr>
                        <a:t>Asset Portfolio Return:</a:t>
                      </a:r>
                      <a:endParaRPr lang="en-US"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a:effectLst/>
                          <a:latin typeface="Century Gothic" panose="020B0502020202020204" pitchFamily="34" charset="0"/>
                        </a:rPr>
                        <a:t> </a:t>
                      </a:r>
                      <a:endParaRPr lang="en-US"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tc>
              </a:tr>
              <a:tr h="455772">
                <a:tc>
                  <a:txBody>
                    <a:bodyPr/>
                    <a:lstStyle/>
                    <a:p>
                      <a:pPr marL="0" marR="0">
                        <a:lnSpc>
                          <a:spcPct val="115000"/>
                        </a:lnSpc>
                        <a:spcBef>
                          <a:spcPts val="0"/>
                        </a:spcBef>
                        <a:spcAft>
                          <a:spcPts val="0"/>
                        </a:spcAft>
                      </a:pPr>
                      <a:r>
                        <a:rPr lang="en-US" sz="1400" b="0">
                          <a:effectLst/>
                          <a:latin typeface="Century Gothic" panose="020B0502020202020204" pitchFamily="34" charset="0"/>
                        </a:rPr>
                        <a:t>End point:</a:t>
                      </a:r>
                    </a:p>
                    <a:p>
                      <a:pPr marL="0" marR="0">
                        <a:lnSpc>
                          <a:spcPct val="115000"/>
                        </a:lnSpc>
                        <a:spcBef>
                          <a:spcPts val="0"/>
                        </a:spcBef>
                        <a:spcAft>
                          <a:spcPts val="0"/>
                        </a:spcAft>
                      </a:pPr>
                      <a:r>
                        <a:rPr lang="en-US" sz="1400" b="0">
                          <a:effectLst/>
                          <a:latin typeface="Century Gothic" panose="020B0502020202020204" pitchFamily="34" charset="0"/>
                        </a:rPr>
                        <a:t>Average compounded return over 30 years </a:t>
                      </a:r>
                      <a:endParaRPr lang="en-US" sz="1400" b="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a:effectLst/>
                          <a:latin typeface="Century Gothic" panose="020B0502020202020204" pitchFamily="34" charset="0"/>
                        </a:rPr>
                        <a:t>Higher the better </a:t>
                      </a:r>
                      <a:endParaRPr lang="en-US"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tc>
              </a:tr>
              <a:tr h="220280">
                <a:tc>
                  <a:txBody>
                    <a:bodyPr/>
                    <a:lstStyle/>
                    <a:p>
                      <a:pPr marL="0" marR="0">
                        <a:lnSpc>
                          <a:spcPct val="115000"/>
                        </a:lnSpc>
                        <a:spcBef>
                          <a:spcPts val="0"/>
                        </a:spcBef>
                        <a:spcAft>
                          <a:spcPts val="0"/>
                        </a:spcAft>
                      </a:pPr>
                      <a:r>
                        <a:rPr lang="en-US" sz="1400" b="0">
                          <a:effectLst/>
                          <a:latin typeface="Century Gothic" panose="020B0502020202020204" pitchFamily="34" charset="0"/>
                        </a:rPr>
                        <a:t> </a:t>
                      </a:r>
                      <a:endParaRPr lang="en-US" sz="1400" b="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a:effectLst/>
                          <a:latin typeface="Century Gothic" panose="020B0502020202020204" pitchFamily="34" charset="0"/>
                        </a:rPr>
                        <a:t> </a:t>
                      </a:r>
                      <a:endParaRPr lang="en-US"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tc>
              </a:tr>
              <a:tr h="220280">
                <a:tc>
                  <a:txBody>
                    <a:bodyPr/>
                    <a:lstStyle/>
                    <a:p>
                      <a:pPr marL="0" marR="0">
                        <a:lnSpc>
                          <a:spcPct val="115000"/>
                        </a:lnSpc>
                        <a:spcBef>
                          <a:spcPts val="0"/>
                        </a:spcBef>
                        <a:spcAft>
                          <a:spcPts val="0"/>
                        </a:spcAft>
                      </a:pPr>
                      <a:r>
                        <a:rPr lang="en-US" sz="1400" b="0">
                          <a:effectLst/>
                          <a:latin typeface="Century Gothic" panose="020B0502020202020204" pitchFamily="34" charset="0"/>
                        </a:rPr>
                        <a:t>Inter-period </a:t>
                      </a:r>
                      <a:endParaRPr lang="en-US" sz="1400" b="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a:effectLst/>
                          <a:latin typeface="Century Gothic" panose="020B0502020202020204" pitchFamily="34" charset="0"/>
                        </a:rPr>
                        <a:t> </a:t>
                      </a:r>
                      <a:endParaRPr lang="en-US"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tc>
              </a:tr>
              <a:tr h="220280">
                <a:tc>
                  <a:txBody>
                    <a:bodyPr/>
                    <a:lstStyle/>
                    <a:p>
                      <a:pPr marL="0" marR="0">
                        <a:lnSpc>
                          <a:spcPct val="115000"/>
                        </a:lnSpc>
                        <a:spcBef>
                          <a:spcPts val="0"/>
                        </a:spcBef>
                        <a:spcAft>
                          <a:spcPts val="0"/>
                        </a:spcAft>
                      </a:pPr>
                      <a:r>
                        <a:rPr lang="en-US" sz="1400" b="0" dirty="0">
                          <a:effectLst/>
                          <a:latin typeface="Century Gothic" panose="020B0502020202020204" pitchFamily="34" charset="0"/>
                        </a:rPr>
                        <a:t>Rolling 5 year return &lt; 7.5%</a:t>
                      </a:r>
                      <a:endParaRPr lang="en-US" sz="14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dirty="0">
                          <a:effectLst/>
                          <a:latin typeface="Century Gothic" panose="020B0502020202020204" pitchFamily="34" charset="0"/>
                        </a:rPr>
                        <a:t>Lower the better </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tc>
              </a:tr>
            </a:tbl>
          </a:graphicData>
        </a:graphic>
      </p:graphicFrame>
    </p:spTree>
    <p:extLst>
      <p:ext uri="{BB962C8B-B14F-4D97-AF65-F5344CB8AC3E}">
        <p14:creationId xmlns:p14="http://schemas.microsoft.com/office/powerpoint/2010/main" val="3994393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6754" y="372483"/>
            <a:ext cx="8444752" cy="769441"/>
          </a:xfrm>
          <a:prstGeom prst="rect">
            <a:avLst/>
          </a:prstGeom>
          <a:noFill/>
        </p:spPr>
        <p:txBody>
          <a:bodyPr wrap="square" rtlCol="0">
            <a:spAutoFit/>
          </a:bodyPr>
          <a:lstStyle/>
          <a:p>
            <a:pPr>
              <a:defRPr/>
            </a:pPr>
            <a:r>
              <a:rPr lang="en-US" sz="2400" dirty="0" smtClean="0">
                <a:solidFill>
                  <a:srgbClr val="469AC5"/>
                </a:solidFill>
                <a:latin typeface="Palatino Linotype" pitchFamily="18" charset="0"/>
                <a:cs typeface="Arial" pitchFamily="34" charset="0"/>
              </a:rPr>
              <a:t>Summary: </a:t>
            </a:r>
            <a:endParaRPr lang="en-US" sz="2400" dirty="0">
              <a:solidFill>
                <a:srgbClr val="469AC5"/>
              </a:solidFill>
              <a:latin typeface="Palatino Linotype" pitchFamily="18" charset="0"/>
              <a:cs typeface="Arial" pitchFamily="34" charset="0"/>
            </a:endParaRPr>
          </a:p>
          <a:p>
            <a:pPr>
              <a:defRPr/>
            </a:pPr>
            <a:endParaRPr lang="en-US" sz="2000" dirty="0">
              <a:solidFill>
                <a:srgbClr val="469AC5"/>
              </a:solidFill>
              <a:latin typeface="Palatino Linotype" pitchFamily="18" charset="0"/>
              <a:cs typeface="Arial" pitchFamily="34" charset="0"/>
            </a:endParaRPr>
          </a:p>
        </p:txBody>
      </p:sp>
      <p:sp>
        <p:nvSpPr>
          <p:cNvPr id="3" name="TextBox 2"/>
          <p:cNvSpPr txBox="1"/>
          <p:nvPr/>
        </p:nvSpPr>
        <p:spPr>
          <a:xfrm>
            <a:off x="0" y="1141924"/>
            <a:ext cx="8516471" cy="4770537"/>
          </a:xfrm>
          <a:prstGeom prst="rect">
            <a:avLst/>
          </a:prstGeom>
          <a:noFill/>
        </p:spPr>
        <p:txBody>
          <a:bodyPr wrap="square" rtlCol="0">
            <a:spAutoFit/>
          </a:bodyPr>
          <a:lstStyle/>
          <a:p>
            <a:pPr lvl="1">
              <a:buFont typeface="Courier New" panose="02070309020205020404" pitchFamily="49" charset="0"/>
              <a:buChar char="o"/>
            </a:pPr>
            <a:endParaRPr lang="en-US" sz="1600" dirty="0">
              <a:latin typeface="Century Gothic" panose="020B0502020202020204" pitchFamily="34" charset="0"/>
            </a:endParaRPr>
          </a:p>
          <a:p>
            <a:pPr marL="742896" lvl="1" indent="-285750">
              <a:buClr>
                <a:srgbClr val="469AC5"/>
              </a:buClr>
              <a:buFont typeface="Arial" panose="020B0604020202020204" pitchFamily="34" charset="0"/>
              <a:buChar char="•"/>
            </a:pPr>
            <a:r>
              <a:rPr lang="en-US" altLang="en-US" sz="1600" dirty="0">
                <a:latin typeface="Century Gothic" panose="020B0502020202020204" pitchFamily="34" charset="0"/>
                <a:ea typeface="Calibri" panose="020F0502020204030204" pitchFamily="34" charset="0"/>
                <a:cs typeface="Times New Roman" panose="02020603050405020304" pitchFamily="18" charset="0"/>
              </a:rPr>
              <a:t>The asset liability review will explore the trade-offs </a:t>
            </a:r>
            <a:r>
              <a:rPr lang="en-US" altLang="en-US" sz="1600" dirty="0" smtClean="0">
                <a:latin typeface="Century Gothic" panose="020B0502020202020204" pitchFamily="34" charset="0"/>
                <a:ea typeface="Calibri" panose="020F0502020204030204" pitchFamily="34" charset="0"/>
                <a:cs typeface="Times New Roman" panose="02020603050405020304" pitchFamily="18" charset="0"/>
              </a:rPr>
              <a:t>(contributions</a:t>
            </a:r>
            <a:r>
              <a:rPr lang="en-US" altLang="en-US" sz="1600" dirty="0">
                <a:latin typeface="Century Gothic" panose="020B0502020202020204" pitchFamily="34" charset="0"/>
                <a:ea typeface="Calibri" panose="020F0502020204030204" pitchFamily="34" charset="0"/>
                <a:cs typeface="Times New Roman" panose="02020603050405020304" pitchFamily="18" charset="0"/>
              </a:rPr>
              <a:t>, funding levels, investment risk and return) policy-makers face to provide retirement security for ERSRI active members and </a:t>
            </a:r>
            <a:r>
              <a:rPr lang="en-US" altLang="en-US" sz="1600" dirty="0" smtClean="0">
                <a:latin typeface="Century Gothic" panose="020B0502020202020204" pitchFamily="34" charset="0"/>
                <a:ea typeface="Calibri" panose="020F0502020204030204" pitchFamily="34" charset="0"/>
                <a:cs typeface="Times New Roman" panose="02020603050405020304" pitchFamily="18" charset="0"/>
              </a:rPr>
              <a:t>beneficiaries</a:t>
            </a:r>
          </a:p>
          <a:p>
            <a:pPr marL="742896" lvl="1" indent="-285750">
              <a:buClr>
                <a:srgbClr val="469AC5"/>
              </a:buClr>
              <a:buFont typeface="Arial" panose="020B0604020202020204" pitchFamily="34" charset="0"/>
              <a:buChar char="•"/>
            </a:pPr>
            <a:endParaRPr lang="en-US" sz="1600" dirty="0">
              <a:latin typeface="Century Gothic" panose="020B0502020202020204" pitchFamily="34" charset="0"/>
              <a:cs typeface="Times New Roman" panose="02020603050405020304" pitchFamily="18" charset="0"/>
            </a:endParaRPr>
          </a:p>
          <a:p>
            <a:pPr marL="742896" lvl="1" indent="-285750">
              <a:buClr>
                <a:srgbClr val="469AC5"/>
              </a:buClr>
              <a:buFont typeface="Arial" panose="020B0604020202020204" pitchFamily="34" charset="0"/>
              <a:buChar char="•"/>
            </a:pPr>
            <a:r>
              <a:rPr lang="en-US" sz="1600" dirty="0">
                <a:latin typeface="Century Gothic" panose="020B0502020202020204" pitchFamily="34" charset="0"/>
              </a:rPr>
              <a:t>In the current investment environment </a:t>
            </a:r>
            <a:r>
              <a:rPr lang="en-US" sz="1600" dirty="0" smtClean="0">
                <a:latin typeface="Century Gothic" panose="020B0502020202020204" pitchFamily="34" charset="0"/>
              </a:rPr>
              <a:t>institutional </a:t>
            </a:r>
            <a:r>
              <a:rPr lang="en-US" sz="1600" dirty="0">
                <a:latin typeface="Century Gothic" panose="020B0502020202020204" pitchFamily="34" charset="0"/>
              </a:rPr>
              <a:t>investors must assume significant investment risk (volatility) in seeking to achieve the actuarial return target</a:t>
            </a:r>
          </a:p>
          <a:p>
            <a:pPr lvl="1">
              <a:buClr>
                <a:srgbClr val="469AC5"/>
              </a:buClr>
            </a:pPr>
            <a:endParaRPr lang="en-US" sz="1600" dirty="0" smtClean="0">
              <a:latin typeface="Century Gothic" panose="020B0502020202020204" pitchFamily="34" charset="0"/>
            </a:endParaRPr>
          </a:p>
          <a:p>
            <a:pPr marL="742896" lvl="1" indent="-285750">
              <a:buClr>
                <a:srgbClr val="469AC5"/>
              </a:buClr>
              <a:buFont typeface="Arial" panose="020B0604020202020204" pitchFamily="34" charset="0"/>
              <a:buChar char="•"/>
            </a:pPr>
            <a:r>
              <a:rPr lang="en-US" sz="1600" dirty="0" smtClean="0">
                <a:latin typeface="Century Gothic" panose="020B0502020202020204" pitchFamily="34" charset="0"/>
              </a:rPr>
              <a:t>The </a:t>
            </a:r>
            <a:r>
              <a:rPr lang="en-US" sz="1600" dirty="0">
                <a:latin typeface="Century Gothic" panose="020B0502020202020204" pitchFamily="34" charset="0"/>
              </a:rPr>
              <a:t>desire to achieve the return target must be balanced against the negative impact that large negative capital market returns can have on the </a:t>
            </a:r>
            <a:r>
              <a:rPr lang="en-US" sz="1600" dirty="0" smtClean="0">
                <a:latin typeface="Century Gothic" panose="020B0502020202020204" pitchFamily="34" charset="0"/>
              </a:rPr>
              <a:t>Plan’s sustainability</a:t>
            </a:r>
          </a:p>
          <a:p>
            <a:pPr marL="1257193" lvl="2" indent="-342900">
              <a:buClr>
                <a:srgbClr val="469AC5"/>
              </a:buClr>
              <a:buFont typeface="+mj-lt"/>
              <a:buAutoNum type="arabicPeriod"/>
            </a:pPr>
            <a:r>
              <a:rPr lang="en-US" sz="1600" dirty="0" smtClean="0">
                <a:latin typeface="Century Gothic" panose="020B0502020202020204" pitchFamily="34" charset="0"/>
              </a:rPr>
              <a:t>Funding ratio </a:t>
            </a:r>
          </a:p>
          <a:p>
            <a:pPr marL="1257193" lvl="2" indent="-342900">
              <a:buClr>
                <a:srgbClr val="469AC5"/>
              </a:buClr>
              <a:buFont typeface="+mj-lt"/>
              <a:buAutoNum type="arabicPeriod"/>
            </a:pPr>
            <a:r>
              <a:rPr lang="en-US" sz="1600" dirty="0" smtClean="0">
                <a:latin typeface="Century Gothic" panose="020B0502020202020204" pitchFamily="34" charset="0"/>
              </a:rPr>
              <a:t>Contribution variability </a:t>
            </a:r>
          </a:p>
          <a:p>
            <a:pPr marL="742896" lvl="1" indent="-285750">
              <a:buClr>
                <a:srgbClr val="469AC5"/>
              </a:buClr>
              <a:buFont typeface="Arial" panose="020B0604020202020204" pitchFamily="34" charset="0"/>
              <a:buChar char="•"/>
            </a:pPr>
            <a:endParaRPr lang="en-US" sz="1600" dirty="0">
              <a:latin typeface="Century Gothic" panose="020B0502020202020204" pitchFamily="34" charset="0"/>
            </a:endParaRPr>
          </a:p>
          <a:p>
            <a:pPr marL="742896" lvl="1" indent="-285750">
              <a:buClr>
                <a:srgbClr val="469AC5"/>
              </a:buClr>
              <a:buFont typeface="Arial" panose="020B0604020202020204" pitchFamily="34" charset="0"/>
              <a:buChar char="•"/>
            </a:pPr>
            <a:r>
              <a:rPr lang="en-US" sz="1600" dirty="0" smtClean="0">
                <a:latin typeface="Century Gothic" panose="020B0502020202020204" pitchFamily="34" charset="0"/>
              </a:rPr>
              <a:t>The </a:t>
            </a:r>
            <a:r>
              <a:rPr lang="en-US" sz="1600" dirty="0">
                <a:latin typeface="Century Gothic" panose="020B0502020202020204" pitchFamily="34" charset="0"/>
              </a:rPr>
              <a:t>asset liability review will analyze how capital market return volatility could impact plan financial health in the near and long-term given the </a:t>
            </a:r>
            <a:r>
              <a:rPr lang="en-US" sz="1600" dirty="0" smtClean="0">
                <a:latin typeface="Century Gothic" panose="020B0502020202020204" pitchFamily="34" charset="0"/>
              </a:rPr>
              <a:t>Plan’s </a:t>
            </a:r>
            <a:r>
              <a:rPr lang="en-US" sz="1600" dirty="0">
                <a:latin typeface="Century Gothic" panose="020B0502020202020204" pitchFamily="34" charset="0"/>
              </a:rPr>
              <a:t>funding level and large net negative external cash </a:t>
            </a:r>
            <a:r>
              <a:rPr lang="en-US" sz="1600" dirty="0" smtClean="0">
                <a:latin typeface="Century Gothic" panose="020B0502020202020204" pitchFamily="34" charset="0"/>
              </a:rPr>
              <a:t>flow</a:t>
            </a:r>
          </a:p>
          <a:p>
            <a:endParaRPr lang="en-US" sz="1600" dirty="0" smtClean="0">
              <a:latin typeface="Century Gothic" panose="020B0502020202020204" pitchFamily="34" charset="0"/>
            </a:endParaRPr>
          </a:p>
        </p:txBody>
      </p:sp>
    </p:spTree>
    <p:extLst>
      <p:ext uri="{BB962C8B-B14F-4D97-AF65-F5344CB8AC3E}">
        <p14:creationId xmlns:p14="http://schemas.microsoft.com/office/powerpoint/2010/main" val="22643202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6754" y="372483"/>
            <a:ext cx="8444752" cy="400110"/>
          </a:xfrm>
          <a:prstGeom prst="rect">
            <a:avLst/>
          </a:prstGeom>
          <a:noFill/>
        </p:spPr>
        <p:txBody>
          <a:bodyPr wrap="square" rtlCol="0">
            <a:spAutoFit/>
          </a:bodyPr>
          <a:lstStyle/>
          <a:p>
            <a:pPr>
              <a:defRPr/>
            </a:pPr>
            <a:r>
              <a:rPr lang="en-US" sz="2000" dirty="0" smtClean="0">
                <a:solidFill>
                  <a:srgbClr val="469AC5"/>
                </a:solidFill>
                <a:latin typeface="Palatino Linotype" pitchFamily="18" charset="0"/>
                <a:cs typeface="Arial" pitchFamily="34" charset="0"/>
              </a:rPr>
              <a:t>Next Steps:</a:t>
            </a:r>
            <a:endParaRPr lang="en-US" sz="2000" dirty="0">
              <a:solidFill>
                <a:srgbClr val="469AC5"/>
              </a:solidFill>
              <a:latin typeface="Palatino Linotype" pitchFamily="18" charset="0"/>
              <a:cs typeface="Arial" pitchFamily="34" charset="0"/>
            </a:endParaRPr>
          </a:p>
        </p:txBody>
      </p:sp>
      <p:sp>
        <p:nvSpPr>
          <p:cNvPr id="3" name="TextBox 2"/>
          <p:cNvSpPr txBox="1"/>
          <p:nvPr/>
        </p:nvSpPr>
        <p:spPr>
          <a:xfrm>
            <a:off x="0" y="1141924"/>
            <a:ext cx="8516471" cy="2277547"/>
          </a:xfrm>
          <a:prstGeom prst="rect">
            <a:avLst/>
          </a:prstGeom>
          <a:noFill/>
        </p:spPr>
        <p:txBody>
          <a:bodyPr wrap="square" rtlCol="0">
            <a:spAutoFit/>
          </a:bodyPr>
          <a:lstStyle/>
          <a:p>
            <a:pPr lvl="1">
              <a:buFont typeface="Courier New" panose="02070309020205020404" pitchFamily="49" charset="0"/>
              <a:buChar char="o"/>
            </a:pPr>
            <a:endParaRPr lang="en-US" sz="1600" dirty="0">
              <a:latin typeface="Century Gothic" panose="020B0502020202020204" pitchFamily="34" charset="0"/>
            </a:endParaRPr>
          </a:p>
          <a:p>
            <a:pPr marL="742896" lvl="1" indent="-285750">
              <a:buClr>
                <a:srgbClr val="469AC5"/>
              </a:buClr>
              <a:buFont typeface="Arial" panose="020B0604020202020204" pitchFamily="34" charset="0"/>
              <a:buChar char="•"/>
            </a:pPr>
            <a:r>
              <a:rPr lang="en-US" sz="1600" dirty="0" smtClean="0">
                <a:latin typeface="Century Gothic" panose="020B0502020202020204" pitchFamily="34" charset="0"/>
              </a:rPr>
              <a:t>Review Deterministic Analysis (separate presentation) </a:t>
            </a:r>
          </a:p>
          <a:p>
            <a:pPr marL="742896" lvl="1" indent="-285750">
              <a:buClr>
                <a:srgbClr val="469AC5"/>
              </a:buClr>
              <a:buFont typeface="Arial" panose="020B0604020202020204" pitchFamily="34" charset="0"/>
              <a:buChar char="•"/>
            </a:pPr>
            <a:endParaRPr lang="en-US" sz="1600" dirty="0">
              <a:latin typeface="Century Gothic" panose="020B0502020202020204" pitchFamily="34" charset="0"/>
            </a:endParaRPr>
          </a:p>
          <a:p>
            <a:pPr marL="742896" lvl="1" indent="-285750">
              <a:buClr>
                <a:srgbClr val="469AC5"/>
              </a:buClr>
              <a:buFont typeface="Arial" panose="020B0604020202020204" pitchFamily="34" charset="0"/>
              <a:buChar char="•"/>
            </a:pPr>
            <a:r>
              <a:rPr lang="en-US" sz="1600" dirty="0" smtClean="0">
                <a:latin typeface="Century Gothic" panose="020B0502020202020204" pitchFamily="34" charset="0"/>
              </a:rPr>
              <a:t>Discuss risk sensitivities </a:t>
            </a:r>
          </a:p>
          <a:p>
            <a:pPr marL="742896" lvl="1" indent="-285750">
              <a:buClr>
                <a:srgbClr val="469AC5"/>
              </a:buClr>
              <a:buFont typeface="Arial" panose="020B0604020202020204" pitchFamily="34" charset="0"/>
              <a:buChar char="•"/>
            </a:pPr>
            <a:endParaRPr lang="en-US" sz="1600" dirty="0">
              <a:latin typeface="Century Gothic" panose="020B0502020202020204" pitchFamily="34" charset="0"/>
            </a:endParaRPr>
          </a:p>
          <a:p>
            <a:pPr marL="742896" lvl="1" indent="-285750">
              <a:buClr>
                <a:srgbClr val="469AC5"/>
              </a:buClr>
              <a:buFont typeface="Arial" panose="020B0604020202020204" pitchFamily="34" charset="0"/>
              <a:buChar char="•"/>
            </a:pPr>
            <a:r>
              <a:rPr lang="en-US" sz="1600" dirty="0" smtClean="0">
                <a:latin typeface="Century Gothic" panose="020B0502020202020204" pitchFamily="34" charset="0"/>
              </a:rPr>
              <a:t>Identify  </a:t>
            </a:r>
            <a:r>
              <a:rPr lang="en-US" sz="1400" dirty="0" smtClean="0">
                <a:latin typeface="Century Gothic" panose="020B0502020202020204" pitchFamily="34" charset="0"/>
              </a:rPr>
              <a:t>factors to be modeled </a:t>
            </a:r>
          </a:p>
          <a:p>
            <a:pPr marL="742896" lvl="1" indent="-285750">
              <a:buClr>
                <a:srgbClr val="469AC5"/>
              </a:buClr>
              <a:buFont typeface="Arial" panose="020B0604020202020204" pitchFamily="34" charset="0"/>
              <a:buChar char="•"/>
            </a:pPr>
            <a:endParaRPr lang="en-US" sz="1400" dirty="0">
              <a:latin typeface="Century Gothic" panose="020B0502020202020204" pitchFamily="34" charset="0"/>
            </a:endParaRPr>
          </a:p>
          <a:p>
            <a:pPr marL="742896" lvl="1" indent="-285750">
              <a:buClr>
                <a:srgbClr val="469AC5"/>
              </a:buClr>
              <a:buFont typeface="Arial" panose="020B0604020202020204" pitchFamily="34" charset="0"/>
              <a:buChar char="•"/>
            </a:pPr>
            <a:r>
              <a:rPr lang="en-US" sz="1400" dirty="0" smtClean="0">
                <a:latin typeface="Century Gothic" panose="020B0502020202020204" pitchFamily="34" charset="0"/>
              </a:rPr>
              <a:t>Review first model output:  September 8, 2016 SIC meeting</a:t>
            </a:r>
            <a:endParaRPr lang="en-US" sz="1600" dirty="0" smtClean="0">
              <a:latin typeface="Century Gothic" panose="020B0502020202020204" pitchFamily="34" charset="0"/>
            </a:endParaRPr>
          </a:p>
          <a:p>
            <a:endParaRPr lang="en-US" sz="1600" dirty="0" smtClean="0">
              <a:latin typeface="Century Gothic" panose="020B0502020202020204" pitchFamily="34" charset="0"/>
            </a:endParaRPr>
          </a:p>
        </p:txBody>
      </p:sp>
    </p:spTree>
    <p:extLst>
      <p:ext uri="{BB962C8B-B14F-4D97-AF65-F5344CB8AC3E}">
        <p14:creationId xmlns:p14="http://schemas.microsoft.com/office/powerpoint/2010/main" val="2975353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77197" y="431400"/>
            <a:ext cx="7584850" cy="461665"/>
          </a:xfrm>
          <a:prstGeom prst="rect">
            <a:avLst/>
          </a:prstGeom>
        </p:spPr>
        <p:txBody>
          <a:bodyPr wrap="square">
            <a:spAutoFit/>
          </a:bodyPr>
          <a:lstStyle/>
          <a:p>
            <a:pPr fontAlgn="base">
              <a:spcBef>
                <a:spcPct val="0"/>
              </a:spcBef>
              <a:spcAft>
                <a:spcPct val="0"/>
              </a:spcAft>
              <a:defRPr/>
            </a:pPr>
            <a:r>
              <a:rPr lang="en-US" sz="2400" dirty="0">
                <a:solidFill>
                  <a:srgbClr val="469AC5"/>
                </a:solidFill>
                <a:latin typeface="Palatino Linotype" pitchFamily="18" charset="0"/>
                <a:cs typeface="Arial" pitchFamily="34" charset="0"/>
              </a:rPr>
              <a:t>Rhode Island </a:t>
            </a:r>
            <a:r>
              <a:rPr lang="en-US" sz="2400" dirty="0" smtClean="0">
                <a:solidFill>
                  <a:srgbClr val="469AC5"/>
                </a:solidFill>
                <a:latin typeface="Palatino Linotype" pitchFamily="18" charset="0"/>
                <a:cs typeface="Arial" pitchFamily="34" charset="0"/>
              </a:rPr>
              <a:t>Asset Liability Review Calendar </a:t>
            </a:r>
            <a:endParaRPr lang="en-US" sz="2400" dirty="0">
              <a:solidFill>
                <a:srgbClr val="469AC5"/>
              </a:solidFill>
              <a:latin typeface="Palatino Linotype" pitchFamily="18" charset="0"/>
              <a:cs typeface="Arial" pitchFamily="34" charset="0"/>
            </a:endParaRPr>
          </a:p>
        </p:txBody>
      </p:sp>
      <p:sp>
        <p:nvSpPr>
          <p:cNvPr id="4" name="TextBox 3"/>
          <p:cNvSpPr txBox="1"/>
          <p:nvPr/>
        </p:nvSpPr>
        <p:spPr>
          <a:xfrm>
            <a:off x="6778771" y="3990362"/>
            <a:ext cx="2166552" cy="338554"/>
          </a:xfrm>
          <a:prstGeom prst="rect">
            <a:avLst/>
          </a:prstGeom>
          <a:noFill/>
        </p:spPr>
        <p:txBody>
          <a:bodyPr wrap="square" rtlCol="0">
            <a:spAutoFit/>
          </a:bodyPr>
          <a:lstStyle/>
          <a:p>
            <a:r>
              <a:rPr lang="en-US" sz="1600" dirty="0" smtClean="0">
                <a:solidFill>
                  <a:srgbClr val="469AC5"/>
                </a:solidFill>
                <a:latin typeface="Century Gothic" panose="020B0502020202020204" pitchFamily="34" charset="0"/>
              </a:rPr>
              <a:t>Today’s Discussion </a:t>
            </a:r>
            <a:endParaRPr lang="en-US" sz="1600" dirty="0">
              <a:solidFill>
                <a:srgbClr val="469AC5"/>
              </a:solidFill>
              <a:latin typeface="Century Gothic" panose="020B0502020202020204"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2631325815"/>
              </p:ext>
            </p:extLst>
          </p:nvPr>
        </p:nvGraphicFramePr>
        <p:xfrm>
          <a:off x="488953" y="1320747"/>
          <a:ext cx="5413711" cy="4552572"/>
        </p:xfrm>
        <a:graphic>
          <a:graphicData uri="http://schemas.openxmlformats.org/drawingml/2006/table">
            <a:tbl>
              <a:tblPr firstRow="1" firstCol="1" bandRow="1"/>
              <a:tblGrid>
                <a:gridCol w="222506"/>
                <a:gridCol w="4042197"/>
                <a:gridCol w="1149008"/>
              </a:tblGrid>
              <a:tr h="171744">
                <a:tc>
                  <a:txBody>
                    <a:bodyPr/>
                    <a:lstStyle/>
                    <a:p>
                      <a:pPr marL="0" marR="0" algn="ctr">
                        <a:lnSpc>
                          <a:spcPct val="107000"/>
                        </a:lnSpc>
                        <a:spcBef>
                          <a:spcPts val="0"/>
                        </a:spcBef>
                        <a:spcAft>
                          <a:spcPts val="0"/>
                        </a:spcAft>
                      </a:pPr>
                      <a:r>
                        <a:rPr lang="en-US" sz="1100" b="1" dirty="0">
                          <a:effectLst/>
                          <a:latin typeface="Century Gothic" panose="020B0502020202020204" pitchFamily="34" charset="0"/>
                          <a:ea typeface="Calibri" panose="020F0502020204030204" pitchFamily="34" charset="0"/>
                          <a:cs typeface="Times New Roman" panose="02020603050405020304" pitchFamily="18"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a:noFill/>
                    </a:lnL>
                    <a:lnR>
                      <a:noFill/>
                    </a:lnR>
                    <a:lnT>
                      <a:noFill/>
                    </a:lnT>
                    <a:lnB w="12700" cap="flat" cmpd="sng" algn="ctr">
                      <a:solidFill>
                        <a:srgbClr val="4691C5"/>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b="1">
                          <a:effectLst/>
                          <a:latin typeface="Century Gothic" panose="020B0502020202020204" pitchFamily="34" charset="0"/>
                          <a:ea typeface="Calibri" panose="020F0502020204030204" pitchFamily="34" charset="0"/>
                          <a:cs typeface="Times New Roman" panose="02020603050405020304" pitchFamily="18" charset="0"/>
                        </a:rPr>
                        <a:t>Topic</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lnL>
                      <a:noFill/>
                    </a:lnL>
                    <a:lnR>
                      <a:noFill/>
                    </a:lnR>
                    <a:lnT>
                      <a:noFill/>
                    </a:lnT>
                    <a:lnB w="12700" cap="flat" cmpd="sng" algn="ctr">
                      <a:solidFill>
                        <a:srgbClr val="4691C5"/>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b="1">
                          <a:effectLst/>
                          <a:latin typeface="Century Gothic" panose="020B0502020202020204" pitchFamily="34" charset="0"/>
                          <a:ea typeface="Calibri" panose="020F0502020204030204" pitchFamily="34" charset="0"/>
                          <a:cs typeface="Times New Roman" panose="02020603050405020304" pitchFamily="18" charset="0"/>
                        </a:rPr>
                        <a:t>Date</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lnL>
                      <a:noFill/>
                    </a:lnL>
                    <a:lnR>
                      <a:noFill/>
                    </a:lnR>
                    <a:lnT>
                      <a:noFill/>
                    </a:lnT>
                    <a:lnB w="12700" cap="flat" cmpd="sng" algn="ctr">
                      <a:solidFill>
                        <a:srgbClr val="4691C5"/>
                      </a:solidFill>
                      <a:prstDash val="solid"/>
                      <a:round/>
                      <a:headEnd type="none" w="med" len="med"/>
                      <a:tailEnd type="none" w="med" len="med"/>
                    </a:lnB>
                  </a:tcPr>
                </a:tc>
              </a:tr>
              <a:tr h="289988">
                <a:tc>
                  <a:txBody>
                    <a:bodyPr/>
                    <a:lstStyle/>
                    <a:p>
                      <a:pPr marL="0" marR="0" algn="l">
                        <a:lnSpc>
                          <a:spcPct val="107000"/>
                        </a:lnSpc>
                        <a:spcBef>
                          <a:spcPts val="0"/>
                        </a:spcBef>
                        <a:spcAft>
                          <a:spcPts val="0"/>
                        </a:spcAft>
                      </a:pPr>
                      <a:r>
                        <a:rPr lang="en-US" sz="1000" b="1">
                          <a:solidFill>
                            <a:srgbClr val="4691C5"/>
                          </a:solidFill>
                          <a:effectLst/>
                          <a:latin typeface="Century Gothic" panose="020B0502020202020204" pitchFamily="34" charset="0"/>
                          <a:ea typeface="Calibri" panose="020F0502020204030204" pitchFamily="34" charset="0"/>
                          <a:cs typeface="Times New Roman" panose="02020603050405020304" pitchFamily="18" charset="0"/>
                        </a:rPr>
                        <a:t>1</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a:noFill/>
                    </a:lnL>
                    <a:lnR w="12700" cap="flat" cmpd="sng" algn="ctr">
                      <a:solidFill>
                        <a:srgbClr val="4691C5"/>
                      </a:solidFill>
                      <a:prstDash val="solid"/>
                      <a:round/>
                      <a:headEnd type="none" w="med" len="med"/>
                      <a:tailEnd type="none" w="med" len="med"/>
                    </a:lnR>
                    <a:lnT w="12700" cap="flat" cmpd="sng" algn="ctr">
                      <a:solidFill>
                        <a:srgbClr val="4691C5"/>
                      </a:solidFill>
                      <a:prstDash val="solid"/>
                      <a:round/>
                      <a:headEnd type="none" w="med" len="med"/>
                      <a:tailEnd type="none" w="med" len="med"/>
                    </a:lnT>
                    <a:lnB>
                      <a:noFill/>
                    </a:lnB>
                  </a:tcPr>
                </a:tc>
                <a:tc>
                  <a:txBody>
                    <a:bodyPr/>
                    <a:lstStyle/>
                    <a:p>
                      <a:pPr marL="0" marR="0" algn="l">
                        <a:lnSpc>
                          <a:spcPct val="107000"/>
                        </a:lnSpc>
                        <a:spcBef>
                          <a:spcPts val="0"/>
                        </a:spcBef>
                        <a:spcAft>
                          <a:spcPts val="0"/>
                        </a:spcAft>
                      </a:pPr>
                      <a:r>
                        <a:rPr lang="en-US" sz="1000">
                          <a:effectLst/>
                          <a:latin typeface="Century Gothic" panose="020B0502020202020204" pitchFamily="34" charset="0"/>
                          <a:ea typeface="Calibri" panose="020F0502020204030204" pitchFamily="34" charset="0"/>
                          <a:cs typeface="Times New Roman" panose="02020603050405020304" pitchFamily="18" charset="0"/>
                        </a:rPr>
                        <a:t> </a:t>
                      </a:r>
                      <a:r>
                        <a:rPr lang="en-US" sz="1100" b="1" i="1">
                          <a:effectLst/>
                          <a:latin typeface="Century Gothic" panose="020B0502020202020204" pitchFamily="34" charset="0"/>
                          <a:ea typeface="Calibri" panose="020F0502020204030204" pitchFamily="34" charset="0"/>
                          <a:cs typeface="Times New Roman" panose="02020603050405020304" pitchFamily="18" charset="0"/>
                        </a:rPr>
                        <a:t>Liabilities Briefing</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w="12700" cap="flat" cmpd="sng" algn="ctr">
                      <a:solidFill>
                        <a:srgbClr val="4691C5"/>
                      </a:solidFill>
                      <a:prstDash val="solid"/>
                      <a:round/>
                      <a:headEnd type="none" w="med" len="med"/>
                      <a:tailEnd type="none" w="med" len="med"/>
                    </a:lnR>
                    <a:lnT w="12700" cap="flat" cmpd="sng" algn="ctr">
                      <a:solidFill>
                        <a:srgbClr val="4691C5"/>
                      </a:solidFill>
                      <a:prstDash val="solid"/>
                      <a:round/>
                      <a:headEnd type="none" w="med" len="med"/>
                      <a:tailEnd type="none" w="med" len="med"/>
                    </a:lnT>
                    <a:lnB>
                      <a:noFill/>
                    </a:lnB>
                    <a:solidFill>
                      <a:srgbClr val="DEEAF6"/>
                    </a:solidFill>
                  </a:tcPr>
                </a:tc>
                <a:tc>
                  <a:txBody>
                    <a:bodyPr/>
                    <a:lstStyle/>
                    <a:p>
                      <a:pPr marL="0" marR="0" algn="ctr">
                        <a:lnSpc>
                          <a:spcPct val="107000"/>
                        </a:lnSpc>
                        <a:spcBef>
                          <a:spcPts val="0"/>
                        </a:spcBef>
                        <a:spcAft>
                          <a:spcPts val="0"/>
                        </a:spcAft>
                      </a:pPr>
                      <a:r>
                        <a:rPr lang="en-US" sz="1000" i="1">
                          <a:effectLst/>
                          <a:latin typeface="Century Gothic" panose="020B0502020202020204" pitchFamily="34" charset="0"/>
                          <a:ea typeface="Calibri" panose="020F0502020204030204" pitchFamily="34" charset="0"/>
                          <a:cs typeface="Times New Roman" panose="02020603050405020304" pitchFamily="18" charset="0"/>
                        </a:rPr>
                        <a:t>May 25, 2016</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a:noFill/>
                    </a:lnR>
                    <a:lnT w="12700" cap="flat" cmpd="sng" algn="ctr">
                      <a:solidFill>
                        <a:srgbClr val="4691C5"/>
                      </a:solidFill>
                      <a:prstDash val="solid"/>
                      <a:round/>
                      <a:headEnd type="none" w="med" len="med"/>
                      <a:tailEnd type="none" w="med" len="med"/>
                    </a:lnT>
                    <a:lnB>
                      <a:noFill/>
                    </a:lnB>
                    <a:solidFill>
                      <a:srgbClr val="DEEAF6"/>
                    </a:solidFill>
                  </a:tcPr>
                </a:tc>
              </a:tr>
              <a:tr h="187246">
                <a:tc>
                  <a:txBody>
                    <a:bodyPr/>
                    <a:lstStyle/>
                    <a:p>
                      <a:pPr marL="0" marR="0" algn="l">
                        <a:lnSpc>
                          <a:spcPct val="107000"/>
                        </a:lnSpc>
                        <a:spcBef>
                          <a:spcPts val="0"/>
                        </a:spcBef>
                        <a:spcAft>
                          <a:spcPts val="0"/>
                        </a:spcAft>
                      </a:pPr>
                      <a:r>
                        <a:rPr lang="en-US" sz="1000" b="1">
                          <a:solidFill>
                            <a:srgbClr val="4691C5"/>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a:noFill/>
                    </a:lnL>
                    <a:lnR w="12700" cap="flat" cmpd="sng" algn="ctr">
                      <a:solidFill>
                        <a:srgbClr val="4691C5"/>
                      </a:solidFill>
                      <a:prstDash val="solid"/>
                      <a:round/>
                      <a:headEnd type="none" w="med" len="med"/>
                      <a:tailEnd type="none" w="med" len="med"/>
                    </a:lnR>
                    <a:lnT>
                      <a:noFill/>
                    </a:lnT>
                    <a:lnB>
                      <a:noFill/>
                    </a:lnB>
                  </a:tcPr>
                </a:tc>
                <a:tc>
                  <a:txBody>
                    <a:bodyPr/>
                    <a:lstStyle/>
                    <a:p>
                      <a:pPr marL="342900" marR="0" lvl="0" indent="-342900" algn="l">
                        <a:spcBef>
                          <a:spcPts val="0"/>
                        </a:spcBef>
                        <a:spcAft>
                          <a:spcPts val="0"/>
                        </a:spcAft>
                        <a:buFont typeface="+mj-lt"/>
                        <a:buAutoNum type="alphaLcPeriod"/>
                      </a:pPr>
                      <a:r>
                        <a:rPr lang="en-US" sz="1000">
                          <a:effectLst/>
                          <a:latin typeface="Century Gothic" panose="020B0502020202020204" pitchFamily="34" charset="0"/>
                          <a:ea typeface="Calibri" panose="020F0502020204030204" pitchFamily="34" charset="0"/>
                          <a:cs typeface="Times New Roman" panose="02020603050405020304" pitchFamily="18" charset="0"/>
                        </a:rPr>
                        <a:t>Review of liability profile and other actuarial considerations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w="12700" cap="flat" cmpd="sng" algn="ctr">
                      <a:solidFill>
                        <a:srgbClr val="4691C5"/>
                      </a:solidFill>
                      <a:prstDash val="solid"/>
                      <a:round/>
                      <a:headEnd type="none" w="med" len="med"/>
                      <a:tailEnd type="none" w="med" len="med"/>
                    </a:lnR>
                    <a:lnT>
                      <a:noFill/>
                    </a:lnT>
                    <a:lnB>
                      <a:noFill/>
                    </a:lnB>
                  </a:tcPr>
                </a:tc>
                <a:tc>
                  <a:txBody>
                    <a:bodyPr/>
                    <a:lstStyle/>
                    <a:p>
                      <a:pPr marL="0" marR="0" algn="ctr">
                        <a:lnSpc>
                          <a:spcPct val="107000"/>
                        </a:lnSpc>
                        <a:spcBef>
                          <a:spcPts val="0"/>
                        </a:spcBef>
                        <a:spcAft>
                          <a:spcPts val="0"/>
                        </a:spcAft>
                      </a:pPr>
                      <a:r>
                        <a:rPr lang="en-US" sz="1000" i="1">
                          <a:effectLst/>
                          <a:latin typeface="Century Gothic" panose="020B0502020202020204" pitchFamily="34" charset="0"/>
                          <a:ea typeface="Calibri" panose="020F0502020204030204" pitchFamily="34" charset="0"/>
                          <a:cs typeface="Times New Roman" panose="02020603050405020304" pitchFamily="18" charset="0"/>
                        </a:rPr>
                        <a:t>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a:noFill/>
                    </a:lnR>
                    <a:lnT>
                      <a:noFill/>
                    </a:lnT>
                    <a:lnB>
                      <a:noFill/>
                    </a:lnB>
                  </a:tcPr>
                </a:tc>
              </a:tr>
              <a:tr h="214603">
                <a:tc>
                  <a:txBody>
                    <a:bodyPr/>
                    <a:lstStyle/>
                    <a:p>
                      <a:pPr marL="0" marR="0" algn="l">
                        <a:lnSpc>
                          <a:spcPct val="107000"/>
                        </a:lnSpc>
                        <a:spcBef>
                          <a:spcPts val="0"/>
                        </a:spcBef>
                        <a:spcAft>
                          <a:spcPts val="0"/>
                        </a:spcAft>
                      </a:pPr>
                      <a:r>
                        <a:rPr lang="en-US" sz="1000" b="1">
                          <a:solidFill>
                            <a:srgbClr val="4691C5"/>
                          </a:solidFill>
                          <a:effectLst/>
                          <a:latin typeface="Century Gothic" panose="020B0502020202020204" pitchFamily="34" charset="0"/>
                          <a:ea typeface="Calibri" panose="020F0502020204030204" pitchFamily="34" charset="0"/>
                          <a:cs typeface="Times New Roman" panose="02020603050405020304" pitchFamily="18" charset="0"/>
                        </a:rPr>
                        <a:t>2</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a:noFill/>
                    </a:lnL>
                    <a:lnR w="12700" cap="flat" cmpd="sng" algn="ctr">
                      <a:solidFill>
                        <a:srgbClr val="4691C5"/>
                      </a:solidFill>
                      <a:prstDash val="solid"/>
                      <a:round/>
                      <a:headEnd type="none" w="med" len="med"/>
                      <a:tailEnd type="none" w="med" len="med"/>
                    </a:lnR>
                    <a:lnT>
                      <a:noFill/>
                    </a:lnT>
                    <a:lnB>
                      <a:noFill/>
                    </a:lnB>
                  </a:tcPr>
                </a:tc>
                <a:tc>
                  <a:txBody>
                    <a:bodyPr/>
                    <a:lstStyle/>
                    <a:p>
                      <a:pPr marL="0" marR="0" algn="l">
                        <a:lnSpc>
                          <a:spcPct val="107000"/>
                        </a:lnSpc>
                        <a:spcBef>
                          <a:spcPts val="0"/>
                        </a:spcBef>
                        <a:spcAft>
                          <a:spcPts val="0"/>
                        </a:spcAft>
                      </a:pPr>
                      <a:r>
                        <a:rPr lang="en-US" sz="1100" b="1" i="1">
                          <a:effectLst/>
                          <a:latin typeface="Century Gothic" panose="020B0502020202020204" pitchFamily="34" charset="0"/>
                          <a:ea typeface="Calibri" panose="020F0502020204030204" pitchFamily="34" charset="0"/>
                          <a:cs typeface="Times New Roman" panose="02020603050405020304" pitchFamily="18" charset="0"/>
                        </a:rPr>
                        <a:t>Benchmarking Briefing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w="12700" cap="flat" cmpd="sng" algn="ctr">
                      <a:solidFill>
                        <a:srgbClr val="4691C5"/>
                      </a:solidFill>
                      <a:prstDash val="solid"/>
                      <a:round/>
                      <a:headEnd type="none" w="med" len="med"/>
                      <a:tailEnd type="none" w="med" len="med"/>
                    </a:lnR>
                    <a:lnT>
                      <a:noFill/>
                    </a:lnT>
                    <a:lnB>
                      <a:noFill/>
                    </a:lnB>
                    <a:solidFill>
                      <a:srgbClr val="DEEAF6"/>
                    </a:solidFill>
                  </a:tcPr>
                </a:tc>
                <a:tc>
                  <a:txBody>
                    <a:bodyPr/>
                    <a:lstStyle/>
                    <a:p>
                      <a:pPr marL="0" marR="0" algn="ctr">
                        <a:lnSpc>
                          <a:spcPct val="107000"/>
                        </a:lnSpc>
                        <a:spcBef>
                          <a:spcPts val="0"/>
                        </a:spcBef>
                        <a:spcAft>
                          <a:spcPts val="0"/>
                        </a:spcAft>
                      </a:pPr>
                      <a:r>
                        <a:rPr lang="en-US" sz="1000" i="1">
                          <a:effectLst/>
                          <a:latin typeface="Century Gothic" panose="020B0502020202020204" pitchFamily="34" charset="0"/>
                          <a:ea typeface="Calibri" panose="020F0502020204030204" pitchFamily="34" charset="0"/>
                          <a:cs typeface="Times New Roman" panose="02020603050405020304" pitchFamily="18" charset="0"/>
                        </a:rPr>
                        <a:t>June 22, 2016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a:noFill/>
                    </a:lnR>
                    <a:lnT>
                      <a:noFill/>
                    </a:lnT>
                    <a:lnB>
                      <a:noFill/>
                    </a:lnB>
                    <a:solidFill>
                      <a:srgbClr val="DEEAF6"/>
                    </a:solidFill>
                  </a:tcPr>
                </a:tc>
              </a:tr>
              <a:tr h="437717">
                <a:tc>
                  <a:txBody>
                    <a:bodyPr/>
                    <a:lstStyle/>
                    <a:p>
                      <a:pPr marL="0" marR="0" algn="l">
                        <a:lnSpc>
                          <a:spcPct val="107000"/>
                        </a:lnSpc>
                        <a:spcBef>
                          <a:spcPts val="0"/>
                        </a:spcBef>
                        <a:spcAft>
                          <a:spcPts val="0"/>
                        </a:spcAft>
                      </a:pPr>
                      <a:r>
                        <a:rPr lang="en-US" sz="1000" b="1">
                          <a:solidFill>
                            <a:srgbClr val="4691C5"/>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a:noFill/>
                    </a:lnL>
                    <a:lnR w="12700" cap="flat" cmpd="sng" algn="ctr">
                      <a:solidFill>
                        <a:srgbClr val="4691C5"/>
                      </a:solidFill>
                      <a:prstDash val="solid"/>
                      <a:round/>
                      <a:headEnd type="none" w="med" len="med"/>
                      <a:tailEnd type="none" w="med" len="med"/>
                    </a:lnR>
                    <a:lnT>
                      <a:noFill/>
                    </a:lnT>
                    <a:lnB>
                      <a:noFill/>
                    </a:lnB>
                  </a:tcPr>
                </a:tc>
                <a:tc>
                  <a:txBody>
                    <a:bodyPr/>
                    <a:lstStyle/>
                    <a:p>
                      <a:pPr marL="342900" marR="0" lvl="0" indent="-342900" algn="l">
                        <a:spcBef>
                          <a:spcPts val="0"/>
                        </a:spcBef>
                        <a:spcAft>
                          <a:spcPts val="0"/>
                        </a:spcAft>
                        <a:buFont typeface="+mj-lt"/>
                        <a:buAutoNum type="alphaLcPeriod"/>
                      </a:pPr>
                      <a:r>
                        <a:rPr lang="en-US" sz="1000">
                          <a:effectLst/>
                          <a:latin typeface="Century Gothic" panose="020B0502020202020204" pitchFamily="34" charset="0"/>
                          <a:ea typeface="Calibri" panose="020F0502020204030204" pitchFamily="34" charset="0"/>
                          <a:cs typeface="Times New Roman" panose="02020603050405020304" pitchFamily="18" charset="0"/>
                        </a:rPr>
                        <a:t>Peer institutional fund review</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a:spcBef>
                          <a:spcPts val="0"/>
                        </a:spcBef>
                        <a:spcAft>
                          <a:spcPts val="0"/>
                        </a:spcAft>
                        <a:buFont typeface="+mj-lt"/>
                        <a:buAutoNum type="alphaLcPeriod"/>
                      </a:pPr>
                      <a:r>
                        <a:rPr lang="en-US" sz="1000">
                          <a:effectLst/>
                          <a:latin typeface="Century Gothic" panose="020B0502020202020204" pitchFamily="34" charset="0"/>
                          <a:ea typeface="Calibri" panose="020F0502020204030204" pitchFamily="34" charset="0"/>
                          <a:cs typeface="Times New Roman" panose="02020603050405020304" pitchFamily="18" charset="0"/>
                        </a:rPr>
                        <a:t>ERSRI Plan asset portfolio review</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a:spcBef>
                          <a:spcPts val="0"/>
                        </a:spcBef>
                        <a:spcAft>
                          <a:spcPts val="0"/>
                        </a:spcAft>
                        <a:buFont typeface="+mj-lt"/>
                        <a:buAutoNum type="alphaLcPeriod"/>
                      </a:pPr>
                      <a:r>
                        <a:rPr lang="en-US" sz="1000">
                          <a:effectLst/>
                          <a:latin typeface="Century Gothic" panose="020B0502020202020204" pitchFamily="34" charset="0"/>
                          <a:ea typeface="Calibri" panose="020F0502020204030204" pitchFamily="34" charset="0"/>
                          <a:cs typeface="Times New Roman" panose="02020603050405020304" pitchFamily="18" charset="0"/>
                        </a:rPr>
                        <a:t>PCA Briefing on how the model works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w="12700" cap="flat" cmpd="sng" algn="ctr">
                      <a:solidFill>
                        <a:srgbClr val="4691C5"/>
                      </a:solidFill>
                      <a:prstDash val="solid"/>
                      <a:round/>
                      <a:headEnd type="none" w="med" len="med"/>
                      <a:tailEnd type="none" w="med" len="med"/>
                    </a:lnR>
                    <a:lnT>
                      <a:noFill/>
                    </a:lnT>
                    <a:lnB>
                      <a:noFill/>
                    </a:lnB>
                  </a:tcPr>
                </a:tc>
                <a:tc>
                  <a:txBody>
                    <a:bodyPr/>
                    <a:lstStyle/>
                    <a:p>
                      <a:pPr marL="0" marR="0" algn="ctr">
                        <a:lnSpc>
                          <a:spcPct val="107000"/>
                        </a:lnSpc>
                        <a:spcBef>
                          <a:spcPts val="0"/>
                        </a:spcBef>
                        <a:spcAft>
                          <a:spcPts val="0"/>
                        </a:spcAft>
                      </a:pPr>
                      <a:r>
                        <a:rPr lang="en-US" sz="1000" i="1">
                          <a:effectLst/>
                          <a:latin typeface="Century Gothic" panose="020B0502020202020204" pitchFamily="34" charset="0"/>
                          <a:ea typeface="Calibri" panose="020F0502020204030204" pitchFamily="34" charset="0"/>
                          <a:cs typeface="Times New Roman" panose="02020603050405020304" pitchFamily="18" charset="0"/>
                        </a:rPr>
                        <a:t>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a:noFill/>
                    </a:lnR>
                    <a:lnT>
                      <a:noFill/>
                    </a:lnT>
                    <a:lnB>
                      <a:noFill/>
                    </a:lnB>
                  </a:tcPr>
                </a:tc>
              </a:tr>
              <a:tr h="466290">
                <a:tc>
                  <a:txBody>
                    <a:bodyPr/>
                    <a:lstStyle/>
                    <a:p>
                      <a:pPr marL="0" marR="0" algn="l">
                        <a:lnSpc>
                          <a:spcPct val="107000"/>
                        </a:lnSpc>
                        <a:spcBef>
                          <a:spcPts val="0"/>
                        </a:spcBef>
                        <a:spcAft>
                          <a:spcPts val="0"/>
                        </a:spcAft>
                      </a:pPr>
                      <a:r>
                        <a:rPr lang="en-US" sz="1000" b="1">
                          <a:solidFill>
                            <a:srgbClr val="4691C5"/>
                          </a:solidFill>
                          <a:effectLst/>
                          <a:latin typeface="Century Gothic" panose="020B0502020202020204" pitchFamily="34" charset="0"/>
                          <a:ea typeface="Calibri" panose="020F0502020204030204" pitchFamily="34" charset="0"/>
                          <a:cs typeface="Times New Roman" panose="02020603050405020304" pitchFamily="18" charset="0"/>
                        </a:rPr>
                        <a:t>3</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a:noFill/>
                    </a:lnL>
                    <a:lnR w="12700" cap="flat" cmpd="sng" algn="ctr">
                      <a:solidFill>
                        <a:srgbClr val="4691C5"/>
                      </a:solidFill>
                      <a:prstDash val="solid"/>
                      <a:round/>
                      <a:headEnd type="none" w="med" len="med"/>
                      <a:tailEnd type="none" w="med" len="med"/>
                    </a:lnR>
                    <a:lnT>
                      <a:noFill/>
                    </a:lnT>
                    <a:lnB>
                      <a:noFill/>
                    </a:lnB>
                  </a:tcPr>
                </a:tc>
                <a:tc>
                  <a:txBody>
                    <a:bodyPr/>
                    <a:lstStyle/>
                    <a:p>
                      <a:pPr marL="0" marR="0" algn="l">
                        <a:lnSpc>
                          <a:spcPct val="107000"/>
                        </a:lnSpc>
                        <a:spcBef>
                          <a:spcPts val="0"/>
                        </a:spcBef>
                        <a:spcAft>
                          <a:spcPts val="0"/>
                        </a:spcAft>
                      </a:pPr>
                      <a:r>
                        <a:rPr lang="en-US" sz="1100" b="1" i="1">
                          <a:effectLst/>
                          <a:latin typeface="Century Gothic" panose="020B0502020202020204" pitchFamily="34" charset="0"/>
                          <a:ea typeface="Calibri" panose="020F0502020204030204" pitchFamily="34" charset="0"/>
                          <a:cs typeface="Times New Roman" panose="02020603050405020304" pitchFamily="18" charset="0"/>
                        </a:rPr>
                        <a:t>Risks and Risk Preferences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w="12700" cap="flat" cmpd="sng" algn="ctr">
                      <a:solidFill>
                        <a:srgbClr val="4691C5"/>
                      </a:solidFill>
                      <a:prstDash val="solid"/>
                      <a:round/>
                      <a:headEnd type="none" w="med" len="med"/>
                      <a:tailEnd type="none" w="med" len="med"/>
                    </a:lnR>
                    <a:lnT>
                      <a:noFill/>
                    </a:lnT>
                    <a:lnB>
                      <a:noFill/>
                    </a:lnB>
                    <a:solidFill>
                      <a:srgbClr val="DEEAF6"/>
                    </a:solidFill>
                  </a:tcPr>
                </a:tc>
                <a:tc>
                  <a:txBody>
                    <a:bodyPr/>
                    <a:lstStyle/>
                    <a:p>
                      <a:pPr marL="0" marR="0" algn="ctr">
                        <a:lnSpc>
                          <a:spcPct val="107000"/>
                        </a:lnSpc>
                        <a:spcBef>
                          <a:spcPts val="0"/>
                        </a:spcBef>
                        <a:spcAft>
                          <a:spcPts val="0"/>
                        </a:spcAft>
                      </a:pPr>
                      <a:r>
                        <a:rPr lang="en-US" sz="1000" i="1">
                          <a:effectLst/>
                          <a:latin typeface="Century Gothic" panose="020B0502020202020204" pitchFamily="34" charset="0"/>
                          <a:ea typeface="Calibri" panose="020F0502020204030204" pitchFamily="34" charset="0"/>
                          <a:cs typeface="Times New Roman" panose="02020603050405020304" pitchFamily="18" charset="0"/>
                        </a:rPr>
                        <a:t>July 13, 2016</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a:noFill/>
                    </a:lnR>
                    <a:lnT>
                      <a:noFill/>
                    </a:lnT>
                    <a:lnB>
                      <a:noFill/>
                    </a:lnB>
                    <a:solidFill>
                      <a:srgbClr val="DEEAF6"/>
                    </a:solidFill>
                  </a:tcPr>
                </a:tc>
              </a:tr>
              <a:tr h="378747">
                <a:tc>
                  <a:txBody>
                    <a:bodyPr/>
                    <a:lstStyle/>
                    <a:p>
                      <a:pPr marL="0" marR="0" algn="l">
                        <a:lnSpc>
                          <a:spcPct val="107000"/>
                        </a:lnSpc>
                        <a:spcBef>
                          <a:spcPts val="0"/>
                        </a:spcBef>
                        <a:spcAft>
                          <a:spcPts val="0"/>
                        </a:spcAft>
                      </a:pPr>
                      <a:r>
                        <a:rPr lang="en-US" sz="1000" b="1">
                          <a:solidFill>
                            <a:srgbClr val="4691C5"/>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a:noFill/>
                    </a:lnL>
                    <a:lnR w="12700" cap="flat" cmpd="sng" algn="ctr">
                      <a:solidFill>
                        <a:srgbClr val="4691C5"/>
                      </a:solidFill>
                      <a:prstDash val="solid"/>
                      <a:round/>
                      <a:headEnd type="none" w="med" len="med"/>
                      <a:tailEnd type="none" w="med" len="med"/>
                    </a:lnR>
                    <a:lnT>
                      <a:noFill/>
                    </a:lnT>
                    <a:lnB>
                      <a:noFill/>
                    </a:lnB>
                  </a:tcPr>
                </a:tc>
                <a:tc>
                  <a:txBody>
                    <a:bodyPr/>
                    <a:lstStyle/>
                    <a:p>
                      <a:pPr marL="342900" marR="0" lvl="0" indent="-342900" algn="l">
                        <a:spcBef>
                          <a:spcPts val="0"/>
                        </a:spcBef>
                        <a:spcAft>
                          <a:spcPts val="0"/>
                        </a:spcAft>
                        <a:buFont typeface="+mj-lt"/>
                        <a:buAutoNum type="alphaLcPeriod"/>
                      </a:pPr>
                      <a:r>
                        <a:rPr lang="en-US" sz="1000">
                          <a:effectLst/>
                          <a:latin typeface="Century Gothic" panose="020B0502020202020204" pitchFamily="34" charset="0"/>
                          <a:ea typeface="Calibri" panose="020F0502020204030204" pitchFamily="34" charset="0"/>
                          <a:cs typeface="Times New Roman" panose="02020603050405020304" pitchFamily="18" charset="0"/>
                        </a:rPr>
                        <a:t>Financial condition of plan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a:spcBef>
                          <a:spcPts val="0"/>
                        </a:spcBef>
                        <a:spcAft>
                          <a:spcPts val="0"/>
                        </a:spcAft>
                        <a:buFont typeface="+mj-lt"/>
                        <a:buAutoNum type="alphaLcPeriod"/>
                      </a:pPr>
                      <a:r>
                        <a:rPr lang="en-US" sz="1000">
                          <a:effectLst/>
                          <a:latin typeface="Century Gothic" panose="020B0502020202020204" pitchFamily="34" charset="0"/>
                          <a:ea typeface="Calibri" panose="020F0502020204030204" pitchFamily="34" charset="0"/>
                          <a:cs typeface="Times New Roman" panose="02020603050405020304" pitchFamily="18" charset="0"/>
                        </a:rPr>
                        <a:t>Risk sensitivities and definitions of success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w="12700" cap="flat" cmpd="sng" algn="ctr">
                      <a:solidFill>
                        <a:srgbClr val="4691C5"/>
                      </a:solidFill>
                      <a:prstDash val="solid"/>
                      <a:round/>
                      <a:headEnd type="none" w="med" len="med"/>
                      <a:tailEnd type="none" w="med" len="med"/>
                    </a:lnR>
                    <a:lnT>
                      <a:noFill/>
                    </a:lnT>
                    <a:lnB>
                      <a:noFill/>
                    </a:lnB>
                  </a:tcPr>
                </a:tc>
                <a:tc>
                  <a:txBody>
                    <a:bodyPr/>
                    <a:lstStyle/>
                    <a:p>
                      <a:pPr marL="0" marR="0" algn="ctr">
                        <a:lnSpc>
                          <a:spcPct val="107000"/>
                        </a:lnSpc>
                        <a:spcBef>
                          <a:spcPts val="0"/>
                        </a:spcBef>
                        <a:spcAft>
                          <a:spcPts val="0"/>
                        </a:spcAft>
                      </a:pPr>
                      <a:r>
                        <a:rPr lang="en-US" sz="1000" i="1">
                          <a:effectLst/>
                          <a:latin typeface="Century Gothic" panose="020B0502020202020204" pitchFamily="34" charset="0"/>
                          <a:ea typeface="Calibri" panose="020F0502020204030204" pitchFamily="34" charset="0"/>
                          <a:cs typeface="Times New Roman" panose="02020603050405020304" pitchFamily="18" charset="0"/>
                        </a:rPr>
                        <a:t>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a:noFill/>
                    </a:lnR>
                    <a:lnT>
                      <a:noFill/>
                    </a:lnT>
                    <a:lnB>
                      <a:noFill/>
                    </a:lnB>
                  </a:tcPr>
                </a:tc>
              </a:tr>
              <a:tr h="171744">
                <a:tc>
                  <a:txBody>
                    <a:bodyPr/>
                    <a:lstStyle/>
                    <a:p>
                      <a:pPr marL="0" marR="0" algn="l">
                        <a:lnSpc>
                          <a:spcPct val="107000"/>
                        </a:lnSpc>
                        <a:spcBef>
                          <a:spcPts val="0"/>
                        </a:spcBef>
                        <a:spcAft>
                          <a:spcPts val="0"/>
                        </a:spcAft>
                      </a:pPr>
                      <a:r>
                        <a:rPr lang="en-US" sz="1000" b="1">
                          <a:solidFill>
                            <a:srgbClr val="4691C5"/>
                          </a:solidFill>
                          <a:effectLst/>
                          <a:latin typeface="Century Gothic" panose="020B0502020202020204" pitchFamily="34" charset="0"/>
                          <a:ea typeface="Calibri" panose="020F0502020204030204" pitchFamily="34" charset="0"/>
                          <a:cs typeface="Times New Roman" panose="02020603050405020304" pitchFamily="18" charset="0"/>
                        </a:rPr>
                        <a:t>4</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a:noFill/>
                    </a:lnL>
                    <a:lnR w="12700" cap="flat" cmpd="sng" algn="ctr">
                      <a:solidFill>
                        <a:srgbClr val="4691C5"/>
                      </a:solidFill>
                      <a:prstDash val="solid"/>
                      <a:round/>
                      <a:headEnd type="none" w="med" len="med"/>
                      <a:tailEnd type="none" w="med" len="med"/>
                    </a:lnR>
                    <a:lnT>
                      <a:noFill/>
                    </a:lnT>
                    <a:lnB>
                      <a:noFill/>
                    </a:lnB>
                  </a:tcPr>
                </a:tc>
                <a:tc>
                  <a:txBody>
                    <a:bodyPr/>
                    <a:lstStyle/>
                    <a:p>
                      <a:pPr marL="0" marR="0" algn="l">
                        <a:lnSpc>
                          <a:spcPct val="107000"/>
                        </a:lnSpc>
                        <a:spcBef>
                          <a:spcPts val="0"/>
                        </a:spcBef>
                        <a:spcAft>
                          <a:spcPts val="0"/>
                        </a:spcAft>
                      </a:pPr>
                      <a:r>
                        <a:rPr lang="en-US" sz="1100" b="1" i="1">
                          <a:effectLst/>
                          <a:latin typeface="Century Gothic" panose="020B0502020202020204" pitchFamily="34" charset="0"/>
                          <a:ea typeface="Calibri" panose="020F0502020204030204" pitchFamily="34" charset="0"/>
                          <a:cs typeface="Times New Roman" panose="02020603050405020304" pitchFamily="18" charset="0"/>
                        </a:rPr>
                        <a:t>Translating Risk Appetite into Investment Constraints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w="12700" cap="flat" cmpd="sng" algn="ctr">
                      <a:solidFill>
                        <a:srgbClr val="4691C5"/>
                      </a:solidFill>
                      <a:prstDash val="solid"/>
                      <a:round/>
                      <a:headEnd type="none" w="med" len="med"/>
                      <a:tailEnd type="none" w="med" len="med"/>
                    </a:lnR>
                    <a:lnT>
                      <a:noFill/>
                    </a:lnT>
                    <a:lnB>
                      <a:noFill/>
                    </a:lnB>
                    <a:solidFill>
                      <a:srgbClr val="DEEAF6"/>
                    </a:solidFill>
                  </a:tcPr>
                </a:tc>
                <a:tc>
                  <a:txBody>
                    <a:bodyPr/>
                    <a:lstStyle/>
                    <a:p>
                      <a:pPr marL="0" marR="0" algn="ctr">
                        <a:lnSpc>
                          <a:spcPct val="107000"/>
                        </a:lnSpc>
                        <a:spcBef>
                          <a:spcPts val="0"/>
                        </a:spcBef>
                        <a:spcAft>
                          <a:spcPts val="0"/>
                        </a:spcAft>
                      </a:pPr>
                      <a:r>
                        <a:rPr lang="en-US" sz="1000" i="1">
                          <a:effectLst/>
                          <a:latin typeface="Century Gothic" panose="020B0502020202020204" pitchFamily="34" charset="0"/>
                          <a:ea typeface="Calibri" panose="020F0502020204030204" pitchFamily="34" charset="0"/>
                          <a:cs typeface="Times New Roman" panose="02020603050405020304" pitchFamily="18" charset="0"/>
                        </a:rPr>
                        <a:t>Aug 1, 2016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a:noFill/>
                    </a:lnR>
                    <a:lnT>
                      <a:noFill/>
                    </a:lnT>
                    <a:lnB>
                      <a:noFill/>
                    </a:lnB>
                    <a:solidFill>
                      <a:srgbClr val="DEEAF6"/>
                    </a:solidFill>
                  </a:tcPr>
                </a:tc>
              </a:tr>
              <a:tr h="477233">
                <a:tc>
                  <a:txBody>
                    <a:bodyPr/>
                    <a:lstStyle/>
                    <a:p>
                      <a:pPr marL="0" marR="0" algn="l">
                        <a:lnSpc>
                          <a:spcPct val="107000"/>
                        </a:lnSpc>
                        <a:spcBef>
                          <a:spcPts val="0"/>
                        </a:spcBef>
                        <a:spcAft>
                          <a:spcPts val="0"/>
                        </a:spcAft>
                      </a:pPr>
                      <a:r>
                        <a:rPr lang="en-US" sz="1000" b="1">
                          <a:solidFill>
                            <a:srgbClr val="4691C5"/>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a:noFill/>
                    </a:lnL>
                    <a:lnR w="12700" cap="flat" cmpd="sng" algn="ctr">
                      <a:solidFill>
                        <a:srgbClr val="4691C5"/>
                      </a:solidFill>
                      <a:prstDash val="solid"/>
                      <a:round/>
                      <a:headEnd type="none" w="med" len="med"/>
                      <a:tailEnd type="none" w="med" len="med"/>
                    </a:lnR>
                    <a:lnT>
                      <a:noFill/>
                    </a:lnT>
                    <a:lnB>
                      <a:noFill/>
                    </a:lnB>
                  </a:tcPr>
                </a:tc>
                <a:tc>
                  <a:txBody>
                    <a:bodyPr/>
                    <a:lstStyle/>
                    <a:p>
                      <a:pPr marL="342900" marR="0" lvl="0" indent="-342900" algn="l">
                        <a:spcBef>
                          <a:spcPts val="0"/>
                        </a:spcBef>
                        <a:spcAft>
                          <a:spcPts val="0"/>
                        </a:spcAft>
                        <a:buFont typeface="+mj-lt"/>
                        <a:buAutoNum type="alphaLcPeriod"/>
                      </a:pPr>
                      <a:r>
                        <a:rPr lang="en-US" sz="1000">
                          <a:effectLst/>
                          <a:latin typeface="Century Gothic" panose="020B0502020202020204" pitchFamily="34" charset="0"/>
                          <a:ea typeface="Calibri" panose="020F0502020204030204" pitchFamily="34" charset="0"/>
                          <a:cs typeface="Times New Roman" panose="02020603050405020304" pitchFamily="18" charset="0"/>
                        </a:rPr>
                        <a:t>Define investment objectives and determine model variables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a:spcBef>
                          <a:spcPts val="0"/>
                        </a:spcBef>
                        <a:spcAft>
                          <a:spcPts val="0"/>
                        </a:spcAft>
                        <a:buFont typeface="+mj-lt"/>
                        <a:buAutoNum type="alphaLcPeriod"/>
                      </a:pPr>
                      <a:r>
                        <a:rPr lang="en-US" sz="1000">
                          <a:effectLst/>
                          <a:latin typeface="Century Gothic" panose="020B0502020202020204" pitchFamily="34" charset="0"/>
                          <a:ea typeface="Calibri" panose="020F0502020204030204" pitchFamily="34" charset="0"/>
                          <a:cs typeface="Times New Roman" panose="02020603050405020304" pitchFamily="18" charset="0"/>
                        </a:rPr>
                        <a:t>New concept review (asset class)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w="12700" cap="flat" cmpd="sng" algn="ctr">
                      <a:solidFill>
                        <a:srgbClr val="4691C5"/>
                      </a:solidFill>
                      <a:prstDash val="solid"/>
                      <a:round/>
                      <a:headEnd type="none" w="med" len="med"/>
                      <a:tailEnd type="none" w="med" len="med"/>
                    </a:lnR>
                    <a:lnT>
                      <a:noFill/>
                    </a:lnT>
                    <a:lnB>
                      <a:noFill/>
                    </a:lnB>
                  </a:tcPr>
                </a:tc>
                <a:tc>
                  <a:txBody>
                    <a:bodyPr/>
                    <a:lstStyle/>
                    <a:p>
                      <a:pPr marL="0" marR="0" algn="ctr">
                        <a:lnSpc>
                          <a:spcPct val="107000"/>
                        </a:lnSpc>
                        <a:spcBef>
                          <a:spcPts val="0"/>
                        </a:spcBef>
                        <a:spcAft>
                          <a:spcPts val="0"/>
                        </a:spcAft>
                      </a:pPr>
                      <a:r>
                        <a:rPr lang="en-US" sz="1000" i="1">
                          <a:effectLst/>
                          <a:latin typeface="Century Gothic" panose="020B0502020202020204" pitchFamily="34" charset="0"/>
                          <a:ea typeface="Calibri" panose="020F0502020204030204" pitchFamily="34" charset="0"/>
                          <a:cs typeface="Times New Roman" panose="02020603050405020304" pitchFamily="18" charset="0"/>
                        </a:rPr>
                        <a:t>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a:noFill/>
                    </a:lnR>
                    <a:lnT>
                      <a:noFill/>
                    </a:lnT>
                    <a:lnB>
                      <a:noFill/>
                    </a:lnB>
                  </a:tcPr>
                </a:tc>
              </a:tr>
              <a:tr h="171744">
                <a:tc>
                  <a:txBody>
                    <a:bodyPr/>
                    <a:lstStyle/>
                    <a:p>
                      <a:pPr marL="0" marR="0" algn="l">
                        <a:lnSpc>
                          <a:spcPct val="107000"/>
                        </a:lnSpc>
                        <a:spcBef>
                          <a:spcPts val="0"/>
                        </a:spcBef>
                        <a:spcAft>
                          <a:spcPts val="0"/>
                        </a:spcAft>
                      </a:pPr>
                      <a:r>
                        <a:rPr lang="en-US" sz="1000" b="1">
                          <a:solidFill>
                            <a:srgbClr val="4691C5"/>
                          </a:solidFill>
                          <a:effectLst/>
                          <a:latin typeface="Century Gothic" panose="020B0502020202020204" pitchFamily="34" charset="0"/>
                          <a:ea typeface="Calibri" panose="020F0502020204030204" pitchFamily="34" charset="0"/>
                          <a:cs typeface="Times New Roman" panose="02020603050405020304" pitchFamily="18" charset="0"/>
                        </a:rPr>
                        <a:t>5</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a:noFill/>
                    </a:lnL>
                    <a:lnR w="12700" cap="flat" cmpd="sng" algn="ctr">
                      <a:solidFill>
                        <a:srgbClr val="4691C5"/>
                      </a:solidFill>
                      <a:prstDash val="solid"/>
                      <a:round/>
                      <a:headEnd type="none" w="med" len="med"/>
                      <a:tailEnd type="none" w="med" len="med"/>
                    </a:lnR>
                    <a:lnT>
                      <a:noFill/>
                    </a:lnT>
                    <a:lnB>
                      <a:noFill/>
                    </a:lnB>
                  </a:tcPr>
                </a:tc>
                <a:tc>
                  <a:txBody>
                    <a:bodyPr/>
                    <a:lstStyle/>
                    <a:p>
                      <a:pPr marL="0" marR="0" algn="l">
                        <a:lnSpc>
                          <a:spcPct val="107000"/>
                        </a:lnSpc>
                        <a:spcBef>
                          <a:spcPts val="0"/>
                        </a:spcBef>
                        <a:spcAft>
                          <a:spcPts val="0"/>
                        </a:spcAft>
                      </a:pPr>
                      <a:r>
                        <a:rPr lang="en-US" sz="1100" b="1" i="1">
                          <a:effectLst/>
                          <a:latin typeface="Century Gothic" panose="020B0502020202020204" pitchFamily="34" charset="0"/>
                          <a:ea typeface="Calibri" panose="020F0502020204030204" pitchFamily="34" charset="0"/>
                          <a:cs typeface="Times New Roman" panose="02020603050405020304" pitchFamily="18" charset="0"/>
                        </a:rPr>
                        <a:t>Asset Class Modeling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w="12700" cap="flat" cmpd="sng" algn="ctr">
                      <a:solidFill>
                        <a:srgbClr val="4691C5"/>
                      </a:solidFill>
                      <a:prstDash val="solid"/>
                      <a:round/>
                      <a:headEnd type="none" w="med" len="med"/>
                      <a:tailEnd type="none" w="med" len="med"/>
                    </a:lnR>
                    <a:lnT>
                      <a:noFill/>
                    </a:lnT>
                    <a:lnB>
                      <a:noFill/>
                    </a:lnB>
                    <a:solidFill>
                      <a:srgbClr val="DEEAF6"/>
                    </a:solidFill>
                  </a:tcPr>
                </a:tc>
                <a:tc>
                  <a:txBody>
                    <a:bodyPr/>
                    <a:lstStyle/>
                    <a:p>
                      <a:pPr marL="0" marR="0" algn="ctr">
                        <a:lnSpc>
                          <a:spcPct val="107000"/>
                        </a:lnSpc>
                        <a:spcBef>
                          <a:spcPts val="0"/>
                        </a:spcBef>
                        <a:spcAft>
                          <a:spcPts val="0"/>
                        </a:spcAft>
                      </a:pPr>
                      <a:r>
                        <a:rPr lang="en-US" sz="1000" i="1">
                          <a:effectLst/>
                          <a:latin typeface="Century Gothic" panose="020B0502020202020204" pitchFamily="34" charset="0"/>
                          <a:ea typeface="Calibri" panose="020F0502020204030204" pitchFamily="34" charset="0"/>
                          <a:cs typeface="Times New Roman" panose="02020603050405020304" pitchFamily="18" charset="0"/>
                        </a:rPr>
                        <a:t>Aug 1, 2016</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a:noFill/>
                    </a:lnR>
                    <a:lnT>
                      <a:noFill/>
                    </a:lnT>
                    <a:lnB>
                      <a:noFill/>
                    </a:lnB>
                    <a:solidFill>
                      <a:srgbClr val="DEEAF6"/>
                    </a:solidFill>
                  </a:tcPr>
                </a:tc>
              </a:tr>
              <a:tr h="291812">
                <a:tc>
                  <a:txBody>
                    <a:bodyPr/>
                    <a:lstStyle/>
                    <a:p>
                      <a:pPr marL="0" marR="0" algn="l">
                        <a:lnSpc>
                          <a:spcPct val="107000"/>
                        </a:lnSpc>
                        <a:spcBef>
                          <a:spcPts val="0"/>
                        </a:spcBef>
                        <a:spcAft>
                          <a:spcPts val="0"/>
                        </a:spcAft>
                      </a:pPr>
                      <a:r>
                        <a:rPr lang="en-US" sz="1000" b="1">
                          <a:solidFill>
                            <a:srgbClr val="4691C5"/>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a:noFill/>
                    </a:lnL>
                    <a:lnR w="12700" cap="flat" cmpd="sng" algn="ctr">
                      <a:solidFill>
                        <a:srgbClr val="4691C5"/>
                      </a:solidFill>
                      <a:prstDash val="solid"/>
                      <a:round/>
                      <a:headEnd type="none" w="med" len="med"/>
                      <a:tailEnd type="none" w="med" len="med"/>
                    </a:lnR>
                    <a:lnT>
                      <a:noFill/>
                    </a:lnT>
                    <a:lnB>
                      <a:noFill/>
                    </a:lnB>
                  </a:tcPr>
                </a:tc>
                <a:tc>
                  <a:txBody>
                    <a:bodyPr/>
                    <a:lstStyle/>
                    <a:p>
                      <a:pPr marL="342900" marR="0" lvl="0" indent="-342900" algn="l">
                        <a:spcBef>
                          <a:spcPts val="0"/>
                        </a:spcBef>
                        <a:spcAft>
                          <a:spcPts val="0"/>
                        </a:spcAft>
                        <a:buFont typeface="+mj-lt"/>
                        <a:buAutoNum type="alphaLcPeriod"/>
                      </a:pPr>
                      <a:r>
                        <a:rPr lang="en-US" sz="1000">
                          <a:effectLst/>
                          <a:latin typeface="Century Gothic" panose="020B0502020202020204" pitchFamily="34" charset="0"/>
                          <a:ea typeface="Calibri" panose="020F0502020204030204" pitchFamily="34" charset="0"/>
                          <a:cs typeface="Times New Roman" panose="02020603050405020304" pitchFamily="18" charset="0"/>
                        </a:rPr>
                        <a:t>Role of assets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a:spcBef>
                          <a:spcPts val="0"/>
                        </a:spcBef>
                        <a:spcAft>
                          <a:spcPts val="0"/>
                        </a:spcAft>
                        <a:buFont typeface="+mj-lt"/>
                        <a:buAutoNum type="alphaLcPeriod"/>
                      </a:pPr>
                      <a:r>
                        <a:rPr lang="en-US" sz="1000">
                          <a:effectLst/>
                          <a:latin typeface="Century Gothic" panose="020B0502020202020204" pitchFamily="34" charset="0"/>
                          <a:ea typeface="Calibri" panose="020F0502020204030204" pitchFamily="34" charset="0"/>
                          <a:cs typeface="Times New Roman" panose="02020603050405020304" pitchFamily="18" charset="0"/>
                        </a:rPr>
                        <a:t>Capital market assumptions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w="12700" cap="flat" cmpd="sng" algn="ctr">
                      <a:solidFill>
                        <a:srgbClr val="4691C5"/>
                      </a:solidFill>
                      <a:prstDash val="solid"/>
                      <a:round/>
                      <a:headEnd type="none" w="med" len="med"/>
                      <a:tailEnd type="none" w="med" len="med"/>
                    </a:lnR>
                    <a:lnT>
                      <a:noFill/>
                    </a:lnT>
                    <a:lnB>
                      <a:noFill/>
                    </a:lnB>
                  </a:tcPr>
                </a:tc>
                <a:tc>
                  <a:txBody>
                    <a:bodyPr/>
                    <a:lstStyle/>
                    <a:p>
                      <a:pPr marL="0" marR="0" algn="ctr">
                        <a:lnSpc>
                          <a:spcPct val="107000"/>
                        </a:lnSpc>
                        <a:spcBef>
                          <a:spcPts val="0"/>
                        </a:spcBef>
                        <a:spcAft>
                          <a:spcPts val="0"/>
                        </a:spcAft>
                      </a:pPr>
                      <a:r>
                        <a:rPr lang="en-US" sz="1000" i="1">
                          <a:effectLst/>
                          <a:latin typeface="Century Gothic" panose="020B0502020202020204" pitchFamily="34" charset="0"/>
                          <a:ea typeface="Calibri" panose="020F0502020204030204" pitchFamily="34" charset="0"/>
                          <a:cs typeface="Times New Roman" panose="02020603050405020304" pitchFamily="18" charset="0"/>
                        </a:rPr>
                        <a:t>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a:noFill/>
                    </a:lnR>
                    <a:lnT>
                      <a:noFill/>
                    </a:lnT>
                    <a:lnB>
                      <a:noFill/>
                    </a:lnB>
                  </a:tcPr>
                </a:tc>
              </a:tr>
              <a:tr h="171744">
                <a:tc>
                  <a:txBody>
                    <a:bodyPr/>
                    <a:lstStyle/>
                    <a:p>
                      <a:pPr marL="0" marR="0" algn="l">
                        <a:lnSpc>
                          <a:spcPct val="107000"/>
                        </a:lnSpc>
                        <a:spcBef>
                          <a:spcPts val="0"/>
                        </a:spcBef>
                        <a:spcAft>
                          <a:spcPts val="0"/>
                        </a:spcAft>
                      </a:pPr>
                      <a:r>
                        <a:rPr lang="en-US" sz="1000" b="1">
                          <a:solidFill>
                            <a:srgbClr val="4691C5"/>
                          </a:solidFill>
                          <a:effectLst/>
                          <a:latin typeface="Century Gothic" panose="020B0502020202020204" pitchFamily="34" charset="0"/>
                          <a:ea typeface="Calibri" panose="020F0502020204030204" pitchFamily="34" charset="0"/>
                          <a:cs typeface="Times New Roman" panose="02020603050405020304" pitchFamily="18" charset="0"/>
                        </a:rPr>
                        <a:t>6</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a:noFill/>
                    </a:lnL>
                    <a:lnR w="12700" cap="flat" cmpd="sng" algn="ctr">
                      <a:solidFill>
                        <a:srgbClr val="4691C5"/>
                      </a:solidFill>
                      <a:prstDash val="solid"/>
                      <a:round/>
                      <a:headEnd type="none" w="med" len="med"/>
                      <a:tailEnd type="none" w="med" len="med"/>
                    </a:lnR>
                    <a:lnT>
                      <a:noFill/>
                    </a:lnT>
                    <a:lnB>
                      <a:noFill/>
                    </a:lnB>
                  </a:tcPr>
                </a:tc>
                <a:tc>
                  <a:txBody>
                    <a:bodyPr/>
                    <a:lstStyle/>
                    <a:p>
                      <a:pPr marL="0" marR="0" algn="l">
                        <a:lnSpc>
                          <a:spcPct val="107000"/>
                        </a:lnSpc>
                        <a:spcBef>
                          <a:spcPts val="0"/>
                        </a:spcBef>
                        <a:spcAft>
                          <a:spcPts val="0"/>
                        </a:spcAft>
                      </a:pPr>
                      <a:r>
                        <a:rPr lang="en-US" sz="1100" b="1" i="1">
                          <a:effectLst/>
                          <a:latin typeface="Century Gothic" panose="020B0502020202020204" pitchFamily="34" charset="0"/>
                          <a:ea typeface="Calibri" panose="020F0502020204030204" pitchFamily="34" charset="0"/>
                          <a:cs typeface="Times New Roman" panose="02020603050405020304" pitchFamily="18" charset="0"/>
                        </a:rPr>
                        <a:t>First Run of Model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w="12700" cap="flat" cmpd="sng" algn="ctr">
                      <a:solidFill>
                        <a:srgbClr val="4691C5"/>
                      </a:solidFill>
                      <a:prstDash val="solid"/>
                      <a:round/>
                      <a:headEnd type="none" w="med" len="med"/>
                      <a:tailEnd type="none" w="med" len="med"/>
                    </a:lnR>
                    <a:lnT>
                      <a:noFill/>
                    </a:lnT>
                    <a:lnB>
                      <a:noFill/>
                    </a:lnB>
                    <a:solidFill>
                      <a:srgbClr val="DEEAF6"/>
                    </a:solidFill>
                  </a:tcPr>
                </a:tc>
                <a:tc>
                  <a:txBody>
                    <a:bodyPr/>
                    <a:lstStyle/>
                    <a:p>
                      <a:pPr marL="0" marR="0" algn="ctr">
                        <a:lnSpc>
                          <a:spcPct val="107000"/>
                        </a:lnSpc>
                        <a:spcBef>
                          <a:spcPts val="0"/>
                        </a:spcBef>
                        <a:spcAft>
                          <a:spcPts val="0"/>
                        </a:spcAft>
                      </a:pPr>
                      <a:r>
                        <a:rPr lang="en-US" sz="1000" i="1" dirty="0">
                          <a:effectLst/>
                          <a:latin typeface="Century Gothic" panose="020B0502020202020204" pitchFamily="34" charset="0"/>
                          <a:ea typeface="Calibri" panose="020F0502020204030204" pitchFamily="34" charset="0"/>
                          <a:cs typeface="Times New Roman" panose="02020603050405020304" pitchFamily="18" charset="0"/>
                        </a:rPr>
                        <a:t>Sept 8, </a:t>
                      </a:r>
                      <a:r>
                        <a:rPr lang="en-US" sz="1000" i="1" dirty="0" smtClean="0">
                          <a:effectLst/>
                          <a:latin typeface="Century Gothic" panose="020B0502020202020204" pitchFamily="34" charset="0"/>
                          <a:ea typeface="Calibri" panose="020F0502020204030204" pitchFamily="34" charset="0"/>
                          <a:cs typeface="Times New Roman" panose="02020603050405020304" pitchFamily="18" charset="0"/>
                        </a:rPr>
                        <a:t>2016</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a:noFill/>
                    </a:lnR>
                    <a:lnT>
                      <a:noFill/>
                    </a:lnT>
                    <a:lnB>
                      <a:noFill/>
                    </a:lnB>
                    <a:solidFill>
                      <a:srgbClr val="DEEAF6"/>
                    </a:solidFill>
                  </a:tcPr>
                </a:tc>
              </a:tr>
              <a:tr h="291812">
                <a:tc>
                  <a:txBody>
                    <a:bodyPr/>
                    <a:lstStyle/>
                    <a:p>
                      <a:pPr marL="0" marR="0" algn="l">
                        <a:lnSpc>
                          <a:spcPct val="107000"/>
                        </a:lnSpc>
                        <a:spcBef>
                          <a:spcPts val="0"/>
                        </a:spcBef>
                        <a:spcAft>
                          <a:spcPts val="0"/>
                        </a:spcAft>
                      </a:pPr>
                      <a:r>
                        <a:rPr lang="en-US" sz="1000" b="1">
                          <a:solidFill>
                            <a:srgbClr val="4691C5"/>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a:noFill/>
                    </a:lnL>
                    <a:lnR w="12700" cap="flat" cmpd="sng" algn="ctr">
                      <a:solidFill>
                        <a:srgbClr val="4691C5"/>
                      </a:solidFill>
                      <a:prstDash val="solid"/>
                      <a:round/>
                      <a:headEnd type="none" w="med" len="med"/>
                      <a:tailEnd type="none" w="med" len="med"/>
                    </a:lnR>
                    <a:lnT>
                      <a:noFill/>
                    </a:lnT>
                    <a:lnB>
                      <a:noFill/>
                    </a:lnB>
                  </a:tcPr>
                </a:tc>
                <a:tc>
                  <a:txBody>
                    <a:bodyPr/>
                    <a:lstStyle/>
                    <a:p>
                      <a:pPr marL="342900" marR="0" lvl="0" indent="-342900" algn="l">
                        <a:spcBef>
                          <a:spcPts val="0"/>
                        </a:spcBef>
                        <a:spcAft>
                          <a:spcPts val="0"/>
                        </a:spcAft>
                        <a:buFont typeface="+mj-lt"/>
                        <a:buAutoNum type="alphaLcPeriod"/>
                      </a:pPr>
                      <a:r>
                        <a:rPr lang="en-US" sz="1000">
                          <a:effectLst/>
                          <a:latin typeface="Century Gothic" panose="020B0502020202020204" pitchFamily="34" charset="0"/>
                          <a:ea typeface="Calibri" panose="020F0502020204030204" pitchFamily="34" charset="0"/>
                          <a:cs typeface="Times New Roman" panose="02020603050405020304" pitchFamily="18" charset="0"/>
                        </a:rPr>
                        <a:t>Model output review - SIC feedback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a:spcBef>
                          <a:spcPts val="0"/>
                        </a:spcBef>
                        <a:spcAft>
                          <a:spcPts val="0"/>
                        </a:spcAft>
                        <a:buFont typeface="+mj-lt"/>
                        <a:buAutoNum type="alphaLcPeriod"/>
                      </a:pPr>
                      <a:r>
                        <a:rPr lang="en-US" sz="1000">
                          <a:effectLst/>
                          <a:latin typeface="Century Gothic" panose="020B0502020202020204" pitchFamily="34" charset="0"/>
                          <a:ea typeface="Calibri" panose="020F0502020204030204" pitchFamily="34" charset="0"/>
                          <a:cs typeface="Times New Roman" panose="02020603050405020304" pitchFamily="18" charset="0"/>
                        </a:rPr>
                        <a:t>Issues for further review</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w="12700" cap="flat" cmpd="sng" algn="ctr">
                      <a:solidFill>
                        <a:srgbClr val="4691C5"/>
                      </a:solidFill>
                      <a:prstDash val="solid"/>
                      <a:round/>
                      <a:headEnd type="none" w="med" len="med"/>
                      <a:tailEnd type="none" w="med" len="med"/>
                    </a:lnR>
                    <a:lnT>
                      <a:noFill/>
                    </a:lnT>
                    <a:lnB>
                      <a:noFill/>
                    </a:lnB>
                  </a:tcPr>
                </a:tc>
                <a:tc>
                  <a:txBody>
                    <a:bodyPr/>
                    <a:lstStyle/>
                    <a:p>
                      <a:pPr marL="0" marR="0" algn="ctr">
                        <a:lnSpc>
                          <a:spcPct val="107000"/>
                        </a:lnSpc>
                        <a:spcBef>
                          <a:spcPts val="0"/>
                        </a:spcBef>
                        <a:spcAft>
                          <a:spcPts val="0"/>
                        </a:spcAft>
                      </a:pPr>
                      <a:r>
                        <a:rPr lang="en-US" sz="1000" i="1">
                          <a:effectLst/>
                          <a:latin typeface="Century Gothic" panose="020B0502020202020204" pitchFamily="34" charset="0"/>
                          <a:ea typeface="Calibri" panose="020F0502020204030204" pitchFamily="34" charset="0"/>
                          <a:cs typeface="Times New Roman" panose="02020603050405020304" pitchFamily="18" charset="0"/>
                        </a:rPr>
                        <a:t>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a:noFill/>
                    </a:lnR>
                    <a:lnT>
                      <a:noFill/>
                    </a:lnT>
                    <a:lnB>
                      <a:noFill/>
                    </a:lnB>
                  </a:tcPr>
                </a:tc>
              </a:tr>
              <a:tr h="171744">
                <a:tc>
                  <a:txBody>
                    <a:bodyPr/>
                    <a:lstStyle/>
                    <a:p>
                      <a:pPr marL="0" marR="0" algn="l">
                        <a:lnSpc>
                          <a:spcPct val="107000"/>
                        </a:lnSpc>
                        <a:spcBef>
                          <a:spcPts val="0"/>
                        </a:spcBef>
                        <a:spcAft>
                          <a:spcPts val="0"/>
                        </a:spcAft>
                      </a:pPr>
                      <a:r>
                        <a:rPr lang="en-US" sz="1000" b="1">
                          <a:solidFill>
                            <a:srgbClr val="4691C5"/>
                          </a:solidFill>
                          <a:effectLst/>
                          <a:latin typeface="Century Gothic" panose="020B0502020202020204" pitchFamily="34" charset="0"/>
                          <a:ea typeface="Calibri" panose="020F0502020204030204" pitchFamily="34" charset="0"/>
                          <a:cs typeface="Times New Roman" panose="02020603050405020304" pitchFamily="18" charset="0"/>
                        </a:rPr>
                        <a:t>7</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a:noFill/>
                    </a:lnL>
                    <a:lnR w="12700" cap="flat" cmpd="sng" algn="ctr">
                      <a:solidFill>
                        <a:srgbClr val="4691C5"/>
                      </a:solidFill>
                      <a:prstDash val="solid"/>
                      <a:round/>
                      <a:headEnd type="none" w="med" len="med"/>
                      <a:tailEnd type="none" w="med" len="med"/>
                    </a:lnR>
                    <a:lnT>
                      <a:noFill/>
                    </a:lnT>
                    <a:lnB>
                      <a:noFill/>
                    </a:lnB>
                  </a:tcPr>
                </a:tc>
                <a:tc>
                  <a:txBody>
                    <a:bodyPr/>
                    <a:lstStyle/>
                    <a:p>
                      <a:pPr marL="0" marR="0" algn="l">
                        <a:lnSpc>
                          <a:spcPct val="107000"/>
                        </a:lnSpc>
                        <a:spcBef>
                          <a:spcPts val="0"/>
                        </a:spcBef>
                        <a:spcAft>
                          <a:spcPts val="0"/>
                        </a:spcAft>
                      </a:pPr>
                      <a:r>
                        <a:rPr lang="en-US" sz="1000">
                          <a:effectLst/>
                          <a:latin typeface="Century Gothic" panose="020B0502020202020204" pitchFamily="34" charset="0"/>
                          <a:ea typeface="Calibri" panose="020F0502020204030204" pitchFamily="34" charset="0"/>
                          <a:cs typeface="Times New Roman" panose="02020603050405020304" pitchFamily="18" charset="0"/>
                        </a:rPr>
                        <a:t> </a:t>
                      </a:r>
                      <a:r>
                        <a:rPr lang="en-US" sz="1100" b="1" i="1">
                          <a:effectLst/>
                          <a:latin typeface="Century Gothic" panose="020B0502020202020204" pitchFamily="34" charset="0"/>
                          <a:ea typeface="Calibri" panose="020F0502020204030204" pitchFamily="34" charset="0"/>
                          <a:cs typeface="Times New Roman" panose="02020603050405020304" pitchFamily="18" charset="0"/>
                        </a:rPr>
                        <a:t>Second Run of Model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w="12700" cap="flat" cmpd="sng" algn="ctr">
                      <a:solidFill>
                        <a:srgbClr val="4691C5"/>
                      </a:solidFill>
                      <a:prstDash val="solid"/>
                      <a:round/>
                      <a:headEnd type="none" w="med" len="med"/>
                      <a:tailEnd type="none" w="med" len="med"/>
                    </a:lnR>
                    <a:lnT>
                      <a:noFill/>
                    </a:lnT>
                    <a:lnB>
                      <a:noFill/>
                    </a:lnB>
                    <a:solidFill>
                      <a:srgbClr val="DEEAF6"/>
                    </a:solidFill>
                  </a:tcPr>
                </a:tc>
                <a:tc>
                  <a:txBody>
                    <a:bodyPr/>
                    <a:lstStyle/>
                    <a:p>
                      <a:pPr marL="0" marR="0" algn="ctr">
                        <a:lnSpc>
                          <a:spcPct val="107000"/>
                        </a:lnSpc>
                        <a:spcBef>
                          <a:spcPts val="0"/>
                        </a:spcBef>
                        <a:spcAft>
                          <a:spcPts val="0"/>
                        </a:spcAft>
                      </a:pPr>
                      <a:r>
                        <a:rPr lang="en-US" sz="1000" i="1">
                          <a:effectLst/>
                          <a:latin typeface="Century Gothic" panose="020B0502020202020204" pitchFamily="34" charset="0"/>
                          <a:ea typeface="Calibri" panose="020F0502020204030204" pitchFamily="34" charset="0"/>
                          <a:cs typeface="Times New Roman" panose="02020603050405020304" pitchFamily="18" charset="0"/>
                        </a:rPr>
                        <a:t>Sept 28, 2016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a:noFill/>
                    </a:lnR>
                    <a:lnT>
                      <a:noFill/>
                    </a:lnT>
                    <a:lnB>
                      <a:noFill/>
                    </a:lnB>
                    <a:solidFill>
                      <a:srgbClr val="DEEAF6"/>
                    </a:solidFill>
                  </a:tcPr>
                </a:tc>
              </a:tr>
              <a:tr h="253511">
                <a:tc>
                  <a:txBody>
                    <a:bodyPr/>
                    <a:lstStyle/>
                    <a:p>
                      <a:pPr marL="0" marR="0" algn="l">
                        <a:lnSpc>
                          <a:spcPct val="107000"/>
                        </a:lnSpc>
                        <a:spcBef>
                          <a:spcPts val="0"/>
                        </a:spcBef>
                        <a:spcAft>
                          <a:spcPts val="0"/>
                        </a:spcAft>
                      </a:pPr>
                      <a:r>
                        <a:rPr lang="en-US" sz="1000" b="1">
                          <a:solidFill>
                            <a:srgbClr val="4691C5"/>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a:noFill/>
                    </a:lnL>
                    <a:lnR w="12700" cap="flat" cmpd="sng" algn="ctr">
                      <a:solidFill>
                        <a:srgbClr val="4691C5"/>
                      </a:solidFill>
                      <a:prstDash val="solid"/>
                      <a:round/>
                      <a:headEnd type="none" w="med" len="med"/>
                      <a:tailEnd type="none" w="med" len="med"/>
                    </a:lnR>
                    <a:lnT>
                      <a:noFill/>
                    </a:lnT>
                    <a:lnB>
                      <a:noFill/>
                    </a:lnB>
                  </a:tcPr>
                </a:tc>
                <a:tc>
                  <a:txBody>
                    <a:bodyPr/>
                    <a:lstStyle/>
                    <a:p>
                      <a:pPr marL="342900" marR="0" lvl="0" indent="-342900" algn="l">
                        <a:spcBef>
                          <a:spcPts val="0"/>
                        </a:spcBef>
                        <a:spcAft>
                          <a:spcPts val="0"/>
                        </a:spcAft>
                        <a:buFont typeface="+mj-lt"/>
                        <a:buAutoNum type="alphaLcPeriod"/>
                      </a:pPr>
                      <a:r>
                        <a:rPr lang="en-US" sz="1000">
                          <a:effectLst/>
                          <a:latin typeface="Century Gothic" panose="020B0502020202020204" pitchFamily="34" charset="0"/>
                          <a:ea typeface="Calibri" panose="020F0502020204030204" pitchFamily="34" charset="0"/>
                          <a:cs typeface="Times New Roman" panose="02020603050405020304" pitchFamily="18" charset="0"/>
                        </a:rPr>
                        <a:t>Model output review</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w="12700" cap="flat" cmpd="sng" algn="ctr">
                      <a:solidFill>
                        <a:srgbClr val="4691C5"/>
                      </a:solidFill>
                      <a:prstDash val="solid"/>
                      <a:round/>
                      <a:headEnd type="none" w="med" len="med"/>
                      <a:tailEnd type="none" w="med" len="med"/>
                    </a:lnR>
                    <a:lnT>
                      <a:noFill/>
                    </a:lnT>
                    <a:lnB>
                      <a:noFill/>
                    </a:lnB>
                  </a:tcPr>
                </a:tc>
                <a:tc>
                  <a:txBody>
                    <a:bodyPr/>
                    <a:lstStyle/>
                    <a:p>
                      <a:pPr marL="0" marR="0" algn="ctr">
                        <a:lnSpc>
                          <a:spcPct val="107000"/>
                        </a:lnSpc>
                        <a:spcBef>
                          <a:spcPts val="0"/>
                        </a:spcBef>
                        <a:spcAft>
                          <a:spcPts val="0"/>
                        </a:spcAft>
                      </a:pPr>
                      <a:r>
                        <a:rPr lang="en-US" sz="1000" i="1">
                          <a:effectLst/>
                          <a:latin typeface="Century Gothic" panose="020B0502020202020204" pitchFamily="34" charset="0"/>
                          <a:ea typeface="Calibri" panose="020F0502020204030204" pitchFamily="34" charset="0"/>
                          <a:cs typeface="Times New Roman" panose="02020603050405020304" pitchFamily="18" charset="0"/>
                        </a:rPr>
                        <a:t>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a:noFill/>
                    </a:lnR>
                    <a:lnT>
                      <a:noFill/>
                    </a:lnT>
                    <a:lnB>
                      <a:noFill/>
                    </a:lnB>
                  </a:tcPr>
                </a:tc>
              </a:tr>
              <a:tr h="203660">
                <a:tc>
                  <a:txBody>
                    <a:bodyPr/>
                    <a:lstStyle/>
                    <a:p>
                      <a:pPr marL="0" marR="0" algn="l">
                        <a:lnSpc>
                          <a:spcPct val="107000"/>
                        </a:lnSpc>
                        <a:spcBef>
                          <a:spcPts val="0"/>
                        </a:spcBef>
                        <a:spcAft>
                          <a:spcPts val="0"/>
                        </a:spcAft>
                      </a:pPr>
                      <a:r>
                        <a:rPr lang="en-US" sz="1000" b="1">
                          <a:solidFill>
                            <a:srgbClr val="4691C5"/>
                          </a:solidFill>
                          <a:effectLst/>
                          <a:latin typeface="Century Gothic" panose="020B0502020202020204" pitchFamily="34" charset="0"/>
                          <a:ea typeface="Calibri" panose="020F0502020204030204" pitchFamily="34" charset="0"/>
                          <a:cs typeface="Times New Roman" panose="02020603050405020304" pitchFamily="18" charset="0"/>
                        </a:rPr>
                        <a:t>8</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a:noFill/>
                    </a:lnL>
                    <a:lnR w="12700" cap="flat" cmpd="sng" algn="ctr">
                      <a:solidFill>
                        <a:srgbClr val="4691C5"/>
                      </a:solidFill>
                      <a:prstDash val="solid"/>
                      <a:round/>
                      <a:headEnd type="none" w="med" len="med"/>
                      <a:tailEnd type="none" w="med" len="med"/>
                    </a:lnR>
                    <a:lnT>
                      <a:noFill/>
                    </a:lnT>
                    <a:lnB w="12700" cap="flat" cmpd="sng" algn="ctr">
                      <a:solidFill>
                        <a:srgbClr val="4691C5"/>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100" b="1" i="1">
                          <a:effectLst/>
                          <a:latin typeface="Century Gothic" panose="020B0502020202020204" pitchFamily="34" charset="0"/>
                          <a:ea typeface="Calibri" panose="020F0502020204030204" pitchFamily="34" charset="0"/>
                          <a:cs typeface="Times New Roman" panose="02020603050405020304" pitchFamily="18" charset="0"/>
                        </a:rPr>
                        <a:t>Adoption of Strategic Asset Allocation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w="12700" cap="flat" cmpd="sng" algn="ctr">
                      <a:solidFill>
                        <a:srgbClr val="4691C5"/>
                      </a:solidFill>
                      <a:prstDash val="solid"/>
                      <a:round/>
                      <a:headEnd type="none" w="med" len="med"/>
                      <a:tailEnd type="none" w="med" len="med"/>
                    </a:lnR>
                    <a:lnT>
                      <a:noFill/>
                    </a:lnT>
                    <a:lnB w="12700" cap="flat" cmpd="sng" algn="ctr">
                      <a:solidFill>
                        <a:srgbClr val="4691C5"/>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US" sz="1000" i="1" dirty="0">
                          <a:effectLst/>
                          <a:latin typeface="Century Gothic" panose="020B0502020202020204" pitchFamily="34" charset="0"/>
                          <a:ea typeface="Calibri" panose="020F0502020204030204" pitchFamily="34" charset="0"/>
                          <a:cs typeface="Times New Roman" panose="02020603050405020304" pitchFamily="18" charset="0"/>
                        </a:rPr>
                        <a:t>Sept 28, 2016</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5658" marR="65658" marT="0" marB="0" anchor="ctr">
                    <a:lnL w="12700" cap="flat" cmpd="sng" algn="ctr">
                      <a:solidFill>
                        <a:srgbClr val="4691C5"/>
                      </a:solidFill>
                      <a:prstDash val="solid"/>
                      <a:round/>
                      <a:headEnd type="none" w="med" len="med"/>
                      <a:tailEnd type="none" w="med" len="med"/>
                    </a:lnL>
                    <a:lnR>
                      <a:noFill/>
                    </a:lnR>
                    <a:lnT>
                      <a:noFill/>
                    </a:lnT>
                    <a:lnB w="12700" cap="flat" cmpd="sng" algn="ctr">
                      <a:solidFill>
                        <a:srgbClr val="4691C5"/>
                      </a:solidFill>
                      <a:prstDash val="solid"/>
                      <a:round/>
                      <a:headEnd type="none" w="med" len="med"/>
                      <a:tailEnd type="none" w="med" len="med"/>
                    </a:lnB>
                    <a:solidFill>
                      <a:srgbClr val="DEEAF6"/>
                    </a:solidFill>
                  </a:tcPr>
                </a:tc>
              </a:tr>
            </a:tbl>
          </a:graphicData>
        </a:graphic>
      </p:graphicFrame>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02664" y="1410469"/>
            <a:ext cx="593123" cy="391438"/>
          </a:xfrm>
          <a:prstGeom prst="rect">
            <a:avLst/>
          </a:prstGeom>
        </p:spPr>
      </p:pic>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02664" y="1989428"/>
            <a:ext cx="593123" cy="391438"/>
          </a:xfrm>
          <a:prstGeom prst="rect">
            <a:avLst/>
          </a:prstGeom>
        </p:spPr>
      </p:pic>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02664" y="2768616"/>
            <a:ext cx="593123" cy="391438"/>
          </a:xfrm>
          <a:prstGeom prst="rect">
            <a:avLst/>
          </a:prstGeom>
        </p:spPr>
      </p:pic>
      <p:sp>
        <p:nvSpPr>
          <p:cNvPr id="2" name="Right Brace 1"/>
          <p:cNvSpPr/>
          <p:nvPr/>
        </p:nvSpPr>
        <p:spPr>
          <a:xfrm>
            <a:off x="5975108" y="3604920"/>
            <a:ext cx="631881" cy="110943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42109159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424480" y="577934"/>
            <a:ext cx="8312727" cy="5453063"/>
          </a:xfrm>
          <a:prstGeom prst="rect">
            <a:avLst/>
          </a:prstGeom>
        </p:spPr>
        <p:txBody>
          <a:bodyPr lIns="82058" tIns="41029" rIns="82058" bIns="41029">
            <a:normAutofit/>
          </a:bodyPr>
          <a:lstStyle/>
          <a:p>
            <a:pPr marL="1425" indent="-1425" algn="just">
              <a:buNone/>
            </a:pPr>
            <a:r>
              <a:rPr lang="en-US" sz="700" i="1" dirty="0" smtClean="0">
                <a:latin typeface="Century Gothic" pitchFamily="34" charset="0"/>
              </a:rPr>
              <a:t>DISCLOSURES:  This document is provided for informational purposes only. It does not constitute an offer of securities of any of the issuers that may be described herein. Information contained herein may have been provided by third parties, including investment firms providing information on returns and assets under management, and may not have been independently verified.  The past performance information contained in this report is not necessarily indicative of future results and there is no assurance that the investment in question will achieve comparable results or that the Firm will be able to implement its investment strategy or achieve its investment objectives. The actual realized value of currently unrealized investments (if any) will depend on a variety of factors, including future operating results, the value of the assets and market conditions at the time of disposition, any related transaction costs and the timing and manner of sale, all of which may differ from the assumptions and circumstances on which any current unrealized valuations are based.</a:t>
            </a:r>
            <a:endParaRPr lang="en-US" sz="700" dirty="0" smtClean="0">
              <a:latin typeface="Century Gothic" pitchFamily="34" charset="0"/>
            </a:endParaRPr>
          </a:p>
          <a:p>
            <a:pPr marL="1425" indent="-1425" algn="just">
              <a:buNone/>
            </a:pPr>
            <a:endParaRPr lang="en-US" sz="700" i="1" dirty="0" smtClean="0">
              <a:latin typeface="Century Gothic" pitchFamily="34" charset="0"/>
            </a:endParaRPr>
          </a:p>
          <a:p>
            <a:pPr marL="1425" indent="-1425" algn="just">
              <a:buNone/>
            </a:pPr>
            <a:r>
              <a:rPr lang="en-US" sz="700" i="1" dirty="0" smtClean="0">
                <a:latin typeface="Century Gothic" pitchFamily="34" charset="0"/>
              </a:rPr>
              <a:t>Neither PCA nor PCA’s officers, employees or agents, make any representation or warranty, express or implied, in relation to the accuracy or completeness of the information contained in this document or any oral information provided in connection herewith, or any data subsequently generated herefrom, and accept no responsibility, obligation or liability (whether direct or indirect, in contract, tort or otherwise) in relation to any of such information.  PCA and PCA’s officers, employees and agents expressly disclaim any and all liability that may be based on this document and any errors therein or omissions therefrom.  Neither PCA nor any of PCA’s officers, employees or agents, make any representation of warranty, express or implied, that any transaction has been or may be effected on the terms or in the manner stated in this document, or as to the achievement or reasonableness of future projections, management targets, estimates, prospects or returns, if any.  Any views or terms contained herein are preliminary only, and are based on financial, economic, market and other conditions prevailing as of the date of this document and are therefore subject to change.  </a:t>
            </a:r>
            <a:endParaRPr lang="en-US" sz="700" dirty="0" smtClean="0">
              <a:latin typeface="Century Gothic" pitchFamily="34" charset="0"/>
            </a:endParaRPr>
          </a:p>
          <a:p>
            <a:pPr marL="1425" indent="-1425" algn="just">
              <a:buNone/>
            </a:pPr>
            <a:endParaRPr lang="en-US" sz="700" i="1" dirty="0" smtClean="0">
              <a:latin typeface="Century Gothic" pitchFamily="34" charset="0"/>
            </a:endParaRPr>
          </a:p>
          <a:p>
            <a:pPr marL="1425" indent="-1425" algn="just">
              <a:buNone/>
            </a:pPr>
            <a:r>
              <a:rPr lang="en-US" sz="700" i="1" dirty="0" smtClean="0">
                <a:latin typeface="Century Gothic" pitchFamily="34" charset="0"/>
              </a:rPr>
              <a:t>The information contained in this report may include forward-looking statements. Forward-looking statements include a number of risks, uncertainties and other factors beyond the control of the Firm, which may result in material differences in actual results, performance or other expectations. The opinions, estimates and analyses reflect PCA’s current judgment, which may change in the future.</a:t>
            </a:r>
            <a:endParaRPr lang="en-US" sz="700" dirty="0" smtClean="0">
              <a:latin typeface="Century Gothic" pitchFamily="34" charset="0"/>
            </a:endParaRPr>
          </a:p>
          <a:p>
            <a:pPr marL="1425" indent="-1425" algn="just">
              <a:buNone/>
            </a:pPr>
            <a:endParaRPr lang="en-US" sz="700" i="1" dirty="0" smtClean="0">
              <a:latin typeface="Century Gothic" pitchFamily="34" charset="0"/>
            </a:endParaRPr>
          </a:p>
          <a:p>
            <a:pPr marL="1425" indent="-1425" algn="just">
              <a:buNone/>
            </a:pPr>
            <a:r>
              <a:rPr lang="en-US" sz="700" i="1" dirty="0" smtClean="0">
                <a:latin typeface="Century Gothic" pitchFamily="34" charset="0"/>
              </a:rPr>
              <a:t>Any tables, graphs or charts relating to past performance included in this report are intended only to illustrate investment performance for the historical periods shown. Such tables, graphs and charts are not intended to predict future performance and should not be used as the basis for an investment decision.</a:t>
            </a:r>
            <a:endParaRPr lang="en-US" sz="700" dirty="0" smtClean="0">
              <a:latin typeface="Century Gothic" pitchFamily="34" charset="0"/>
            </a:endParaRPr>
          </a:p>
          <a:p>
            <a:pPr marL="1425" indent="-1425" algn="just">
              <a:buNone/>
            </a:pPr>
            <a:endParaRPr lang="en-US" sz="700" i="1" dirty="0" smtClean="0">
              <a:latin typeface="Century Gothic" pitchFamily="34" charset="0"/>
            </a:endParaRPr>
          </a:p>
          <a:p>
            <a:pPr marL="1425" indent="-1425" algn="just">
              <a:buNone/>
            </a:pPr>
            <a:r>
              <a:rPr lang="en-US" sz="700" i="1" dirty="0" smtClean="0">
                <a:latin typeface="Century Gothic" pitchFamily="34" charset="0"/>
              </a:rPr>
              <a:t>All trademarks or product names mentioned herein are the property of their respective owners.  Indices are unmanaged and one cannot invest directly in an index.  The index data provided is on an “as is” basis.  In no event shall the index providers or its affiliates have any liability of any kind in connection with the index data or the portfolio described herein.  Copying or redistributing the index data is strictly prohibited.</a:t>
            </a:r>
            <a:endParaRPr lang="en-US" sz="700" dirty="0" smtClean="0">
              <a:latin typeface="Century Gothic" pitchFamily="34" charset="0"/>
            </a:endParaRPr>
          </a:p>
          <a:p>
            <a:pPr marL="1425" indent="-1425" algn="just">
              <a:buNone/>
            </a:pPr>
            <a:endParaRPr lang="en-US" sz="700" i="1" dirty="0" smtClean="0">
              <a:latin typeface="Century Gothic" pitchFamily="34" charset="0"/>
            </a:endParaRPr>
          </a:p>
          <a:p>
            <a:pPr marL="1425" indent="-1425" algn="just">
              <a:buNone/>
            </a:pPr>
            <a:r>
              <a:rPr lang="en-US" sz="700" i="1" dirty="0" smtClean="0">
                <a:latin typeface="Century Gothic" pitchFamily="34" charset="0"/>
              </a:rPr>
              <a:t>The Russell indices are either registered trademarks or trade names of Frank Russell Company in the U.S. and/or other countries. </a:t>
            </a:r>
            <a:endParaRPr lang="en-US" sz="700" dirty="0" smtClean="0">
              <a:latin typeface="Century Gothic" pitchFamily="34" charset="0"/>
            </a:endParaRPr>
          </a:p>
          <a:p>
            <a:pPr marL="1425" indent="-1425" algn="just">
              <a:buNone/>
            </a:pPr>
            <a:endParaRPr lang="en-US" sz="700" i="1" dirty="0" smtClean="0">
              <a:latin typeface="Century Gothic" pitchFamily="34" charset="0"/>
            </a:endParaRPr>
          </a:p>
          <a:p>
            <a:pPr marL="1425" indent="-1425" algn="just">
              <a:buNone/>
            </a:pPr>
            <a:r>
              <a:rPr lang="en-US" sz="700" i="1" dirty="0" smtClean="0">
                <a:latin typeface="Century Gothic" pitchFamily="34" charset="0"/>
              </a:rPr>
              <a:t>The MSCI indices are trademarks and service marks of MSCI or its subsidiaries. </a:t>
            </a:r>
            <a:endParaRPr lang="en-US" sz="700" dirty="0" smtClean="0">
              <a:latin typeface="Century Gothic" pitchFamily="34" charset="0"/>
            </a:endParaRPr>
          </a:p>
          <a:p>
            <a:pPr marL="1425" indent="-1425" algn="just">
              <a:buNone/>
            </a:pPr>
            <a:endParaRPr lang="en-US" sz="700" i="1" dirty="0" smtClean="0">
              <a:latin typeface="Century Gothic" pitchFamily="34" charset="0"/>
            </a:endParaRPr>
          </a:p>
          <a:p>
            <a:pPr marL="1425" indent="-1425" algn="just">
              <a:buNone/>
            </a:pPr>
            <a:r>
              <a:rPr lang="en-US" sz="700" i="1" dirty="0" smtClean="0">
                <a:latin typeface="Century Gothic" pitchFamily="34" charset="0"/>
              </a:rPr>
              <a:t>Standard and Poor’s (S&amp;P) is a division of The McGraw-Hill Companies, Inc.  S&amp;P indices, including the S&amp;P 500, are a registered trademark of The McGraw-Hill Companies, Inc.</a:t>
            </a:r>
            <a:endParaRPr lang="en-US" sz="700" dirty="0" smtClean="0">
              <a:latin typeface="Century Gothic" pitchFamily="34" charset="0"/>
            </a:endParaRPr>
          </a:p>
          <a:p>
            <a:pPr marL="1425" indent="-1425" algn="just">
              <a:buNone/>
            </a:pPr>
            <a:endParaRPr lang="en-US" sz="700" i="1" dirty="0" smtClean="0">
              <a:latin typeface="Century Gothic" pitchFamily="34" charset="0"/>
            </a:endParaRPr>
          </a:p>
          <a:p>
            <a:pPr marL="1425" indent="-1425" algn="just">
              <a:buNone/>
            </a:pPr>
            <a:r>
              <a:rPr lang="en-US" sz="700" i="1" dirty="0" smtClean="0">
                <a:latin typeface="Century Gothic" pitchFamily="34" charset="0"/>
              </a:rPr>
              <a:t>CBOE, not S&amp;P, calculates and disseminates the BXM Index. The CBOE has a business relationship with Standard &amp; Poor's on the BXM.  CBOE and Chicago Board Options Exchange are registered trademarks of the CBOE, and SPX, and CBOE S&amp;P 500 BuyWrite Index BXM are servicemarks of the CBOE. The methodology of the CBOE S&amp;P 500 BuyWrite Index is owned by CBOE and may be covered by one or more patents or pending patent applications.</a:t>
            </a:r>
            <a:endParaRPr lang="en-US" sz="700" dirty="0" smtClean="0">
              <a:latin typeface="Century Gothic" pitchFamily="34" charset="0"/>
            </a:endParaRPr>
          </a:p>
          <a:p>
            <a:pPr marL="1425" indent="-1425" algn="just">
              <a:buNone/>
            </a:pPr>
            <a:endParaRPr lang="en-US" sz="700" i="1" dirty="0" smtClean="0">
              <a:latin typeface="Century Gothic" pitchFamily="34" charset="0"/>
            </a:endParaRPr>
          </a:p>
          <a:p>
            <a:pPr marL="1425" indent="-1425" algn="just">
              <a:buNone/>
            </a:pPr>
            <a:r>
              <a:rPr lang="en-US" sz="700" i="1" dirty="0" smtClean="0">
                <a:latin typeface="Century Gothic" pitchFamily="34" charset="0"/>
              </a:rPr>
              <a:t>The Barclays Capital indices (formerly known as the Lehman indices) are trademarks of Barclays Capital, Inc.</a:t>
            </a:r>
            <a:endParaRPr lang="en-US" sz="700" dirty="0" smtClean="0">
              <a:latin typeface="Century Gothic" pitchFamily="34" charset="0"/>
            </a:endParaRPr>
          </a:p>
          <a:p>
            <a:pPr marL="1425" indent="-1425" algn="just">
              <a:buNone/>
            </a:pPr>
            <a:endParaRPr lang="en-US" sz="700" i="1" dirty="0" smtClean="0">
              <a:latin typeface="Century Gothic" pitchFamily="34" charset="0"/>
            </a:endParaRPr>
          </a:p>
          <a:p>
            <a:pPr marL="1425" indent="-1425" algn="just">
              <a:buNone/>
            </a:pPr>
            <a:r>
              <a:rPr lang="en-US" sz="700" i="1" dirty="0" smtClean="0">
                <a:latin typeface="Century Gothic" pitchFamily="34" charset="0"/>
              </a:rPr>
              <a:t>The Citigroup indices are trademarks of Citicorp or its affiliates.</a:t>
            </a:r>
            <a:endParaRPr lang="en-US" sz="700" dirty="0" smtClean="0">
              <a:latin typeface="Century Gothic" pitchFamily="34" charset="0"/>
            </a:endParaRPr>
          </a:p>
          <a:p>
            <a:pPr marL="1425" indent="-1425" algn="just">
              <a:buNone/>
            </a:pPr>
            <a:endParaRPr lang="en-US" sz="700" i="1" dirty="0" smtClean="0">
              <a:latin typeface="Century Gothic" pitchFamily="34" charset="0"/>
            </a:endParaRPr>
          </a:p>
          <a:p>
            <a:pPr marL="1425" indent="-1425" algn="just">
              <a:buNone/>
            </a:pPr>
            <a:r>
              <a:rPr lang="en-US" sz="700" i="1" dirty="0" smtClean="0">
                <a:latin typeface="Century Gothic" pitchFamily="34" charset="0"/>
              </a:rPr>
              <a:t>The Merrill Lynch indices are trademarks of Merrill Lynch &amp; Co. or its affiliates.</a:t>
            </a:r>
            <a:endParaRPr lang="en-US" sz="700" dirty="0" smtClean="0">
              <a:latin typeface="Century Gothic" pitchFamily="34" charset="0"/>
            </a:endParaRPr>
          </a:p>
          <a:p>
            <a:pPr marL="1425" indent="-1425" algn="just">
              <a:buNone/>
            </a:pPr>
            <a:endParaRPr lang="en-US" sz="700" dirty="0" smtClean="0">
              <a:latin typeface="Century Gothic" pitchFamily="34" charset="0"/>
            </a:endParaRPr>
          </a:p>
          <a:p>
            <a:pPr marL="1425" indent="-1425">
              <a:buNone/>
            </a:pPr>
            <a:endParaRPr lang="en-US" sz="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6754" y="372483"/>
            <a:ext cx="8444752" cy="769441"/>
          </a:xfrm>
          <a:prstGeom prst="rect">
            <a:avLst/>
          </a:prstGeom>
          <a:noFill/>
        </p:spPr>
        <p:txBody>
          <a:bodyPr wrap="square" rtlCol="0">
            <a:spAutoFit/>
          </a:bodyPr>
          <a:lstStyle/>
          <a:p>
            <a:pPr>
              <a:defRPr/>
            </a:pPr>
            <a:r>
              <a:rPr lang="en-US" sz="2400" dirty="0" smtClean="0">
                <a:solidFill>
                  <a:srgbClr val="469AC5"/>
                </a:solidFill>
                <a:latin typeface="Palatino Linotype" pitchFamily="18" charset="0"/>
                <a:cs typeface="Arial" pitchFamily="34" charset="0"/>
              </a:rPr>
              <a:t>Today’s Agenda: </a:t>
            </a:r>
            <a:endParaRPr lang="en-US" sz="2400" dirty="0">
              <a:solidFill>
                <a:srgbClr val="469AC5"/>
              </a:solidFill>
              <a:latin typeface="Palatino Linotype" pitchFamily="18" charset="0"/>
              <a:cs typeface="Arial" pitchFamily="34" charset="0"/>
            </a:endParaRPr>
          </a:p>
          <a:p>
            <a:pPr>
              <a:defRPr/>
            </a:pPr>
            <a:endParaRPr lang="en-US" sz="2000" dirty="0">
              <a:solidFill>
                <a:srgbClr val="469AC5"/>
              </a:solidFill>
              <a:latin typeface="Palatino Linotype" pitchFamily="18" charset="0"/>
              <a:cs typeface="Arial" pitchFamily="34" charset="0"/>
            </a:endParaRPr>
          </a:p>
        </p:txBody>
      </p:sp>
      <p:sp>
        <p:nvSpPr>
          <p:cNvPr id="3" name="TextBox 2"/>
          <p:cNvSpPr txBox="1"/>
          <p:nvPr/>
        </p:nvSpPr>
        <p:spPr>
          <a:xfrm>
            <a:off x="246754" y="1141924"/>
            <a:ext cx="8269717" cy="3914918"/>
          </a:xfrm>
          <a:prstGeom prst="rect">
            <a:avLst/>
          </a:prstGeom>
          <a:noFill/>
        </p:spPr>
        <p:txBody>
          <a:bodyPr wrap="square" rtlCol="0">
            <a:spAutoFit/>
          </a:bodyPr>
          <a:lstStyle/>
          <a:p>
            <a:pPr lvl="1">
              <a:buFont typeface="Courier New" panose="02070309020205020404" pitchFamily="49" charset="0"/>
              <a:buChar char="o"/>
            </a:pPr>
            <a:endParaRPr lang="en-US" sz="1600" dirty="0">
              <a:latin typeface="Century Gothic" panose="020B0502020202020204" pitchFamily="34" charset="0"/>
            </a:endParaRPr>
          </a:p>
          <a:p>
            <a:pPr marL="742896" marR="0" lvl="1" indent="-285750">
              <a:lnSpc>
                <a:spcPct val="115000"/>
              </a:lnSpc>
              <a:buClr>
                <a:srgbClr val="469AC5"/>
              </a:buClr>
              <a:buFont typeface="Arial" panose="020B0604020202020204" pitchFamily="34" charset="0"/>
              <a:buChar char="•"/>
            </a:pPr>
            <a:r>
              <a:rPr lang="en-US" sz="1600" dirty="0" smtClean="0">
                <a:latin typeface="Century Gothic" panose="020B0502020202020204" pitchFamily="34" charset="0"/>
              </a:rPr>
              <a:t>What we are </a:t>
            </a:r>
            <a:r>
              <a:rPr lang="en-US" sz="1600" dirty="0">
                <a:latin typeface="Century Gothic" panose="020B0502020202020204" pitchFamily="34" charset="0"/>
              </a:rPr>
              <a:t>looking to accomplish today  </a:t>
            </a:r>
          </a:p>
          <a:p>
            <a:pPr marL="742896" marR="0" lvl="1" indent="-285750">
              <a:lnSpc>
                <a:spcPct val="115000"/>
              </a:lnSpc>
              <a:buClr>
                <a:srgbClr val="469AC5"/>
              </a:buClr>
              <a:buFont typeface="Arial" panose="020B0604020202020204" pitchFamily="34" charset="0"/>
              <a:buChar char="•"/>
            </a:pPr>
            <a:endParaRPr lang="en-US" sz="1600" dirty="0">
              <a:latin typeface="Century Gothic" panose="020B0502020202020204" pitchFamily="34" charset="0"/>
            </a:endParaRPr>
          </a:p>
          <a:p>
            <a:pPr marL="742896" marR="0" lvl="1" indent="-285750">
              <a:lnSpc>
                <a:spcPct val="115000"/>
              </a:lnSpc>
              <a:buClr>
                <a:srgbClr val="469AC5"/>
              </a:buClr>
              <a:buFont typeface="Arial" panose="020B0604020202020204" pitchFamily="34" charset="0"/>
              <a:buChar char="•"/>
            </a:pPr>
            <a:r>
              <a:rPr lang="en-US" sz="1600" dirty="0">
                <a:latin typeface="Century Gothic" panose="020B0502020202020204" pitchFamily="34" charset="0"/>
              </a:rPr>
              <a:t>SIC will provide </a:t>
            </a:r>
            <a:r>
              <a:rPr lang="en-US" sz="1600" dirty="0" smtClean="0">
                <a:latin typeface="Century Gothic" panose="020B0502020202020204" pitchFamily="34" charset="0"/>
              </a:rPr>
              <a:t>guidance: </a:t>
            </a:r>
            <a:endParaRPr lang="en-US" sz="1600" dirty="0">
              <a:latin typeface="Century Gothic" panose="020B0502020202020204" pitchFamily="34" charset="0"/>
            </a:endParaRPr>
          </a:p>
          <a:p>
            <a:pPr marL="1200043" lvl="2" indent="-285750">
              <a:lnSpc>
                <a:spcPct val="115000"/>
              </a:lnSpc>
              <a:buClr>
                <a:srgbClr val="469AC5"/>
              </a:buClr>
              <a:buFont typeface="Arial" panose="020B0604020202020204" pitchFamily="34" charset="0"/>
              <a:buChar char="•"/>
            </a:pPr>
            <a:endParaRPr lang="en-US" sz="1600" dirty="0" smtClean="0">
              <a:latin typeface="Century Gothic" panose="020B0502020202020204" pitchFamily="34" charset="0"/>
            </a:endParaRPr>
          </a:p>
          <a:p>
            <a:pPr marL="1200043" lvl="2" indent="-285750">
              <a:lnSpc>
                <a:spcPct val="115000"/>
              </a:lnSpc>
              <a:buClr>
                <a:srgbClr val="469AC5"/>
              </a:buClr>
              <a:buFont typeface="Arial" panose="020B0604020202020204" pitchFamily="34" charset="0"/>
              <a:buChar char="•"/>
            </a:pPr>
            <a:r>
              <a:rPr lang="en-US" sz="1600" dirty="0" smtClean="0">
                <a:latin typeface="Century Gothic" panose="020B0502020202020204" pitchFamily="34" charset="0"/>
              </a:rPr>
              <a:t>Establish </a:t>
            </a:r>
            <a:r>
              <a:rPr lang="en-US" sz="1600" dirty="0">
                <a:latin typeface="Century Gothic" panose="020B0502020202020204" pitchFamily="34" charset="0"/>
              </a:rPr>
              <a:t>risk preferences and thresholds </a:t>
            </a:r>
          </a:p>
          <a:p>
            <a:pPr marL="1200043" lvl="2" indent="-285750">
              <a:lnSpc>
                <a:spcPct val="115000"/>
              </a:lnSpc>
              <a:buClr>
                <a:srgbClr val="469AC5"/>
              </a:buClr>
              <a:buFont typeface="Arial" panose="020B0604020202020204" pitchFamily="34" charset="0"/>
              <a:buChar char="•"/>
            </a:pPr>
            <a:endParaRPr lang="en-US" sz="1600" dirty="0" smtClean="0">
              <a:latin typeface="Century Gothic" panose="020B0502020202020204" pitchFamily="34" charset="0"/>
            </a:endParaRPr>
          </a:p>
          <a:p>
            <a:pPr marL="1200043" lvl="2" indent="-285750">
              <a:lnSpc>
                <a:spcPct val="115000"/>
              </a:lnSpc>
              <a:buClr>
                <a:srgbClr val="469AC5"/>
              </a:buClr>
              <a:buFont typeface="Arial" panose="020B0604020202020204" pitchFamily="34" charset="0"/>
              <a:buChar char="•"/>
            </a:pPr>
            <a:r>
              <a:rPr lang="en-US" sz="1600" dirty="0" smtClean="0">
                <a:latin typeface="Century Gothic" panose="020B0502020202020204" pitchFamily="34" charset="0"/>
              </a:rPr>
              <a:t>Identify </a:t>
            </a:r>
            <a:r>
              <a:rPr lang="en-US" sz="1600" dirty="0">
                <a:latin typeface="Century Gothic" panose="020B0502020202020204" pitchFamily="34" charset="0"/>
              </a:rPr>
              <a:t>asset classes / functional classes to model </a:t>
            </a:r>
          </a:p>
          <a:p>
            <a:pPr marL="1200043" lvl="2" indent="-285750">
              <a:lnSpc>
                <a:spcPct val="115000"/>
              </a:lnSpc>
              <a:buClr>
                <a:srgbClr val="469AC5"/>
              </a:buClr>
              <a:buFont typeface="Arial" panose="020B0604020202020204" pitchFamily="34" charset="0"/>
              <a:buChar char="•"/>
            </a:pPr>
            <a:endParaRPr lang="en-US" sz="1600" dirty="0" smtClean="0">
              <a:latin typeface="Century Gothic" panose="020B0502020202020204" pitchFamily="34" charset="0"/>
            </a:endParaRPr>
          </a:p>
          <a:p>
            <a:pPr marL="1200043" lvl="2" indent="-285750">
              <a:lnSpc>
                <a:spcPct val="115000"/>
              </a:lnSpc>
              <a:buClr>
                <a:srgbClr val="469AC5"/>
              </a:buClr>
              <a:buFont typeface="Arial" panose="020B0604020202020204" pitchFamily="34" charset="0"/>
              <a:buChar char="•"/>
            </a:pPr>
            <a:r>
              <a:rPr lang="en-US" sz="1600" dirty="0" smtClean="0">
                <a:latin typeface="Century Gothic" panose="020B0502020202020204" pitchFamily="34" charset="0"/>
              </a:rPr>
              <a:t>Identify </a:t>
            </a:r>
            <a:r>
              <a:rPr lang="en-US" sz="1600" dirty="0">
                <a:latin typeface="Century Gothic" panose="020B0502020202020204" pitchFamily="34" charset="0"/>
              </a:rPr>
              <a:t>new concepts to model (if any) </a:t>
            </a:r>
          </a:p>
          <a:p>
            <a:pPr marL="1200043" lvl="2" indent="-285750">
              <a:lnSpc>
                <a:spcPct val="115000"/>
              </a:lnSpc>
              <a:buClr>
                <a:srgbClr val="469AC5"/>
              </a:buClr>
              <a:buFont typeface="Arial" panose="020B0604020202020204" pitchFamily="34" charset="0"/>
              <a:buChar char="•"/>
            </a:pPr>
            <a:endParaRPr lang="en-US" sz="1600" dirty="0" smtClean="0">
              <a:latin typeface="Century Gothic" panose="020B0502020202020204" pitchFamily="34" charset="0"/>
            </a:endParaRPr>
          </a:p>
          <a:p>
            <a:pPr marL="1200043" lvl="2" indent="-285750">
              <a:lnSpc>
                <a:spcPct val="115000"/>
              </a:lnSpc>
              <a:buClr>
                <a:srgbClr val="469AC5"/>
              </a:buClr>
              <a:buFont typeface="Arial" panose="020B0604020202020204" pitchFamily="34" charset="0"/>
              <a:buChar char="•"/>
            </a:pPr>
            <a:r>
              <a:rPr lang="en-US" sz="1600" dirty="0" smtClean="0">
                <a:latin typeface="Century Gothic" panose="020B0502020202020204" pitchFamily="34" charset="0"/>
              </a:rPr>
              <a:t>Adopt </a:t>
            </a:r>
            <a:r>
              <a:rPr lang="en-US" sz="1600" dirty="0">
                <a:latin typeface="Century Gothic" panose="020B0502020202020204" pitchFamily="34" charset="0"/>
              </a:rPr>
              <a:t>capital market assumptions and model constraints </a:t>
            </a:r>
          </a:p>
          <a:p>
            <a:pPr marL="742896" lvl="1" indent="-285750">
              <a:buClr>
                <a:srgbClr val="469AC5"/>
              </a:buClr>
              <a:buFont typeface="Arial" panose="020B0604020202020204" pitchFamily="34" charset="0"/>
              <a:buChar char="•"/>
            </a:pPr>
            <a:endParaRPr lang="en-US" sz="1400" dirty="0" smtClean="0">
              <a:latin typeface="Century Gothic" panose="020B0502020202020204" pitchFamily="34" charset="0"/>
            </a:endParaRPr>
          </a:p>
          <a:p>
            <a:endParaRPr lang="en-US" sz="1600" dirty="0" smtClean="0">
              <a:latin typeface="Century Gothic" panose="020B0502020202020204" pitchFamily="34" charset="0"/>
            </a:endParaRPr>
          </a:p>
        </p:txBody>
      </p:sp>
    </p:spTree>
    <p:extLst>
      <p:ext uri="{BB962C8B-B14F-4D97-AF65-F5344CB8AC3E}">
        <p14:creationId xmlns:p14="http://schemas.microsoft.com/office/powerpoint/2010/main" val="3255426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6754" y="372483"/>
            <a:ext cx="8444752" cy="461665"/>
          </a:xfrm>
          <a:prstGeom prst="rect">
            <a:avLst/>
          </a:prstGeom>
          <a:noFill/>
        </p:spPr>
        <p:txBody>
          <a:bodyPr wrap="square" rtlCol="0">
            <a:spAutoFit/>
          </a:bodyPr>
          <a:lstStyle/>
          <a:p>
            <a:pPr>
              <a:defRPr/>
            </a:pPr>
            <a:r>
              <a:rPr lang="en-US" sz="2400" dirty="0" smtClean="0">
                <a:solidFill>
                  <a:srgbClr val="469AC5"/>
                </a:solidFill>
                <a:latin typeface="Palatino Linotype" pitchFamily="18" charset="0"/>
                <a:cs typeface="Arial" pitchFamily="34" charset="0"/>
              </a:rPr>
              <a:t>Asset Liability Review:</a:t>
            </a:r>
            <a:endParaRPr lang="en-US" sz="2000" dirty="0">
              <a:solidFill>
                <a:srgbClr val="469AC5"/>
              </a:solidFill>
              <a:latin typeface="Palatino Linotype" pitchFamily="18" charset="0"/>
              <a:cs typeface="Arial" pitchFamily="34" charset="0"/>
            </a:endParaRPr>
          </a:p>
        </p:txBody>
      </p:sp>
      <p:graphicFrame>
        <p:nvGraphicFramePr>
          <p:cNvPr id="5" name="Diagram 4"/>
          <p:cNvGraphicFramePr/>
          <p:nvPr>
            <p:extLst>
              <p:ext uri="{D42A27DB-BD31-4B8C-83A1-F6EECF244321}">
                <p14:modId xmlns:p14="http://schemas.microsoft.com/office/powerpoint/2010/main" val="1507709395"/>
              </p:ext>
            </p:extLst>
          </p:nvPr>
        </p:nvGraphicFramePr>
        <p:xfrm>
          <a:off x="869576" y="1228165"/>
          <a:ext cx="5558118" cy="42328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6642020" y="1228165"/>
            <a:ext cx="2110153" cy="923330"/>
          </a:xfrm>
          <a:prstGeom prst="rect">
            <a:avLst/>
          </a:prstGeom>
          <a:noFill/>
        </p:spPr>
        <p:txBody>
          <a:bodyPr wrap="square" rtlCol="0">
            <a:spAutoFit/>
          </a:bodyPr>
          <a:lstStyle/>
          <a:p>
            <a:r>
              <a:rPr lang="en-US" dirty="0" smtClean="0">
                <a:latin typeface="Century Gothic" panose="020B0502020202020204" pitchFamily="34" charset="0"/>
              </a:rPr>
              <a:t>Review to be completed September 2016</a:t>
            </a:r>
            <a:endParaRPr lang="en-US" dirty="0">
              <a:latin typeface="Century Gothic" panose="020B0502020202020204" pitchFamily="34" charset="0"/>
            </a:endParaRPr>
          </a:p>
        </p:txBody>
      </p:sp>
      <p:sp>
        <p:nvSpPr>
          <p:cNvPr id="6" name="TextBox 5"/>
          <p:cNvSpPr txBox="1"/>
          <p:nvPr/>
        </p:nvSpPr>
        <p:spPr>
          <a:xfrm>
            <a:off x="6642020" y="3728938"/>
            <a:ext cx="2293034" cy="923330"/>
          </a:xfrm>
          <a:prstGeom prst="rect">
            <a:avLst/>
          </a:prstGeom>
          <a:noFill/>
        </p:spPr>
        <p:txBody>
          <a:bodyPr wrap="square" rtlCol="0">
            <a:spAutoFit/>
          </a:bodyPr>
          <a:lstStyle/>
          <a:p>
            <a:r>
              <a:rPr lang="en-US" dirty="0" smtClean="0">
                <a:latin typeface="Century Gothic" panose="020B0502020202020204" pitchFamily="34" charset="0"/>
              </a:rPr>
              <a:t>Begin structural review October 2016</a:t>
            </a:r>
            <a:endParaRPr lang="en-US" dirty="0">
              <a:latin typeface="Century Gothic" panose="020B0502020202020204" pitchFamily="34" charset="0"/>
            </a:endParaRPr>
          </a:p>
        </p:txBody>
      </p:sp>
    </p:spTree>
    <p:extLst>
      <p:ext uri="{BB962C8B-B14F-4D97-AF65-F5344CB8AC3E}">
        <p14:creationId xmlns:p14="http://schemas.microsoft.com/office/powerpoint/2010/main" val="2188769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3083" y="1041023"/>
            <a:ext cx="8803341" cy="5293757"/>
          </a:xfrm>
          <a:prstGeom prst="rect">
            <a:avLst/>
          </a:prstGeom>
        </p:spPr>
        <p:txBody>
          <a:bodyPr wrap="square">
            <a:spAutoFit/>
          </a:bodyPr>
          <a:lstStyle/>
          <a:p>
            <a:pPr marL="571500" indent="-282575" eaLnBrk="0" hangingPunct="0">
              <a:buClr>
                <a:schemeClr val="accent2"/>
              </a:buClr>
              <a:buFont typeface="Wingdings" pitchFamily="2" charset="2"/>
              <a:buChar char="§"/>
            </a:pPr>
            <a:r>
              <a:rPr lang="en-US" u="sng" dirty="0">
                <a:solidFill>
                  <a:srgbClr val="000000"/>
                </a:solidFill>
                <a:latin typeface="Century Gothic" pitchFamily="34" charset="0"/>
              </a:rPr>
              <a:t>Project Goal</a:t>
            </a:r>
            <a:r>
              <a:rPr lang="en-US" dirty="0">
                <a:solidFill>
                  <a:srgbClr val="000000"/>
                </a:solidFill>
                <a:latin typeface="Century Gothic" pitchFamily="34" charset="0"/>
              </a:rPr>
              <a:t>:  To review and possibly modify </a:t>
            </a:r>
            <a:r>
              <a:rPr lang="en-US" dirty="0" smtClean="0">
                <a:solidFill>
                  <a:srgbClr val="000000"/>
                </a:solidFill>
                <a:latin typeface="Century Gothic" pitchFamily="34" charset="0"/>
              </a:rPr>
              <a:t>ERSRI’s strategic </a:t>
            </a:r>
            <a:r>
              <a:rPr lang="en-US" dirty="0">
                <a:solidFill>
                  <a:srgbClr val="000000"/>
                </a:solidFill>
                <a:latin typeface="Century Gothic" pitchFamily="34" charset="0"/>
              </a:rPr>
              <a:t>asset allocation policy, reflecting the </a:t>
            </a:r>
            <a:r>
              <a:rPr lang="en-US" dirty="0" smtClean="0">
                <a:solidFill>
                  <a:srgbClr val="000000"/>
                </a:solidFill>
                <a:latin typeface="Century Gothic" pitchFamily="34" charset="0"/>
              </a:rPr>
              <a:t>SIC’s </a:t>
            </a:r>
            <a:r>
              <a:rPr lang="en-US" dirty="0">
                <a:solidFill>
                  <a:srgbClr val="000000"/>
                </a:solidFill>
                <a:latin typeface="Century Gothic" pitchFamily="34" charset="0"/>
              </a:rPr>
              <a:t>unique definition of and tolerance for investment risk</a:t>
            </a:r>
          </a:p>
          <a:p>
            <a:pPr marL="571500" indent="-282575" eaLnBrk="0" hangingPunct="0">
              <a:buClr>
                <a:schemeClr val="accent2"/>
              </a:buClr>
              <a:buFont typeface="Wingdings" pitchFamily="2" charset="2"/>
              <a:buChar char="§"/>
            </a:pPr>
            <a:endParaRPr lang="en-US" dirty="0">
              <a:solidFill>
                <a:srgbClr val="000000"/>
              </a:solidFill>
              <a:latin typeface="Century Gothic" pitchFamily="34" charset="0"/>
            </a:endParaRPr>
          </a:p>
          <a:p>
            <a:pPr marL="571500" indent="-282575" eaLnBrk="0" hangingPunct="0">
              <a:buClr>
                <a:schemeClr val="accent2"/>
              </a:buClr>
              <a:buFont typeface="Wingdings" pitchFamily="2" charset="2"/>
              <a:buChar char="§"/>
            </a:pPr>
            <a:r>
              <a:rPr lang="en-US" dirty="0" smtClean="0">
                <a:solidFill>
                  <a:srgbClr val="000000"/>
                </a:solidFill>
                <a:latin typeface="Century Gothic" pitchFamily="34" charset="0"/>
              </a:rPr>
              <a:t>Types </a:t>
            </a:r>
            <a:r>
              <a:rPr lang="en-US" dirty="0">
                <a:solidFill>
                  <a:srgbClr val="000000"/>
                </a:solidFill>
                <a:latin typeface="Century Gothic" pitchFamily="34" charset="0"/>
              </a:rPr>
              <a:t>of Investment Allocation:</a:t>
            </a:r>
          </a:p>
          <a:p>
            <a:pPr marL="857250" lvl="1" indent="-171450" eaLnBrk="0" hangingPunct="0">
              <a:buClr>
                <a:srgbClr val="FF0000"/>
              </a:buClr>
              <a:buFont typeface="Wingdings" pitchFamily="2" charset="2"/>
              <a:buChar char="Ø"/>
            </a:pPr>
            <a:endParaRPr lang="en-US" dirty="0">
              <a:solidFill>
                <a:srgbClr val="000000"/>
              </a:solidFill>
              <a:latin typeface="Century Gothic" pitchFamily="34" charset="0"/>
            </a:endParaRPr>
          </a:p>
          <a:p>
            <a:pPr marL="857250" lvl="1" indent="-171450" eaLnBrk="0" hangingPunct="0">
              <a:buClr>
                <a:srgbClr val="FF0000"/>
              </a:buClr>
              <a:buFontTx/>
              <a:buChar char="•"/>
            </a:pPr>
            <a:r>
              <a:rPr lang="en-US" sz="1600" b="1" i="1" dirty="0">
                <a:solidFill>
                  <a:srgbClr val="000000"/>
                </a:solidFill>
                <a:latin typeface="Century Gothic" pitchFamily="34" charset="0"/>
              </a:rPr>
              <a:t>Strategic Asset Allocation </a:t>
            </a:r>
            <a:r>
              <a:rPr lang="en-US" sz="1600" dirty="0">
                <a:solidFill>
                  <a:srgbClr val="000000"/>
                </a:solidFill>
                <a:latin typeface="Century Gothic" pitchFamily="34" charset="0"/>
              </a:rPr>
              <a:t>– a long-term policy decision</a:t>
            </a:r>
          </a:p>
          <a:p>
            <a:pPr marL="857250" lvl="1" indent="-171450" eaLnBrk="0" hangingPunct="0">
              <a:buClr>
                <a:srgbClr val="FF0000"/>
              </a:buClr>
              <a:buFontTx/>
              <a:buChar char="•"/>
            </a:pPr>
            <a:endParaRPr lang="en-US" sz="1600" dirty="0">
              <a:solidFill>
                <a:srgbClr val="000000"/>
              </a:solidFill>
              <a:latin typeface="Century Gothic" pitchFamily="34" charset="0"/>
            </a:endParaRPr>
          </a:p>
          <a:p>
            <a:pPr marL="857250" lvl="1" indent="-171450" eaLnBrk="0" hangingPunct="0">
              <a:buClr>
                <a:srgbClr val="FF0000"/>
              </a:buClr>
              <a:buFontTx/>
              <a:buChar char="•"/>
            </a:pPr>
            <a:r>
              <a:rPr lang="en-US" sz="1600" i="1" dirty="0">
                <a:solidFill>
                  <a:srgbClr val="000000"/>
                </a:solidFill>
                <a:latin typeface="Century Gothic" pitchFamily="34" charset="0"/>
              </a:rPr>
              <a:t>Tactical/Dynamic Asset Allocation </a:t>
            </a:r>
            <a:r>
              <a:rPr lang="en-US" sz="1600" dirty="0">
                <a:solidFill>
                  <a:srgbClr val="000000"/>
                </a:solidFill>
                <a:latin typeface="Century Gothic" pitchFamily="34" charset="0"/>
              </a:rPr>
              <a:t>– to enhance performance by opportunistically shifting the asset mix of a portfolio in response to changing patterns in the capital markets; to manage risk by shifting the policy mix in response to a changing risk environment</a:t>
            </a:r>
          </a:p>
          <a:p>
            <a:pPr marL="2403475" lvl="2" indent="-692150" eaLnBrk="0" hangingPunct="0">
              <a:buClr>
                <a:srgbClr val="FF0000"/>
              </a:buClr>
              <a:buFont typeface="Wingdings" pitchFamily="2" charset="2"/>
              <a:buNone/>
            </a:pPr>
            <a:endParaRPr lang="en-US" dirty="0">
              <a:solidFill>
                <a:srgbClr val="000000"/>
              </a:solidFill>
              <a:latin typeface="Century Gothic" pitchFamily="34" charset="0"/>
            </a:endParaRPr>
          </a:p>
          <a:p>
            <a:pPr marL="571500" indent="-282575" eaLnBrk="0" hangingPunct="0">
              <a:buClr>
                <a:schemeClr val="accent2"/>
              </a:buClr>
              <a:buFont typeface="Wingdings" pitchFamily="2" charset="2"/>
              <a:buChar char="§"/>
            </a:pPr>
            <a:r>
              <a:rPr lang="en-US" dirty="0">
                <a:solidFill>
                  <a:srgbClr val="000000"/>
                </a:solidFill>
                <a:latin typeface="Century Gothic" pitchFamily="34" charset="0"/>
              </a:rPr>
              <a:t>Importance of Strategic Asset Allocation:</a:t>
            </a:r>
          </a:p>
          <a:p>
            <a:pPr marL="857250" lvl="1" indent="-171450" eaLnBrk="0" hangingPunct="0">
              <a:buClr>
                <a:srgbClr val="FF0000"/>
              </a:buClr>
              <a:buFont typeface="Wingdings" pitchFamily="2" charset="2"/>
              <a:buChar char="Ø"/>
            </a:pPr>
            <a:endParaRPr lang="en-US" dirty="0">
              <a:solidFill>
                <a:srgbClr val="000000"/>
              </a:solidFill>
              <a:latin typeface="Century Gothic" pitchFamily="34" charset="0"/>
            </a:endParaRPr>
          </a:p>
          <a:p>
            <a:pPr marL="857250" lvl="1" indent="-171450" eaLnBrk="0" hangingPunct="0">
              <a:buClr>
                <a:srgbClr val="FF0000"/>
              </a:buClr>
              <a:buFontTx/>
              <a:buChar char="•"/>
            </a:pPr>
            <a:r>
              <a:rPr lang="en-US" sz="1600" dirty="0">
                <a:solidFill>
                  <a:srgbClr val="000000"/>
                </a:solidFill>
                <a:latin typeface="Century Gothic" pitchFamily="34" charset="0"/>
              </a:rPr>
              <a:t>Strategic asset allocation policy explains over 90% of an investment portfolio’s </a:t>
            </a:r>
            <a:r>
              <a:rPr lang="en-US" sz="1600" i="1" dirty="0">
                <a:solidFill>
                  <a:srgbClr val="000000"/>
                </a:solidFill>
                <a:latin typeface="Century Gothic" pitchFamily="34" charset="0"/>
              </a:rPr>
              <a:t>return behavior </a:t>
            </a:r>
            <a:r>
              <a:rPr lang="en-US" sz="1600" dirty="0">
                <a:solidFill>
                  <a:srgbClr val="000000"/>
                </a:solidFill>
                <a:latin typeface="Century Gothic" pitchFamily="34" charset="0"/>
              </a:rPr>
              <a:t>(return volatility / risk)</a:t>
            </a:r>
            <a:endParaRPr lang="en-US" sz="1600" i="1" dirty="0">
              <a:solidFill>
                <a:srgbClr val="000000"/>
              </a:solidFill>
              <a:latin typeface="Century Gothic" pitchFamily="34" charset="0"/>
            </a:endParaRPr>
          </a:p>
          <a:p>
            <a:pPr marL="571500" indent="-282575" eaLnBrk="0" hangingPunct="0">
              <a:buClr>
                <a:srgbClr val="FF0000"/>
              </a:buClr>
              <a:buFontTx/>
              <a:buChar char="•"/>
            </a:pPr>
            <a:endParaRPr lang="en-US" sz="1600" i="1" dirty="0">
              <a:solidFill>
                <a:srgbClr val="000000"/>
              </a:solidFill>
              <a:latin typeface="Century Gothic" pitchFamily="34" charset="0"/>
            </a:endParaRPr>
          </a:p>
          <a:p>
            <a:pPr marL="857250" lvl="1" indent="-171450" eaLnBrk="0" hangingPunct="0">
              <a:buClr>
                <a:srgbClr val="FF0000"/>
              </a:buClr>
              <a:buFontTx/>
              <a:buChar char="•"/>
            </a:pPr>
            <a:r>
              <a:rPr lang="en-US" sz="1600" dirty="0">
                <a:solidFill>
                  <a:srgbClr val="000000"/>
                </a:solidFill>
                <a:latin typeface="Century Gothic" pitchFamily="34" charset="0"/>
              </a:rPr>
              <a:t>Strategic asset allocation is one of the most important decisions for investors and pension funds</a:t>
            </a:r>
          </a:p>
        </p:txBody>
      </p:sp>
      <p:sp>
        <p:nvSpPr>
          <p:cNvPr id="3" name="Rectangle 2"/>
          <p:cNvSpPr/>
          <p:nvPr/>
        </p:nvSpPr>
        <p:spPr>
          <a:xfrm>
            <a:off x="569185" y="366663"/>
            <a:ext cx="3759362" cy="523220"/>
          </a:xfrm>
          <a:prstGeom prst="rect">
            <a:avLst/>
          </a:prstGeom>
        </p:spPr>
        <p:txBody>
          <a:bodyPr wrap="none">
            <a:spAutoFit/>
          </a:bodyPr>
          <a:lstStyle/>
          <a:p>
            <a:r>
              <a:rPr lang="en-US" sz="2800" dirty="0">
                <a:solidFill>
                  <a:srgbClr val="469AC5"/>
                </a:solidFill>
                <a:latin typeface="Palatino Linotype" pitchFamily="18" charset="0"/>
                <a:cs typeface="Arial" pitchFamily="34" charset="0"/>
              </a:rPr>
              <a:t>Asset Liability Review</a:t>
            </a:r>
            <a:endParaRPr lang="en-US" sz="2800" dirty="0"/>
          </a:p>
        </p:txBody>
      </p:sp>
    </p:spTree>
    <p:extLst>
      <p:ext uri="{BB962C8B-B14F-4D97-AF65-F5344CB8AC3E}">
        <p14:creationId xmlns:p14="http://schemas.microsoft.com/office/powerpoint/2010/main" val="1478409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85753" y="503309"/>
            <a:ext cx="6848475" cy="381083"/>
          </a:xfrm>
          <a:prstGeom prst="rect">
            <a:avLst/>
          </a:prstGeom>
          <a:noFill/>
        </p:spPr>
        <p:txBody>
          <a:bodyPr lIns="101871" tIns="50935" rIns="101871" bIns="50935">
            <a:spAutoFit/>
          </a:bodyPr>
          <a:lstStyle/>
          <a:p>
            <a:pPr>
              <a:defRPr/>
            </a:pPr>
            <a:r>
              <a:rPr lang="en-US" sz="2200" kern="1800" dirty="0" smtClean="0">
                <a:solidFill>
                  <a:srgbClr val="469AC5"/>
                </a:solidFill>
                <a:latin typeface="Palatino Linotype" pitchFamily="18" charset="0"/>
                <a:ea typeface="+mj-ea"/>
                <a:cs typeface="+mj-cs"/>
              </a:rPr>
              <a:t>PCA A/L Modeling Process</a:t>
            </a:r>
            <a:endParaRPr lang="en-US" sz="2200" kern="1800" dirty="0">
              <a:solidFill>
                <a:srgbClr val="469AC5"/>
              </a:solidFill>
              <a:latin typeface="Palatino Linotype" pitchFamily="18" charset="0"/>
              <a:ea typeface="+mj-ea"/>
              <a:cs typeface="+mj-cs"/>
            </a:endParaRPr>
          </a:p>
        </p:txBody>
      </p:sp>
      <p:sp>
        <p:nvSpPr>
          <p:cNvPr id="3" name="Rectangle 2"/>
          <p:cNvSpPr/>
          <p:nvPr/>
        </p:nvSpPr>
        <p:spPr>
          <a:xfrm>
            <a:off x="550579" y="1500055"/>
            <a:ext cx="7976795" cy="3785652"/>
          </a:xfrm>
          <a:prstGeom prst="rect">
            <a:avLst/>
          </a:prstGeom>
        </p:spPr>
        <p:txBody>
          <a:bodyPr wrap="square">
            <a:spAutoFit/>
          </a:bodyPr>
          <a:lstStyle/>
          <a:p>
            <a:pPr lvl="0"/>
            <a:r>
              <a:rPr lang="en-US" sz="1600" dirty="0">
                <a:latin typeface="Century Gothic" panose="020B0502020202020204" pitchFamily="34" charset="0"/>
              </a:rPr>
              <a:t>An asset-liability study incorporates an analysis of both sides of a pension system’s balance sheet as well as flows in and out of the system</a:t>
            </a:r>
          </a:p>
          <a:p>
            <a:pPr lvl="0"/>
            <a:endParaRPr lang="en-US" sz="1600" dirty="0">
              <a:latin typeface="Century Gothic" panose="020B0502020202020204" pitchFamily="34" charset="0"/>
            </a:endParaRPr>
          </a:p>
          <a:p>
            <a:pPr lvl="0"/>
            <a:endParaRPr lang="en-US" sz="1600" dirty="0">
              <a:latin typeface="Century Gothic" panose="020B0502020202020204" pitchFamily="34" charset="0"/>
            </a:endParaRPr>
          </a:p>
          <a:p>
            <a:pPr lvl="0"/>
            <a:r>
              <a:rPr lang="en-US" sz="1600" dirty="0">
                <a:latin typeface="Century Gothic" panose="020B0502020202020204" pitchFamily="34" charset="0"/>
              </a:rPr>
              <a:t>The objectives of an asset-liability project are threefold:</a:t>
            </a:r>
          </a:p>
          <a:p>
            <a:pPr marL="800100" lvl="1" indent="-342900">
              <a:buFont typeface="+mj-lt"/>
              <a:buAutoNum type="arabicPeriod"/>
            </a:pPr>
            <a:endParaRPr lang="en-US" sz="1600" dirty="0">
              <a:latin typeface="Century Gothic" panose="020B0502020202020204" pitchFamily="34" charset="0"/>
            </a:endParaRPr>
          </a:p>
          <a:p>
            <a:pPr marL="800100" lvl="1" indent="-342900">
              <a:buFont typeface="+mj-lt"/>
              <a:buAutoNum type="arabicPeriod"/>
            </a:pPr>
            <a:endParaRPr lang="en-US" sz="1600" dirty="0">
              <a:latin typeface="Century Gothic" panose="020B0502020202020204" pitchFamily="34" charset="0"/>
            </a:endParaRPr>
          </a:p>
          <a:p>
            <a:pPr marL="800100" lvl="1" indent="-342900">
              <a:buFont typeface="+mj-lt"/>
              <a:buAutoNum type="arabicPeriod"/>
            </a:pPr>
            <a:r>
              <a:rPr lang="en-US" sz="1600" dirty="0">
                <a:latin typeface="Century Gothic" panose="020B0502020202020204" pitchFamily="34" charset="0"/>
              </a:rPr>
              <a:t>Develop an understanding of how the financial condition of the </a:t>
            </a:r>
            <a:r>
              <a:rPr lang="en-US" sz="1600" dirty="0" smtClean="0">
                <a:latin typeface="Century Gothic" panose="020B0502020202020204" pitchFamily="34" charset="0"/>
              </a:rPr>
              <a:t>ERSRI </a:t>
            </a:r>
            <a:r>
              <a:rPr lang="en-US" sz="1600" dirty="0">
                <a:latin typeface="Century Gothic" panose="020B0502020202020204" pitchFamily="34" charset="0"/>
              </a:rPr>
              <a:t>Plan might vary based on investment outcomes of the asset portfolio</a:t>
            </a:r>
          </a:p>
          <a:p>
            <a:pPr marL="800100" lvl="1" indent="-342900">
              <a:buFont typeface="+mj-lt"/>
              <a:buAutoNum type="arabicPeriod"/>
            </a:pPr>
            <a:endParaRPr lang="en-US" sz="1600" dirty="0">
              <a:latin typeface="Century Gothic" panose="020B0502020202020204" pitchFamily="34" charset="0"/>
            </a:endParaRPr>
          </a:p>
          <a:p>
            <a:pPr marL="800100" lvl="1" indent="-342900">
              <a:buFont typeface="+mj-lt"/>
              <a:buAutoNum type="arabicPeriod"/>
            </a:pPr>
            <a:r>
              <a:rPr lang="en-US" sz="1600" dirty="0">
                <a:latin typeface="Century Gothic" panose="020B0502020202020204" pitchFamily="34" charset="0"/>
              </a:rPr>
              <a:t>Given the variability in (1.), establish a consensus definition and view of the risk(s) the  plan should bear</a:t>
            </a:r>
          </a:p>
          <a:p>
            <a:pPr marL="800100" lvl="1" indent="-342900">
              <a:buFont typeface="+mj-lt"/>
              <a:buAutoNum type="arabicPeriod"/>
            </a:pPr>
            <a:endParaRPr lang="en-US" sz="1600" dirty="0">
              <a:latin typeface="Century Gothic" panose="020B0502020202020204" pitchFamily="34" charset="0"/>
            </a:endParaRPr>
          </a:p>
          <a:p>
            <a:pPr marL="800100" lvl="1" indent="-342900">
              <a:buFont typeface="+mj-lt"/>
              <a:buAutoNum type="arabicPeriod"/>
            </a:pPr>
            <a:r>
              <a:rPr lang="en-US" sz="1600" dirty="0">
                <a:latin typeface="Century Gothic" panose="020B0502020202020204" pitchFamily="34" charset="0"/>
              </a:rPr>
              <a:t>Once a view/tolerance for risk has been established, </a:t>
            </a:r>
            <a:r>
              <a:rPr lang="en-US" sz="1600" u="sng" dirty="0">
                <a:latin typeface="Century Gothic" panose="020B0502020202020204" pitchFamily="34" charset="0"/>
              </a:rPr>
              <a:t>select an appropriate long-term asset allocation policy</a:t>
            </a:r>
            <a:r>
              <a:rPr lang="en-US" sz="1600" u="sng" dirty="0" smtClean="0">
                <a:latin typeface="Century Gothic" panose="020B0502020202020204" pitchFamily="34" charset="0"/>
              </a:rPr>
              <a:t>.</a:t>
            </a:r>
            <a:endParaRPr lang="en-US" sz="1600" u="sng" dirty="0">
              <a:latin typeface="Century Gothic" panose="020B0502020202020204" pitchFamily="34" charset="0"/>
            </a:endParaRPr>
          </a:p>
        </p:txBody>
      </p:sp>
    </p:spTree>
    <p:extLst>
      <p:ext uri="{BB962C8B-B14F-4D97-AF65-F5344CB8AC3E}">
        <p14:creationId xmlns:p14="http://schemas.microsoft.com/office/powerpoint/2010/main" val="42935408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85753" y="503309"/>
            <a:ext cx="6848475" cy="381083"/>
          </a:xfrm>
          <a:prstGeom prst="rect">
            <a:avLst/>
          </a:prstGeom>
          <a:noFill/>
        </p:spPr>
        <p:txBody>
          <a:bodyPr lIns="101871" tIns="50935" rIns="101871" bIns="50935">
            <a:spAutoFit/>
          </a:bodyPr>
          <a:lstStyle/>
          <a:p>
            <a:pPr>
              <a:defRPr/>
            </a:pPr>
            <a:r>
              <a:rPr lang="en-US" sz="2200" kern="1800" dirty="0" smtClean="0">
                <a:solidFill>
                  <a:srgbClr val="469AC5"/>
                </a:solidFill>
                <a:latin typeface="Palatino Linotype" pitchFamily="18" charset="0"/>
                <a:ea typeface="+mj-ea"/>
                <a:cs typeface="+mj-cs"/>
              </a:rPr>
              <a:t>PCA A/L Modeling Process</a:t>
            </a:r>
            <a:endParaRPr lang="en-US" sz="2200" kern="1800" dirty="0">
              <a:solidFill>
                <a:srgbClr val="469AC5"/>
              </a:solidFill>
              <a:latin typeface="Palatino Linotype" pitchFamily="18" charset="0"/>
              <a:ea typeface="+mj-ea"/>
              <a:cs typeface="+mj-cs"/>
            </a:endParaRPr>
          </a:p>
        </p:txBody>
      </p:sp>
      <p:sp>
        <p:nvSpPr>
          <p:cNvPr id="3" name="Rectangle 2"/>
          <p:cNvSpPr/>
          <p:nvPr/>
        </p:nvSpPr>
        <p:spPr>
          <a:xfrm>
            <a:off x="434037" y="1222149"/>
            <a:ext cx="7976795" cy="5165068"/>
          </a:xfrm>
          <a:prstGeom prst="rect">
            <a:avLst/>
          </a:prstGeom>
        </p:spPr>
        <p:txBody>
          <a:bodyPr wrap="square">
            <a:spAutoFit/>
          </a:bodyPr>
          <a:lstStyle/>
          <a:p>
            <a:pPr marL="342900" indent="-342900">
              <a:lnSpc>
                <a:spcPct val="107000"/>
              </a:lnSpc>
              <a:spcBef>
                <a:spcPts val="0"/>
              </a:spcBef>
              <a:spcAft>
                <a:spcPts val="800"/>
              </a:spcAft>
              <a:buFont typeface="Arial" panose="020B0604020202020204" pitchFamily="34" charset="0"/>
              <a:buChar char="•"/>
              <a:tabLst>
                <a:tab pos="457200" algn="l"/>
              </a:tabLst>
            </a:pPr>
            <a:r>
              <a:rPr lang="en-US" sz="1600" dirty="0" smtClean="0">
                <a:latin typeface="Century Gothic" panose="020B0502020202020204" pitchFamily="34" charset="0"/>
                <a:ea typeface="Calibri" panose="020F0502020204030204" pitchFamily="34" charset="0"/>
                <a:cs typeface="Times New Roman" panose="02020603050405020304" pitchFamily="18" charset="0"/>
              </a:rPr>
              <a:t>Modeling assets and liabilities together (1,000 simulations for each portfolio)</a:t>
            </a:r>
          </a:p>
          <a:p>
            <a:pPr marL="798513" lvl="1" indent="-342900">
              <a:lnSpc>
                <a:spcPct val="107000"/>
              </a:lnSpc>
              <a:spcBef>
                <a:spcPts val="0"/>
              </a:spcBef>
              <a:spcAft>
                <a:spcPts val="800"/>
              </a:spcAft>
              <a:buFont typeface="Arial" panose="020B0604020202020204" pitchFamily="34" charset="0"/>
              <a:buChar char="•"/>
              <a:tabLst>
                <a:tab pos="457200" algn="l"/>
              </a:tabLst>
            </a:pPr>
            <a:r>
              <a:rPr lang="en-US" sz="1600" dirty="0" smtClean="0">
                <a:latin typeface="Century Gothic" panose="020B0502020202020204" pitchFamily="34" charset="0"/>
                <a:ea typeface="Calibri" panose="020F0502020204030204" pitchFamily="34" charset="0"/>
                <a:cs typeface="Times New Roman" panose="02020603050405020304" pitchFamily="18" charset="0"/>
              </a:rPr>
              <a:t>Assets</a:t>
            </a:r>
            <a:r>
              <a:rPr lang="en-US" sz="1600" dirty="0">
                <a:latin typeface="Century Gothic" panose="020B0502020202020204" pitchFamily="34" charset="0"/>
                <a:ea typeface="Calibri" panose="020F0502020204030204" pitchFamily="34" charset="0"/>
                <a:cs typeface="Times New Roman" panose="02020603050405020304" pitchFamily="18" charset="0"/>
              </a:rPr>
              <a:t>: </a:t>
            </a:r>
            <a:r>
              <a:rPr lang="en-US" sz="1600" dirty="0" smtClean="0">
                <a:latin typeface="Century Gothic" panose="020B0502020202020204" pitchFamily="34" charset="0"/>
                <a:ea typeface="Calibri" panose="020F0502020204030204" pitchFamily="34" charset="0"/>
                <a:cs typeface="Times New Roman" panose="02020603050405020304" pitchFamily="18" charset="0"/>
              </a:rPr>
              <a:t> Select </a:t>
            </a:r>
            <a:r>
              <a:rPr lang="en-US" sz="1600" dirty="0">
                <a:latin typeface="Century Gothic" panose="020B0502020202020204" pitchFamily="34" charset="0"/>
                <a:ea typeface="Calibri" panose="020F0502020204030204" pitchFamily="34" charset="0"/>
                <a:cs typeface="Times New Roman" panose="02020603050405020304" pitchFamily="18" charset="0"/>
              </a:rPr>
              <a:t>and model strategic </a:t>
            </a:r>
            <a:r>
              <a:rPr lang="en-US" sz="1600" dirty="0" smtClean="0">
                <a:latin typeface="Century Gothic" panose="020B0502020202020204" pitchFamily="34" charset="0"/>
                <a:ea typeface="Calibri" panose="020F0502020204030204" pitchFamily="34" charset="0"/>
                <a:cs typeface="Times New Roman" panose="02020603050405020304" pitchFamily="18" charset="0"/>
              </a:rPr>
              <a:t>classes using customized capital market assumptions </a:t>
            </a:r>
          </a:p>
          <a:p>
            <a:pPr marL="1255713" lvl="2" indent="-342900">
              <a:lnSpc>
                <a:spcPct val="107000"/>
              </a:lnSpc>
              <a:spcBef>
                <a:spcPts val="0"/>
              </a:spcBef>
              <a:spcAft>
                <a:spcPts val="800"/>
              </a:spcAft>
              <a:buFont typeface="Arial" panose="020B0604020202020204" pitchFamily="34" charset="0"/>
              <a:buChar char="•"/>
              <a:tabLst>
                <a:tab pos="457200" algn="l"/>
              </a:tabLst>
            </a:pPr>
            <a:r>
              <a:rPr lang="en-US" sz="1600" dirty="0" smtClean="0">
                <a:latin typeface="Century Gothic" panose="020B0502020202020204" pitchFamily="34" charset="0"/>
                <a:ea typeface="Calibri" panose="020F0502020204030204" pitchFamily="34" charset="0"/>
                <a:cs typeface="Times New Roman" panose="02020603050405020304" pitchFamily="18" charset="0"/>
              </a:rPr>
              <a:t>10 year capital market assumptions and plan’s actuary’s inflation assumption</a:t>
            </a:r>
          </a:p>
          <a:p>
            <a:pPr marL="1255713" lvl="2" indent="-342900">
              <a:lnSpc>
                <a:spcPct val="107000"/>
              </a:lnSpc>
              <a:spcBef>
                <a:spcPts val="0"/>
              </a:spcBef>
              <a:spcAft>
                <a:spcPts val="800"/>
              </a:spcAft>
              <a:buFont typeface="Arial" panose="020B0604020202020204" pitchFamily="34" charset="0"/>
              <a:buChar char="•"/>
              <a:tabLst>
                <a:tab pos="457200" algn="l"/>
              </a:tabLst>
            </a:pPr>
            <a:r>
              <a:rPr lang="en-US" sz="1600" dirty="0" smtClean="0">
                <a:latin typeface="Century Gothic" panose="020B0502020202020204" pitchFamily="34" charset="0"/>
                <a:ea typeface="Calibri" panose="020F0502020204030204" pitchFamily="34" charset="0"/>
                <a:cs typeface="Times New Roman" panose="02020603050405020304" pitchFamily="18" charset="0"/>
              </a:rPr>
              <a:t>Incorporates dynamic correlations and fat-tail events</a:t>
            </a:r>
          </a:p>
          <a:p>
            <a:pPr marL="1255713" lvl="2" indent="-342900">
              <a:lnSpc>
                <a:spcPct val="107000"/>
              </a:lnSpc>
              <a:spcBef>
                <a:spcPts val="0"/>
              </a:spcBef>
              <a:spcAft>
                <a:spcPts val="800"/>
              </a:spcAft>
              <a:buFont typeface="Arial" panose="020B0604020202020204" pitchFamily="34" charset="0"/>
              <a:buChar char="•"/>
              <a:tabLst>
                <a:tab pos="457200" algn="l"/>
              </a:tabLst>
            </a:pPr>
            <a:endParaRPr lang="en-US" sz="1600" dirty="0">
              <a:latin typeface="Century Gothic" panose="020B0502020202020204" pitchFamily="34" charset="0"/>
              <a:ea typeface="Calibri" panose="020F0502020204030204" pitchFamily="34" charset="0"/>
              <a:cs typeface="Times New Roman" panose="02020603050405020304" pitchFamily="18" charset="0"/>
            </a:endParaRPr>
          </a:p>
          <a:p>
            <a:pPr marL="798513" lvl="1" indent="-342900">
              <a:lnSpc>
                <a:spcPct val="107000"/>
              </a:lnSpc>
              <a:spcBef>
                <a:spcPts val="0"/>
              </a:spcBef>
              <a:spcAft>
                <a:spcPts val="800"/>
              </a:spcAft>
              <a:buFont typeface="Arial" panose="020B0604020202020204" pitchFamily="34" charset="0"/>
              <a:buChar char="•"/>
              <a:tabLst>
                <a:tab pos="457200" algn="l"/>
              </a:tabLst>
            </a:pPr>
            <a:r>
              <a:rPr lang="en-US" sz="1600" dirty="0">
                <a:latin typeface="Century Gothic" panose="020B0502020202020204" pitchFamily="34" charset="0"/>
                <a:ea typeface="Calibri" panose="020F0502020204030204" pitchFamily="34" charset="0"/>
                <a:cs typeface="Times New Roman" panose="02020603050405020304" pitchFamily="18" charset="0"/>
              </a:rPr>
              <a:t>Liabilities: </a:t>
            </a:r>
            <a:r>
              <a:rPr lang="en-US" sz="1600" dirty="0" smtClean="0">
                <a:latin typeface="Century Gothic" panose="020B0502020202020204" pitchFamily="34" charset="0"/>
                <a:ea typeface="Calibri" panose="020F0502020204030204" pitchFamily="34" charset="0"/>
                <a:cs typeface="Times New Roman" panose="02020603050405020304" pitchFamily="18" charset="0"/>
              </a:rPr>
              <a:t>Utilizes </a:t>
            </a:r>
            <a:r>
              <a:rPr lang="en-US" sz="1600" dirty="0">
                <a:latin typeface="Century Gothic" panose="020B0502020202020204" pitchFamily="34" charset="0"/>
                <a:ea typeface="Calibri" panose="020F0502020204030204" pitchFamily="34" charset="0"/>
                <a:cs typeface="Times New Roman" panose="02020603050405020304" pitchFamily="18" charset="0"/>
              </a:rPr>
              <a:t>ERSRI actual liability model provided by </a:t>
            </a:r>
            <a:r>
              <a:rPr lang="en-US" sz="1600" dirty="0" smtClean="0">
                <a:latin typeface="Century Gothic" panose="020B0502020202020204" pitchFamily="34" charset="0"/>
                <a:ea typeface="Calibri" panose="020F0502020204030204" pitchFamily="34" charset="0"/>
                <a:cs typeface="Times New Roman" panose="02020603050405020304" pitchFamily="18" charset="0"/>
              </a:rPr>
              <a:t>Gabriel Roeder Smith</a:t>
            </a:r>
            <a:endParaRPr lang="en-US" sz="1600" dirty="0">
              <a:latin typeface="Century Gothic" panose="020B0502020202020204" pitchFamily="34" charset="0"/>
              <a:ea typeface="Calibri" panose="020F0502020204030204" pitchFamily="34" charset="0"/>
              <a:cs typeface="Times New Roman" panose="02020603050405020304" pitchFamily="18" charset="0"/>
            </a:endParaRPr>
          </a:p>
          <a:p>
            <a:pPr marL="1255713" lvl="2" indent="-342900">
              <a:lnSpc>
                <a:spcPct val="107000"/>
              </a:lnSpc>
              <a:spcBef>
                <a:spcPts val="0"/>
              </a:spcBef>
              <a:spcAft>
                <a:spcPts val="800"/>
              </a:spcAft>
              <a:buFont typeface="Arial" panose="020B0604020202020204" pitchFamily="34" charset="0"/>
              <a:buChar char="•"/>
              <a:tabLst>
                <a:tab pos="457200" algn="l"/>
              </a:tabLst>
            </a:pPr>
            <a:r>
              <a:rPr lang="en-US" sz="1600" dirty="0" smtClean="0">
                <a:latin typeface="Century Gothic" panose="020B0502020202020204" pitchFamily="34" charset="0"/>
                <a:ea typeface="Calibri" panose="020F0502020204030204" pitchFamily="34" charset="0"/>
                <a:cs typeface="Times New Roman" panose="02020603050405020304" pitchFamily="18" charset="0"/>
              </a:rPr>
              <a:t>Complete </a:t>
            </a:r>
            <a:r>
              <a:rPr lang="en-US" sz="1600" dirty="0">
                <a:latin typeface="Century Gothic" panose="020B0502020202020204" pitchFamily="34" charset="0"/>
                <a:ea typeface="Calibri" panose="020F0502020204030204" pitchFamily="34" charset="0"/>
                <a:cs typeface="Times New Roman" panose="02020603050405020304" pitchFamily="18" charset="0"/>
              </a:rPr>
              <a:t>recognition of plan </a:t>
            </a:r>
            <a:r>
              <a:rPr lang="en-US" sz="1600" dirty="0" smtClean="0">
                <a:latin typeface="Century Gothic" panose="020B0502020202020204" pitchFamily="34" charset="0"/>
                <a:ea typeface="Calibri" panose="020F0502020204030204" pitchFamily="34" charset="0"/>
                <a:cs typeface="Times New Roman" panose="02020603050405020304" pitchFamily="18" charset="0"/>
              </a:rPr>
              <a:t>liabilities (all plans are combined for modeling purposes)</a:t>
            </a:r>
          </a:p>
          <a:p>
            <a:pPr marL="1255713" lvl="2" indent="-342900">
              <a:lnSpc>
                <a:spcPct val="107000"/>
              </a:lnSpc>
              <a:spcBef>
                <a:spcPts val="0"/>
              </a:spcBef>
              <a:spcAft>
                <a:spcPts val="800"/>
              </a:spcAft>
              <a:buFont typeface="Arial" panose="020B0604020202020204" pitchFamily="34" charset="0"/>
              <a:buChar char="•"/>
              <a:tabLst>
                <a:tab pos="457200" algn="l"/>
              </a:tabLst>
            </a:pPr>
            <a:r>
              <a:rPr lang="en-US" sz="1600" dirty="0" smtClean="0">
                <a:latin typeface="Century Gothic" panose="020B0502020202020204" pitchFamily="34" charset="0"/>
                <a:ea typeface="Calibri" panose="020F0502020204030204" pitchFamily="34" charset="0"/>
                <a:cs typeface="Times New Roman" panose="02020603050405020304" pitchFamily="18" charset="0"/>
              </a:rPr>
              <a:t>20+ </a:t>
            </a:r>
            <a:r>
              <a:rPr lang="en-US" sz="1600" dirty="0">
                <a:latin typeface="Century Gothic" panose="020B0502020202020204" pitchFamily="34" charset="0"/>
                <a:ea typeface="Calibri" panose="020F0502020204030204" pitchFamily="34" charset="0"/>
                <a:cs typeface="Times New Roman" panose="02020603050405020304" pitchFamily="18" charset="0"/>
              </a:rPr>
              <a:t>year simulation </a:t>
            </a:r>
            <a:r>
              <a:rPr lang="en-US" sz="1600" dirty="0" smtClean="0">
                <a:latin typeface="Century Gothic" panose="020B0502020202020204" pitchFamily="34" charset="0"/>
                <a:ea typeface="Calibri" panose="020F0502020204030204" pitchFamily="34" charset="0"/>
                <a:cs typeface="Times New Roman" panose="02020603050405020304" pitchFamily="18" charset="0"/>
              </a:rPr>
              <a:t>horizon (planning horizon) </a:t>
            </a:r>
          </a:p>
          <a:p>
            <a:pPr marL="1255713" lvl="2" indent="-342900">
              <a:lnSpc>
                <a:spcPct val="107000"/>
              </a:lnSpc>
              <a:spcBef>
                <a:spcPts val="0"/>
              </a:spcBef>
              <a:spcAft>
                <a:spcPts val="800"/>
              </a:spcAft>
              <a:buFont typeface="Arial" panose="020B0604020202020204" pitchFamily="34" charset="0"/>
              <a:buChar char="•"/>
              <a:tabLst>
                <a:tab pos="457200" algn="l"/>
              </a:tabLst>
            </a:pPr>
            <a:endParaRPr lang="en-US" sz="1600" dirty="0">
              <a:latin typeface="Century Gothic" panose="020B0502020202020204" pitchFamily="34" charset="0"/>
              <a:ea typeface="Calibri" panose="020F0502020204030204" pitchFamily="34" charset="0"/>
              <a:cs typeface="Times New Roman" panose="02020603050405020304" pitchFamily="18" charset="0"/>
            </a:endParaRPr>
          </a:p>
          <a:p>
            <a:pPr marL="798513" lvl="1" indent="-342900">
              <a:lnSpc>
                <a:spcPct val="107000"/>
              </a:lnSpc>
              <a:spcBef>
                <a:spcPts val="0"/>
              </a:spcBef>
              <a:spcAft>
                <a:spcPts val="800"/>
              </a:spcAft>
              <a:buFont typeface="Arial" panose="020B0604020202020204" pitchFamily="34" charset="0"/>
              <a:buChar char="•"/>
              <a:tabLst>
                <a:tab pos="457200" algn="l"/>
              </a:tabLst>
            </a:pPr>
            <a:r>
              <a:rPr lang="en-US" sz="1600" dirty="0" smtClean="0">
                <a:latin typeface="Century Gothic" panose="020B0502020202020204" pitchFamily="34" charset="0"/>
                <a:ea typeface="Calibri" panose="020F0502020204030204" pitchFamily="34" charset="0"/>
                <a:cs typeface="Times New Roman" panose="02020603050405020304" pitchFamily="18" charset="0"/>
              </a:rPr>
              <a:t>Liquidity Analysis – stress-test near term shortfall risk incorporating plan cash flows </a:t>
            </a:r>
          </a:p>
        </p:txBody>
      </p:sp>
    </p:spTree>
    <p:extLst>
      <p:ext uri="{BB962C8B-B14F-4D97-AF65-F5344CB8AC3E}">
        <p14:creationId xmlns:p14="http://schemas.microsoft.com/office/powerpoint/2010/main" val="37947618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85753" y="503309"/>
            <a:ext cx="6848475" cy="381083"/>
          </a:xfrm>
          <a:prstGeom prst="rect">
            <a:avLst/>
          </a:prstGeom>
          <a:noFill/>
        </p:spPr>
        <p:txBody>
          <a:bodyPr lIns="101871" tIns="50935" rIns="101871" bIns="50935">
            <a:spAutoFit/>
          </a:bodyPr>
          <a:lstStyle/>
          <a:p>
            <a:pPr>
              <a:defRPr/>
            </a:pPr>
            <a:r>
              <a:rPr lang="en-US" sz="2200" kern="1800" dirty="0" smtClean="0">
                <a:solidFill>
                  <a:srgbClr val="469AC5"/>
                </a:solidFill>
                <a:latin typeface="Palatino Linotype" pitchFamily="18" charset="0"/>
                <a:ea typeface="+mj-ea"/>
                <a:cs typeface="+mj-cs"/>
              </a:rPr>
              <a:t>PCA A/L Modeling Process</a:t>
            </a:r>
            <a:endParaRPr lang="en-US" sz="2200" kern="1800" dirty="0">
              <a:solidFill>
                <a:srgbClr val="469AC5"/>
              </a:solidFill>
              <a:latin typeface="Palatino Linotype" pitchFamily="18" charset="0"/>
              <a:ea typeface="+mj-ea"/>
              <a:cs typeface="+mj-cs"/>
            </a:endParaRPr>
          </a:p>
        </p:txBody>
      </p:sp>
      <p:sp>
        <p:nvSpPr>
          <p:cNvPr id="3" name="Rectangle 2"/>
          <p:cNvSpPr/>
          <p:nvPr/>
        </p:nvSpPr>
        <p:spPr>
          <a:xfrm>
            <a:off x="434037" y="1222149"/>
            <a:ext cx="7976795" cy="4524315"/>
          </a:xfrm>
          <a:prstGeom prst="rect">
            <a:avLst/>
          </a:prstGeom>
        </p:spPr>
        <p:txBody>
          <a:bodyPr wrap="square">
            <a:spAutoFit/>
          </a:bodyPr>
          <a:lstStyle/>
          <a:p>
            <a:pPr lvl="0"/>
            <a:r>
              <a:rPr lang="en-US" sz="1600" dirty="0">
                <a:latin typeface="Century Gothic" panose="020B0502020202020204" pitchFamily="34" charset="0"/>
              </a:rPr>
              <a:t>Examine  projections of key plan financial metrics </a:t>
            </a:r>
          </a:p>
          <a:p>
            <a:pPr marL="742896" lvl="1" indent="-285750">
              <a:buFont typeface="Arial" panose="020B0604020202020204" pitchFamily="34" charset="0"/>
              <a:buChar char="•"/>
            </a:pPr>
            <a:r>
              <a:rPr lang="en-US" sz="1600" dirty="0">
                <a:latin typeface="Century Gothic" panose="020B0502020202020204" pitchFamily="34" charset="0"/>
              </a:rPr>
              <a:t>Base case (deterministic)</a:t>
            </a:r>
          </a:p>
          <a:p>
            <a:pPr marL="742896" lvl="1" indent="-285750">
              <a:buFont typeface="Arial" panose="020B0604020202020204" pitchFamily="34" charset="0"/>
              <a:buChar char="•"/>
            </a:pPr>
            <a:r>
              <a:rPr lang="en-US" sz="1600" dirty="0">
                <a:latin typeface="Century Gothic" panose="020B0502020202020204" pitchFamily="34" charset="0"/>
              </a:rPr>
              <a:t>Simulated (stochastic)</a:t>
            </a:r>
          </a:p>
          <a:p>
            <a:pPr lvl="0"/>
            <a:endParaRPr lang="en-US" sz="1600" u="sng" dirty="0">
              <a:latin typeface="Century Gothic" panose="020B0502020202020204" pitchFamily="34" charset="0"/>
            </a:endParaRPr>
          </a:p>
          <a:p>
            <a:pPr lvl="0"/>
            <a:r>
              <a:rPr lang="en-US" sz="1600" u="sng" dirty="0" smtClean="0">
                <a:latin typeface="Century Gothic" panose="020B0502020202020204" pitchFamily="34" charset="0"/>
              </a:rPr>
              <a:t>Key </a:t>
            </a:r>
            <a:r>
              <a:rPr lang="en-US" sz="1600" u="sng" dirty="0">
                <a:latin typeface="Century Gothic" panose="020B0502020202020204" pitchFamily="34" charset="0"/>
              </a:rPr>
              <a:t>feature of the process</a:t>
            </a:r>
            <a:r>
              <a:rPr lang="en-US" sz="1600" dirty="0">
                <a:latin typeface="Century Gothic" panose="020B0502020202020204" pitchFamily="34" charset="0"/>
              </a:rPr>
              <a:t>:   Board  review and discussion of Plan tendencies and sensitivities </a:t>
            </a:r>
          </a:p>
          <a:p>
            <a:pPr marL="742896" lvl="1" indent="-285750">
              <a:buFont typeface="Arial" panose="020B0604020202020204" pitchFamily="34" charset="0"/>
              <a:buChar char="•"/>
            </a:pPr>
            <a:r>
              <a:rPr lang="en-US" sz="1600" dirty="0">
                <a:latin typeface="Century Gothic" panose="020B0502020202020204" pitchFamily="34" charset="0"/>
              </a:rPr>
              <a:t>What areas should/can the board look to manage/influence?</a:t>
            </a:r>
          </a:p>
          <a:p>
            <a:endParaRPr lang="en-US" sz="1600" dirty="0">
              <a:latin typeface="Century Gothic" panose="020B0502020202020204" pitchFamily="34" charset="0"/>
            </a:endParaRPr>
          </a:p>
          <a:p>
            <a:endParaRPr lang="en-US" sz="1600" dirty="0">
              <a:latin typeface="Century Gothic" panose="020B0502020202020204" pitchFamily="34" charset="0"/>
            </a:endParaRPr>
          </a:p>
          <a:p>
            <a:r>
              <a:rPr lang="en-US" sz="1600" dirty="0">
                <a:latin typeface="Century Gothic" panose="020B0502020202020204" pitchFamily="34" charset="0"/>
              </a:rPr>
              <a:t>Develop thresholds and/or ranges of key Plan financial attributes</a:t>
            </a:r>
          </a:p>
          <a:p>
            <a:pPr marL="742896" lvl="1" indent="-285750">
              <a:buFont typeface="Arial" panose="020B0604020202020204" pitchFamily="34" charset="0"/>
              <a:buChar char="•"/>
            </a:pPr>
            <a:r>
              <a:rPr lang="en-US" sz="1600" dirty="0">
                <a:latin typeface="Century Gothic" panose="020B0502020202020204" pitchFamily="34" charset="0"/>
              </a:rPr>
              <a:t>Funding Ratio</a:t>
            </a:r>
          </a:p>
          <a:p>
            <a:pPr marL="742896" lvl="1" indent="-285750">
              <a:buFont typeface="Arial" panose="020B0604020202020204" pitchFamily="34" charset="0"/>
              <a:buChar char="•"/>
            </a:pPr>
            <a:r>
              <a:rPr lang="en-US" sz="1600" dirty="0">
                <a:latin typeface="Century Gothic" panose="020B0502020202020204" pitchFamily="34" charset="0"/>
              </a:rPr>
              <a:t>Employer Cost/Contributions  </a:t>
            </a:r>
          </a:p>
          <a:p>
            <a:pPr marL="742896" lvl="1" indent="-285750">
              <a:buFont typeface="Arial" panose="020B0604020202020204" pitchFamily="34" charset="0"/>
              <a:buChar char="•"/>
            </a:pPr>
            <a:r>
              <a:rPr lang="en-US" sz="1600" dirty="0" smtClean="0">
                <a:latin typeface="Century Gothic" panose="020B0502020202020204" pitchFamily="34" charset="0"/>
              </a:rPr>
              <a:t>Collect </a:t>
            </a:r>
            <a:r>
              <a:rPr lang="en-US" sz="1600" dirty="0">
                <a:latin typeface="Century Gothic" panose="020B0502020202020204" pitchFamily="34" charset="0"/>
              </a:rPr>
              <a:t>feedback, revise model if needed, develop new results  </a:t>
            </a:r>
          </a:p>
          <a:p>
            <a:pPr lvl="1"/>
            <a:endParaRPr lang="en-US" sz="1600" dirty="0">
              <a:latin typeface="Century Gothic" panose="020B0502020202020204" pitchFamily="34" charset="0"/>
            </a:endParaRPr>
          </a:p>
          <a:p>
            <a:r>
              <a:rPr lang="en-US" sz="1600" dirty="0" smtClean="0">
                <a:latin typeface="Century Gothic" panose="020B0502020202020204" pitchFamily="34" charset="0"/>
              </a:rPr>
              <a:t>Board </a:t>
            </a:r>
            <a:r>
              <a:rPr lang="en-US" sz="1600" dirty="0">
                <a:latin typeface="Century Gothic" panose="020B0502020202020204" pitchFamily="34" charset="0"/>
              </a:rPr>
              <a:t>establishes priorities/emphases of specific criteria</a:t>
            </a:r>
          </a:p>
          <a:p>
            <a:pPr lvl="1"/>
            <a:endParaRPr lang="en-US" sz="1600" dirty="0">
              <a:latin typeface="Century Gothic" panose="020B0502020202020204" pitchFamily="34" charset="0"/>
            </a:endParaRPr>
          </a:p>
          <a:p>
            <a:r>
              <a:rPr lang="en-US" sz="1600" dirty="0">
                <a:latin typeface="Century Gothic" panose="020B0502020202020204" pitchFamily="34" charset="0"/>
              </a:rPr>
              <a:t>Rank portfolios based on threshold </a:t>
            </a:r>
            <a:r>
              <a:rPr lang="en-US" sz="1600" dirty="0" smtClean="0">
                <a:latin typeface="Century Gothic" panose="020B0502020202020204" pitchFamily="34" charset="0"/>
              </a:rPr>
              <a:t>criteria</a:t>
            </a:r>
            <a:endParaRPr lang="en-US" sz="1600" dirty="0">
              <a:latin typeface="Century Gothic" panose="020B0502020202020204" pitchFamily="34" charset="0"/>
            </a:endParaRPr>
          </a:p>
          <a:p>
            <a:endParaRPr lang="en-US" sz="1600" dirty="0">
              <a:latin typeface="Century Gothic" panose="020B0502020202020204" pitchFamily="34" charset="0"/>
            </a:endParaRPr>
          </a:p>
        </p:txBody>
      </p:sp>
    </p:spTree>
    <p:extLst>
      <p:ext uri="{BB962C8B-B14F-4D97-AF65-F5344CB8AC3E}">
        <p14:creationId xmlns:p14="http://schemas.microsoft.com/office/powerpoint/2010/main" val="23998215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85753" y="503309"/>
            <a:ext cx="6848475" cy="381083"/>
          </a:xfrm>
          <a:prstGeom prst="rect">
            <a:avLst/>
          </a:prstGeom>
          <a:noFill/>
        </p:spPr>
        <p:txBody>
          <a:bodyPr lIns="101871" tIns="50935" rIns="101871" bIns="50935">
            <a:spAutoFit/>
          </a:bodyPr>
          <a:lstStyle/>
          <a:p>
            <a:pPr>
              <a:defRPr/>
            </a:pPr>
            <a:r>
              <a:rPr lang="en-US" sz="2200" kern="1800" dirty="0" smtClean="0">
                <a:solidFill>
                  <a:srgbClr val="469AC5"/>
                </a:solidFill>
                <a:latin typeface="Palatino Linotype" pitchFamily="18" charset="0"/>
                <a:ea typeface="+mj-ea"/>
                <a:cs typeface="+mj-cs"/>
              </a:rPr>
              <a:t>PCA A/L Modeling Process</a:t>
            </a:r>
            <a:endParaRPr lang="en-US" sz="2200" kern="1800" dirty="0">
              <a:solidFill>
                <a:srgbClr val="469AC5"/>
              </a:solidFill>
              <a:latin typeface="Palatino Linotype" pitchFamily="18" charset="0"/>
              <a:ea typeface="+mj-ea"/>
              <a:cs typeface="+mj-cs"/>
            </a:endParaRPr>
          </a:p>
        </p:txBody>
      </p:sp>
      <p:sp>
        <p:nvSpPr>
          <p:cNvPr id="3" name="Rectangle 2"/>
          <p:cNvSpPr/>
          <p:nvPr/>
        </p:nvSpPr>
        <p:spPr>
          <a:xfrm>
            <a:off x="434037" y="1222149"/>
            <a:ext cx="7976795" cy="3785652"/>
          </a:xfrm>
          <a:prstGeom prst="rect">
            <a:avLst/>
          </a:prstGeom>
        </p:spPr>
        <p:txBody>
          <a:bodyPr wrap="square">
            <a:spAutoFit/>
          </a:bodyPr>
          <a:lstStyle/>
          <a:p>
            <a:pPr lvl="0">
              <a:lnSpc>
                <a:spcPct val="200000"/>
              </a:lnSpc>
            </a:pPr>
            <a:r>
              <a:rPr lang="en-US" sz="1600" dirty="0" smtClean="0">
                <a:latin typeface="Century Gothic" panose="020B0502020202020204" pitchFamily="34" charset="0"/>
              </a:rPr>
              <a:t>Replicate </a:t>
            </a:r>
            <a:r>
              <a:rPr lang="en-US" sz="1600" dirty="0">
                <a:latin typeface="Century Gothic" panose="020B0502020202020204" pitchFamily="34" charset="0"/>
              </a:rPr>
              <a:t>Plan actuarial model:  both deterministic and stochastic projections</a:t>
            </a:r>
          </a:p>
          <a:p>
            <a:pPr marL="742896" lvl="1" indent="-285750">
              <a:buFont typeface="Arial" panose="020B0604020202020204" pitchFamily="34" charset="0"/>
              <a:buChar char="•"/>
            </a:pPr>
            <a:r>
              <a:rPr lang="en-US" sz="1600" dirty="0">
                <a:latin typeface="Century Gothic" panose="020B0502020202020204" pitchFamily="34" charset="0"/>
              </a:rPr>
              <a:t>Deterministic:  base case – actuarial assumptions always met </a:t>
            </a:r>
          </a:p>
          <a:p>
            <a:pPr marL="742896" lvl="1" indent="-285750">
              <a:buFont typeface="Arial" panose="020B0604020202020204" pitchFamily="34" charset="0"/>
              <a:buChar char="•"/>
            </a:pPr>
            <a:r>
              <a:rPr lang="en-US" sz="1600" dirty="0">
                <a:latin typeface="Century Gothic" panose="020B0502020202020204" pitchFamily="34" charset="0"/>
              </a:rPr>
              <a:t>Stochastic:  significant variation around base case – driven by varying asset </a:t>
            </a:r>
            <a:r>
              <a:rPr lang="en-US" sz="1600" dirty="0" smtClean="0">
                <a:latin typeface="Century Gothic" panose="020B0502020202020204" pitchFamily="34" charset="0"/>
              </a:rPr>
              <a:t>performance</a:t>
            </a:r>
          </a:p>
          <a:p>
            <a:pPr marL="742896" lvl="1" indent="-285750">
              <a:buFont typeface="Arial" panose="020B0604020202020204" pitchFamily="34" charset="0"/>
              <a:buChar char="•"/>
            </a:pPr>
            <a:endParaRPr lang="en-US" sz="1600" dirty="0">
              <a:latin typeface="Century Gothic" panose="020B0502020202020204" pitchFamily="34" charset="0"/>
            </a:endParaRPr>
          </a:p>
          <a:p>
            <a:r>
              <a:rPr lang="en-US" sz="1600" dirty="0" smtClean="0">
                <a:latin typeface="Century Gothic" panose="020B0502020202020204" pitchFamily="34" charset="0"/>
              </a:rPr>
              <a:t>Output </a:t>
            </a:r>
            <a:r>
              <a:rPr lang="en-US" sz="1600" dirty="0">
                <a:latin typeface="Century Gothic" panose="020B0502020202020204" pitchFamily="34" charset="0"/>
              </a:rPr>
              <a:t>focused on the plan’s financial condition </a:t>
            </a:r>
            <a:r>
              <a:rPr lang="en-US" sz="1600" u="sng" dirty="0">
                <a:latin typeface="Century Gothic" panose="020B0502020202020204" pitchFamily="34" charset="0"/>
              </a:rPr>
              <a:t>through time</a:t>
            </a:r>
            <a:r>
              <a:rPr lang="en-US" sz="1600" dirty="0">
                <a:latin typeface="Century Gothic" panose="020B0502020202020204" pitchFamily="34" charset="0"/>
              </a:rPr>
              <a:t>, not just the </a:t>
            </a:r>
            <a:r>
              <a:rPr lang="en-US" sz="1600" dirty="0" smtClean="0">
                <a:latin typeface="Century Gothic" panose="020B0502020202020204" pitchFamily="34" charset="0"/>
              </a:rPr>
              <a:t>end point  --- The Journey Matters</a:t>
            </a:r>
            <a:endParaRPr lang="en-US" sz="1600" dirty="0">
              <a:latin typeface="Century Gothic" panose="020B0502020202020204" pitchFamily="34" charset="0"/>
            </a:endParaRPr>
          </a:p>
          <a:p>
            <a:pPr lvl="0">
              <a:lnSpc>
                <a:spcPct val="200000"/>
              </a:lnSpc>
            </a:pPr>
            <a:r>
              <a:rPr lang="en-US" sz="1600" dirty="0" smtClean="0">
                <a:latin typeface="Century Gothic" panose="020B0502020202020204" pitchFamily="34" charset="0"/>
              </a:rPr>
              <a:t>PCA </a:t>
            </a:r>
            <a:r>
              <a:rPr lang="en-US" sz="1600" dirty="0">
                <a:latin typeface="Century Gothic" panose="020B0502020202020204" pitchFamily="34" charset="0"/>
              </a:rPr>
              <a:t>modeling uses 1,000 simulations to analyze potential outcomes</a:t>
            </a:r>
          </a:p>
          <a:p>
            <a:pPr marL="742896" lvl="1" indent="-285750">
              <a:buFont typeface="Arial" panose="020B0604020202020204" pitchFamily="34" charset="0"/>
              <a:buChar char="•"/>
            </a:pPr>
            <a:r>
              <a:rPr lang="en-US" sz="1600" dirty="0">
                <a:latin typeface="Century Gothic" panose="020B0502020202020204" pitchFamily="34" charset="0"/>
              </a:rPr>
              <a:t>Re-sampling technique (historical class behavior adjusted by </a:t>
            </a:r>
            <a:r>
              <a:rPr lang="en-US" sz="1600" dirty="0" smtClean="0">
                <a:latin typeface="Century Gothic" panose="020B0502020202020204" pitchFamily="34" charset="0"/>
              </a:rPr>
              <a:t>capital market assumptions)</a:t>
            </a:r>
            <a:endParaRPr lang="en-US" sz="1600" dirty="0">
              <a:latin typeface="Century Gothic" panose="020B0502020202020204" pitchFamily="34" charset="0"/>
            </a:endParaRPr>
          </a:p>
          <a:p>
            <a:pPr lvl="0">
              <a:lnSpc>
                <a:spcPct val="200000"/>
              </a:lnSpc>
            </a:pPr>
            <a:endParaRPr lang="en-US" sz="1600" dirty="0" smtClean="0">
              <a:latin typeface="Century Gothic" panose="020B0502020202020204" pitchFamily="34" charset="0"/>
            </a:endParaRPr>
          </a:p>
          <a:p>
            <a:pPr lvl="0"/>
            <a:r>
              <a:rPr lang="en-US" sz="1600" dirty="0" smtClean="0">
                <a:latin typeface="Century Gothic" panose="020B0502020202020204" pitchFamily="34" charset="0"/>
              </a:rPr>
              <a:t> </a:t>
            </a:r>
            <a:endParaRPr lang="en-US" sz="1600" dirty="0">
              <a:latin typeface="Century Gothic" panose="020B0502020202020204" pitchFamily="34" charset="0"/>
            </a:endParaRPr>
          </a:p>
        </p:txBody>
      </p:sp>
    </p:spTree>
    <p:extLst>
      <p:ext uri="{BB962C8B-B14F-4D97-AF65-F5344CB8AC3E}">
        <p14:creationId xmlns:p14="http://schemas.microsoft.com/office/powerpoint/2010/main" val="1872749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bwMode="auto">
        <a:ln>
          <a:solidFill>
            <a:schemeClr val="tx2"/>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New Format - Landscape Gold - FIN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2302</Words>
  <Application>Microsoft Office PowerPoint</Application>
  <PresentationFormat>On-screen Show (4:3)</PresentationFormat>
  <Paragraphs>297</Paragraphs>
  <Slides>20</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20</vt:i4>
      </vt:variant>
    </vt:vector>
  </HeadingPairs>
  <TitlesOfParts>
    <vt:vector size="30" baseType="lpstr">
      <vt:lpstr>Arial</vt:lpstr>
      <vt:lpstr>Calibri</vt:lpstr>
      <vt:lpstr>Century Gothic</vt:lpstr>
      <vt:lpstr>Courier New</vt:lpstr>
      <vt:lpstr>Palatino Linotype</vt:lpstr>
      <vt:lpstr>Times New Roman</vt:lpstr>
      <vt:lpstr>Wingdings</vt:lpstr>
      <vt:lpstr>Office Theme</vt:lpstr>
      <vt:lpstr>New Format - Landscape Gold - FINAL</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2016-05-23T13:39:49Z</dcterms:created>
  <dcterms:modified xsi:type="dcterms:W3CDTF">2016-07-29T22:16:53Z</dcterms:modified>
</cp:coreProperties>
</file>