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5123" r:id="rId1"/>
    <p:sldMasterId id="2147485127" r:id="rId2"/>
  </p:sldMasterIdLst>
  <p:notesMasterIdLst>
    <p:notesMasterId r:id="rId32"/>
  </p:notesMasterIdLst>
  <p:handoutMasterIdLst>
    <p:handoutMasterId r:id="rId33"/>
  </p:handoutMasterIdLst>
  <p:sldIdLst>
    <p:sldId id="888" r:id="rId3"/>
    <p:sldId id="867" r:id="rId4"/>
    <p:sldId id="892" r:id="rId5"/>
    <p:sldId id="893" r:id="rId6"/>
    <p:sldId id="894" r:id="rId7"/>
    <p:sldId id="895" r:id="rId8"/>
    <p:sldId id="896" r:id="rId9"/>
    <p:sldId id="897" r:id="rId10"/>
    <p:sldId id="898" r:id="rId11"/>
    <p:sldId id="899" r:id="rId12"/>
    <p:sldId id="900" r:id="rId13"/>
    <p:sldId id="904" r:id="rId14"/>
    <p:sldId id="905" r:id="rId15"/>
    <p:sldId id="906" r:id="rId16"/>
    <p:sldId id="901" r:id="rId17"/>
    <p:sldId id="884" r:id="rId18"/>
    <p:sldId id="889" r:id="rId19"/>
    <p:sldId id="876" r:id="rId20"/>
    <p:sldId id="883" r:id="rId21"/>
    <p:sldId id="877" r:id="rId22"/>
    <p:sldId id="890" r:id="rId23"/>
    <p:sldId id="891" r:id="rId24"/>
    <p:sldId id="885" r:id="rId25"/>
    <p:sldId id="881" r:id="rId26"/>
    <p:sldId id="882" r:id="rId27"/>
    <p:sldId id="887" r:id="rId28"/>
    <p:sldId id="902" r:id="rId29"/>
    <p:sldId id="903" r:id="rId30"/>
    <p:sldId id="875" r:id="rId3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146" algn="l" rtl="0" fontAlgn="base">
      <a:spcBef>
        <a:spcPct val="0"/>
      </a:spcBef>
      <a:spcAft>
        <a:spcPct val="0"/>
      </a:spcAft>
      <a:defRPr kern="1200">
        <a:solidFill>
          <a:schemeClr val="tx1"/>
        </a:solidFill>
        <a:latin typeface="Arial" charset="0"/>
        <a:ea typeface="+mn-ea"/>
        <a:cs typeface="Arial" charset="0"/>
      </a:defRPr>
    </a:lvl2pPr>
    <a:lvl3pPr marL="914293" algn="l" rtl="0" fontAlgn="base">
      <a:spcBef>
        <a:spcPct val="0"/>
      </a:spcBef>
      <a:spcAft>
        <a:spcPct val="0"/>
      </a:spcAft>
      <a:defRPr kern="1200">
        <a:solidFill>
          <a:schemeClr val="tx1"/>
        </a:solidFill>
        <a:latin typeface="Arial" charset="0"/>
        <a:ea typeface="+mn-ea"/>
        <a:cs typeface="Arial" charset="0"/>
      </a:defRPr>
    </a:lvl3pPr>
    <a:lvl4pPr marL="1371440" algn="l" rtl="0" fontAlgn="base">
      <a:spcBef>
        <a:spcPct val="0"/>
      </a:spcBef>
      <a:spcAft>
        <a:spcPct val="0"/>
      </a:spcAft>
      <a:defRPr kern="1200">
        <a:solidFill>
          <a:schemeClr val="tx1"/>
        </a:solidFill>
        <a:latin typeface="Arial" charset="0"/>
        <a:ea typeface="+mn-ea"/>
        <a:cs typeface="Arial" charset="0"/>
      </a:defRPr>
    </a:lvl4pPr>
    <a:lvl5pPr marL="1828586" algn="l" rtl="0" fontAlgn="base">
      <a:spcBef>
        <a:spcPct val="0"/>
      </a:spcBef>
      <a:spcAft>
        <a:spcPct val="0"/>
      </a:spcAft>
      <a:defRPr kern="1200">
        <a:solidFill>
          <a:schemeClr val="tx1"/>
        </a:solidFill>
        <a:latin typeface="Arial" charset="0"/>
        <a:ea typeface="+mn-ea"/>
        <a:cs typeface="Arial" charset="0"/>
      </a:defRPr>
    </a:lvl5pPr>
    <a:lvl6pPr marL="2285733" algn="l" defTabSz="914293" rtl="0" eaLnBrk="1" latinLnBrk="0" hangingPunct="1">
      <a:defRPr kern="1200">
        <a:solidFill>
          <a:schemeClr val="tx1"/>
        </a:solidFill>
        <a:latin typeface="Arial" charset="0"/>
        <a:ea typeface="+mn-ea"/>
        <a:cs typeface="Arial" charset="0"/>
      </a:defRPr>
    </a:lvl6pPr>
    <a:lvl7pPr marL="2742879" algn="l" defTabSz="914293" rtl="0" eaLnBrk="1" latinLnBrk="0" hangingPunct="1">
      <a:defRPr kern="1200">
        <a:solidFill>
          <a:schemeClr val="tx1"/>
        </a:solidFill>
        <a:latin typeface="Arial" charset="0"/>
        <a:ea typeface="+mn-ea"/>
        <a:cs typeface="Arial" charset="0"/>
      </a:defRPr>
    </a:lvl7pPr>
    <a:lvl8pPr marL="3200026" algn="l" defTabSz="914293" rtl="0" eaLnBrk="1" latinLnBrk="0" hangingPunct="1">
      <a:defRPr kern="1200">
        <a:solidFill>
          <a:schemeClr val="tx1"/>
        </a:solidFill>
        <a:latin typeface="Arial" charset="0"/>
        <a:ea typeface="+mn-ea"/>
        <a:cs typeface="Arial" charset="0"/>
      </a:defRPr>
    </a:lvl8pPr>
    <a:lvl9pPr marL="3657172" algn="l" defTabSz="914293"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9AC5"/>
    <a:srgbClr val="FFFFFF"/>
    <a:srgbClr val="6E97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92" autoAdjust="0"/>
    <p:restoredTop sz="92175" autoAdjust="0"/>
  </p:normalViewPr>
  <p:slideViewPr>
    <p:cSldViewPr snapToGrid="0">
      <p:cViewPr varScale="1">
        <p:scale>
          <a:sx n="93" d="100"/>
          <a:sy n="93" d="100"/>
        </p:scale>
        <p:origin x="450" y="96"/>
      </p:cViewPr>
      <p:guideLst>
        <p:guide orient="horz" pos="2160"/>
        <p:guide pos="2880"/>
      </p:guideLst>
    </p:cSldViewPr>
  </p:slideViewPr>
  <p:outlineViewPr>
    <p:cViewPr>
      <p:scale>
        <a:sx n="33" d="100"/>
        <a:sy n="33" d="100"/>
      </p:scale>
      <p:origin x="0" y="366"/>
    </p:cViewPr>
  </p:outlineViewPr>
  <p:notesTextViewPr>
    <p:cViewPr>
      <p:scale>
        <a:sx n="100" d="100"/>
        <a:sy n="100" d="100"/>
      </p:scale>
      <p:origin x="0" y="0"/>
    </p:cViewPr>
  </p:notesTextViewPr>
  <p:sorterViewPr>
    <p:cViewPr>
      <p:scale>
        <a:sx n="118" d="100"/>
        <a:sy n="118" d="100"/>
      </p:scale>
      <p:origin x="0" y="0"/>
    </p:cViewPr>
  </p:sorterViewPr>
  <p:notesViewPr>
    <p:cSldViewPr snapToGrid="0">
      <p:cViewPr varScale="1">
        <p:scale>
          <a:sx n="85" d="100"/>
          <a:sy n="85" d="100"/>
        </p:scale>
        <p:origin x="-366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735" cy="462918"/>
          </a:xfrm>
          <a:prstGeom prst="rect">
            <a:avLst/>
          </a:prstGeom>
        </p:spPr>
        <p:txBody>
          <a:bodyPr vert="horz" lIns="88118" tIns="44059" rIns="88118" bIns="44059" rtlCol="0"/>
          <a:lstStyle>
            <a:lvl1pPr algn="l">
              <a:defRPr sz="1200">
                <a:latin typeface="Arial" charset="0"/>
                <a:cs typeface="+mn-cs"/>
              </a:defRPr>
            </a:lvl1pPr>
          </a:lstStyle>
          <a:p>
            <a:pPr>
              <a:defRPr/>
            </a:pPr>
            <a:endParaRPr lang="en-US" dirty="0"/>
          </a:p>
        </p:txBody>
      </p:sp>
      <p:sp>
        <p:nvSpPr>
          <p:cNvPr id="3" name="Date Placeholder 2"/>
          <p:cNvSpPr>
            <a:spLocks noGrp="1"/>
          </p:cNvSpPr>
          <p:nvPr>
            <p:ph type="dt" sz="quarter" idx="1"/>
          </p:nvPr>
        </p:nvSpPr>
        <p:spPr>
          <a:xfrm>
            <a:off x="3971081" y="0"/>
            <a:ext cx="3037735" cy="462918"/>
          </a:xfrm>
          <a:prstGeom prst="rect">
            <a:avLst/>
          </a:prstGeom>
        </p:spPr>
        <p:txBody>
          <a:bodyPr vert="horz" lIns="88118" tIns="44059" rIns="88118" bIns="44059" rtlCol="0"/>
          <a:lstStyle>
            <a:lvl1pPr algn="r">
              <a:defRPr sz="1200">
                <a:latin typeface="Arial" charset="0"/>
                <a:cs typeface="+mn-cs"/>
              </a:defRPr>
            </a:lvl1pPr>
          </a:lstStyle>
          <a:p>
            <a:pPr>
              <a:defRPr/>
            </a:pPr>
            <a:fld id="{1B5A72BE-03F1-4678-95DB-4B023F0FC15F}" type="datetimeFigureOut">
              <a:rPr lang="en-US"/>
              <a:pPr>
                <a:defRPr/>
              </a:pPr>
              <a:t>7/29/2016</a:t>
            </a:fld>
            <a:endParaRPr lang="en-US" dirty="0"/>
          </a:p>
        </p:txBody>
      </p:sp>
      <p:sp>
        <p:nvSpPr>
          <p:cNvPr id="4" name="Footer Placeholder 3"/>
          <p:cNvSpPr>
            <a:spLocks noGrp="1"/>
          </p:cNvSpPr>
          <p:nvPr>
            <p:ph type="ftr" sz="quarter" idx="2"/>
          </p:nvPr>
        </p:nvSpPr>
        <p:spPr>
          <a:xfrm>
            <a:off x="0" y="8831897"/>
            <a:ext cx="3037735" cy="462918"/>
          </a:xfrm>
          <a:prstGeom prst="rect">
            <a:avLst/>
          </a:prstGeom>
        </p:spPr>
        <p:txBody>
          <a:bodyPr vert="horz" lIns="88118" tIns="44059" rIns="88118" bIns="44059" rtlCol="0" anchor="b"/>
          <a:lstStyle>
            <a:lvl1pPr algn="l">
              <a:defRPr sz="1200">
                <a:latin typeface="Arial" charset="0"/>
                <a:cs typeface="+mn-cs"/>
              </a:defRPr>
            </a:lvl1pPr>
          </a:lstStyle>
          <a:p>
            <a:pPr>
              <a:defRPr/>
            </a:pPr>
            <a:endParaRPr lang="en-US" dirty="0"/>
          </a:p>
        </p:txBody>
      </p:sp>
      <p:sp>
        <p:nvSpPr>
          <p:cNvPr id="5" name="Slide Number Placeholder 4"/>
          <p:cNvSpPr>
            <a:spLocks noGrp="1"/>
          </p:cNvSpPr>
          <p:nvPr>
            <p:ph type="sldNum" sz="quarter" idx="3"/>
          </p:nvPr>
        </p:nvSpPr>
        <p:spPr>
          <a:xfrm>
            <a:off x="3971081" y="8831897"/>
            <a:ext cx="3037735" cy="462918"/>
          </a:xfrm>
          <a:prstGeom prst="rect">
            <a:avLst/>
          </a:prstGeom>
        </p:spPr>
        <p:txBody>
          <a:bodyPr vert="horz" lIns="88118" tIns="44059" rIns="88118" bIns="44059" rtlCol="0" anchor="b"/>
          <a:lstStyle>
            <a:lvl1pPr algn="r">
              <a:defRPr sz="1200">
                <a:latin typeface="Arial" charset="0"/>
                <a:cs typeface="+mn-cs"/>
              </a:defRPr>
            </a:lvl1pPr>
          </a:lstStyle>
          <a:p>
            <a:pPr>
              <a:defRPr/>
            </a:pPr>
            <a:fld id="{6AECB19A-F196-4D6F-A952-31FB51F9BBA0}" type="slidenum">
              <a:rPr lang="en-US"/>
              <a:pPr>
                <a:defRPr/>
              </a:pPr>
              <a:t>‹#›</a:t>
            </a:fld>
            <a:endParaRPr lang="en-US" dirty="0"/>
          </a:p>
        </p:txBody>
      </p:sp>
    </p:spTree>
    <p:extLst>
      <p:ext uri="{BB962C8B-B14F-4D97-AF65-F5344CB8AC3E}">
        <p14:creationId xmlns:p14="http://schemas.microsoft.com/office/powerpoint/2010/main" val="1615365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735" cy="462918"/>
          </a:xfrm>
          <a:prstGeom prst="rect">
            <a:avLst/>
          </a:prstGeom>
        </p:spPr>
        <p:txBody>
          <a:bodyPr vert="horz" lIns="93113" tIns="46557" rIns="93113" bIns="46557" rtlCol="0"/>
          <a:lstStyle>
            <a:lvl1pPr algn="l">
              <a:defRPr sz="1200">
                <a:latin typeface="Arial" charset="0"/>
                <a:cs typeface="+mn-cs"/>
              </a:defRPr>
            </a:lvl1pPr>
          </a:lstStyle>
          <a:p>
            <a:pPr>
              <a:defRPr/>
            </a:pPr>
            <a:endParaRPr lang="en-US" dirty="0"/>
          </a:p>
        </p:txBody>
      </p:sp>
      <p:sp>
        <p:nvSpPr>
          <p:cNvPr id="3" name="Date Placeholder 2"/>
          <p:cNvSpPr>
            <a:spLocks noGrp="1"/>
          </p:cNvSpPr>
          <p:nvPr>
            <p:ph type="dt" idx="1"/>
          </p:nvPr>
        </p:nvSpPr>
        <p:spPr>
          <a:xfrm>
            <a:off x="3971081" y="0"/>
            <a:ext cx="3037735" cy="462918"/>
          </a:xfrm>
          <a:prstGeom prst="rect">
            <a:avLst/>
          </a:prstGeom>
        </p:spPr>
        <p:txBody>
          <a:bodyPr vert="horz" lIns="93113" tIns="46557" rIns="93113" bIns="46557" rtlCol="0"/>
          <a:lstStyle>
            <a:lvl1pPr algn="r">
              <a:defRPr sz="1200">
                <a:latin typeface="Arial" charset="0"/>
                <a:cs typeface="+mn-cs"/>
              </a:defRPr>
            </a:lvl1pPr>
          </a:lstStyle>
          <a:p>
            <a:pPr>
              <a:defRPr/>
            </a:pPr>
            <a:fld id="{B07EF27E-3E80-40B9-BE2F-D629A2253969}" type="datetimeFigureOut">
              <a:rPr lang="en-US"/>
              <a:pPr>
                <a:defRPr/>
              </a:pPr>
              <a:t>7/29/2016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13" tIns="46557" rIns="93113" bIns="46557" rtlCol="0" anchor="ctr"/>
          <a:lstStyle/>
          <a:p>
            <a:pPr lvl="0"/>
            <a:endParaRPr lang="en-US" noProof="0" dirty="0" smtClean="0"/>
          </a:p>
        </p:txBody>
      </p:sp>
      <p:sp>
        <p:nvSpPr>
          <p:cNvPr id="5" name="Notes Placeholder 4"/>
          <p:cNvSpPr>
            <a:spLocks noGrp="1"/>
          </p:cNvSpPr>
          <p:nvPr>
            <p:ph type="body" sz="quarter" idx="3"/>
          </p:nvPr>
        </p:nvSpPr>
        <p:spPr>
          <a:xfrm>
            <a:off x="701992" y="4416742"/>
            <a:ext cx="5606418" cy="4180527"/>
          </a:xfrm>
          <a:prstGeom prst="rect">
            <a:avLst/>
          </a:prstGeom>
        </p:spPr>
        <p:txBody>
          <a:bodyPr vert="horz" lIns="93113" tIns="46557" rIns="93113" bIns="46557"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31897"/>
            <a:ext cx="3037735" cy="462918"/>
          </a:xfrm>
          <a:prstGeom prst="rect">
            <a:avLst/>
          </a:prstGeom>
        </p:spPr>
        <p:txBody>
          <a:bodyPr vert="horz" lIns="93113" tIns="46557" rIns="93113" bIns="46557" rtlCol="0" anchor="b"/>
          <a:lstStyle>
            <a:lvl1pPr algn="l">
              <a:defRPr sz="1200">
                <a:latin typeface="Arial" charset="0"/>
                <a:cs typeface="+mn-cs"/>
              </a:defRPr>
            </a:lvl1pPr>
          </a:lstStyle>
          <a:p>
            <a:pPr>
              <a:defRPr/>
            </a:pPr>
            <a:endParaRPr lang="en-US" dirty="0"/>
          </a:p>
        </p:txBody>
      </p:sp>
      <p:sp>
        <p:nvSpPr>
          <p:cNvPr id="7" name="Slide Number Placeholder 6"/>
          <p:cNvSpPr>
            <a:spLocks noGrp="1"/>
          </p:cNvSpPr>
          <p:nvPr>
            <p:ph type="sldNum" sz="quarter" idx="5"/>
          </p:nvPr>
        </p:nvSpPr>
        <p:spPr>
          <a:xfrm>
            <a:off x="3971081" y="8831897"/>
            <a:ext cx="3037735" cy="462918"/>
          </a:xfrm>
          <a:prstGeom prst="rect">
            <a:avLst/>
          </a:prstGeom>
        </p:spPr>
        <p:txBody>
          <a:bodyPr vert="horz" lIns="93113" tIns="46557" rIns="93113" bIns="46557" rtlCol="0" anchor="b"/>
          <a:lstStyle>
            <a:lvl1pPr algn="r">
              <a:defRPr sz="1200">
                <a:latin typeface="Arial" charset="0"/>
                <a:cs typeface="+mn-cs"/>
              </a:defRPr>
            </a:lvl1pPr>
          </a:lstStyle>
          <a:p>
            <a:pPr>
              <a:defRPr/>
            </a:pPr>
            <a:fld id="{02A8D0B7-C4CC-4531-9432-7DB439AE5FB9}" type="slidenum">
              <a:rPr lang="en-US"/>
              <a:pPr>
                <a:defRPr/>
              </a:pPr>
              <a:t>‹#›</a:t>
            </a:fld>
            <a:endParaRPr lang="en-US" dirty="0"/>
          </a:p>
        </p:txBody>
      </p:sp>
    </p:spTree>
    <p:extLst>
      <p:ext uri="{BB962C8B-B14F-4D97-AF65-F5344CB8AC3E}">
        <p14:creationId xmlns:p14="http://schemas.microsoft.com/office/powerpoint/2010/main" val="33324130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146" algn="l" rtl="0" eaLnBrk="0" fontAlgn="base" hangingPunct="0">
      <a:spcBef>
        <a:spcPct val="30000"/>
      </a:spcBef>
      <a:spcAft>
        <a:spcPct val="0"/>
      </a:spcAft>
      <a:defRPr sz="1200" kern="1200">
        <a:solidFill>
          <a:schemeClr val="tx1"/>
        </a:solidFill>
        <a:latin typeface="+mn-lt"/>
        <a:ea typeface="+mn-ea"/>
        <a:cs typeface="+mn-cs"/>
      </a:defRPr>
    </a:lvl2pPr>
    <a:lvl3pPr marL="914293" algn="l" rtl="0" eaLnBrk="0" fontAlgn="base" hangingPunct="0">
      <a:spcBef>
        <a:spcPct val="30000"/>
      </a:spcBef>
      <a:spcAft>
        <a:spcPct val="0"/>
      </a:spcAft>
      <a:defRPr sz="1200" kern="1200">
        <a:solidFill>
          <a:schemeClr val="tx1"/>
        </a:solidFill>
        <a:latin typeface="+mn-lt"/>
        <a:ea typeface="+mn-ea"/>
        <a:cs typeface="+mn-cs"/>
      </a:defRPr>
    </a:lvl3pPr>
    <a:lvl4pPr marL="1371440" algn="l" rtl="0" eaLnBrk="0" fontAlgn="base" hangingPunct="0">
      <a:spcBef>
        <a:spcPct val="30000"/>
      </a:spcBef>
      <a:spcAft>
        <a:spcPct val="0"/>
      </a:spcAft>
      <a:defRPr sz="1200" kern="1200">
        <a:solidFill>
          <a:schemeClr val="tx1"/>
        </a:solidFill>
        <a:latin typeface="+mn-lt"/>
        <a:ea typeface="+mn-ea"/>
        <a:cs typeface="+mn-cs"/>
      </a:defRPr>
    </a:lvl4pPr>
    <a:lvl5pPr marL="1828586" algn="l" rtl="0" eaLnBrk="0" fontAlgn="base" hangingPunct="0">
      <a:spcBef>
        <a:spcPct val="30000"/>
      </a:spcBef>
      <a:spcAft>
        <a:spcPct val="0"/>
      </a:spcAft>
      <a:defRPr sz="1200" kern="1200">
        <a:solidFill>
          <a:schemeClr val="tx1"/>
        </a:solidFill>
        <a:latin typeface="+mn-lt"/>
        <a:ea typeface="+mn-ea"/>
        <a:cs typeface="+mn-cs"/>
      </a:defRPr>
    </a:lvl5pPr>
    <a:lvl6pPr marL="2285733" algn="l" defTabSz="914293" rtl="0" eaLnBrk="1" latinLnBrk="0" hangingPunct="1">
      <a:defRPr sz="1200" kern="1200">
        <a:solidFill>
          <a:schemeClr val="tx1"/>
        </a:solidFill>
        <a:latin typeface="+mn-lt"/>
        <a:ea typeface="+mn-ea"/>
        <a:cs typeface="+mn-cs"/>
      </a:defRPr>
    </a:lvl6pPr>
    <a:lvl7pPr marL="2742879" algn="l" defTabSz="914293" rtl="0" eaLnBrk="1" latinLnBrk="0" hangingPunct="1">
      <a:defRPr sz="1200" kern="1200">
        <a:solidFill>
          <a:schemeClr val="tx1"/>
        </a:solidFill>
        <a:latin typeface="+mn-lt"/>
        <a:ea typeface="+mn-ea"/>
        <a:cs typeface="+mn-cs"/>
      </a:defRPr>
    </a:lvl7pPr>
    <a:lvl8pPr marL="3200026" algn="l" defTabSz="914293" rtl="0" eaLnBrk="1" latinLnBrk="0" hangingPunct="1">
      <a:defRPr sz="1200" kern="1200">
        <a:solidFill>
          <a:schemeClr val="tx1"/>
        </a:solidFill>
        <a:latin typeface="+mn-lt"/>
        <a:ea typeface="+mn-ea"/>
        <a:cs typeface="+mn-cs"/>
      </a:defRPr>
    </a:lvl8pPr>
    <a:lvl9pPr marL="3657172" algn="l" defTabSz="91429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2A8D0B7-C4CC-4531-9432-7DB439AE5FB9}" type="slidenum">
              <a:rPr lang="en-US" smtClean="0"/>
              <a:pPr>
                <a:defRPr/>
              </a:pPr>
              <a:t>1</a:t>
            </a:fld>
            <a:endParaRPr lang="en-US" dirty="0"/>
          </a:p>
        </p:txBody>
      </p:sp>
    </p:spTree>
    <p:extLst>
      <p:ext uri="{BB962C8B-B14F-4D97-AF65-F5344CB8AC3E}">
        <p14:creationId xmlns:p14="http://schemas.microsoft.com/office/powerpoint/2010/main" val="2524409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2A8D0B7-C4CC-4531-9432-7DB439AE5FB9}" type="slidenum">
              <a:rPr lang="en-US" smtClean="0"/>
              <a:pPr>
                <a:defRPr/>
              </a:pPr>
              <a:t>2</a:t>
            </a:fld>
            <a:endParaRPr lang="en-US" dirty="0"/>
          </a:p>
        </p:txBody>
      </p:sp>
    </p:spTree>
    <p:extLst>
      <p:ext uri="{BB962C8B-B14F-4D97-AF65-F5344CB8AC3E}">
        <p14:creationId xmlns:p14="http://schemas.microsoft.com/office/powerpoint/2010/main" val="295850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2A8D0B7-C4CC-4531-9432-7DB439AE5FB9}" type="slidenum">
              <a:rPr lang="en-US" smtClean="0"/>
              <a:pPr>
                <a:defRPr/>
              </a:pPr>
              <a:t>16</a:t>
            </a:fld>
            <a:endParaRPr lang="en-US" dirty="0"/>
          </a:p>
        </p:txBody>
      </p:sp>
    </p:spTree>
    <p:extLst>
      <p:ext uri="{BB962C8B-B14F-4D97-AF65-F5344CB8AC3E}">
        <p14:creationId xmlns:p14="http://schemas.microsoft.com/office/powerpoint/2010/main" val="472276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6EB6A61-3AA3-43FC-9E7B-4C7C431B3A9A}" type="slidenum">
              <a:rPr lang="en-US" smtClean="0"/>
              <a:pPr/>
              <a:t>26</a:t>
            </a:fld>
            <a:endParaRPr lang="en-US"/>
          </a:p>
        </p:txBody>
      </p:sp>
    </p:spTree>
    <p:extLst>
      <p:ext uri="{BB962C8B-B14F-4D97-AF65-F5344CB8AC3E}">
        <p14:creationId xmlns:p14="http://schemas.microsoft.com/office/powerpoint/2010/main" val="3616773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6EB6A61-3AA3-43FC-9E7B-4C7C431B3A9A}" type="slidenum">
              <a:rPr lang="en-US" smtClean="0"/>
              <a:pPr/>
              <a:t>27</a:t>
            </a:fld>
            <a:endParaRPr lang="en-US"/>
          </a:p>
        </p:txBody>
      </p:sp>
    </p:spTree>
    <p:extLst>
      <p:ext uri="{BB962C8B-B14F-4D97-AF65-F5344CB8AC3E}">
        <p14:creationId xmlns:p14="http://schemas.microsoft.com/office/powerpoint/2010/main" val="1216872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extBox 1"/>
          <p:cNvSpPr txBox="1"/>
          <p:nvPr userDrawn="1"/>
        </p:nvSpPr>
        <p:spPr>
          <a:xfrm rot="10800000" flipH="1" flipV="1">
            <a:off x="4748070" y="6524062"/>
            <a:ext cx="516659" cy="200033"/>
          </a:xfrm>
          <a:prstGeom prst="rect">
            <a:avLst/>
          </a:prstGeom>
          <a:noFill/>
        </p:spPr>
        <p:txBody>
          <a:bodyPr lIns="91418" tIns="45709" rIns="91418" bIns="45709">
            <a:spAutoFit/>
          </a:bodyPr>
          <a:lstStyle/>
          <a:p>
            <a:pPr fontAlgn="auto">
              <a:spcBef>
                <a:spcPts val="0"/>
              </a:spcBef>
              <a:spcAft>
                <a:spcPts val="0"/>
              </a:spcAft>
              <a:defRPr/>
            </a:pPr>
            <a:fld id="{CB7D3DCD-7F57-4041-91FA-671DE0ACED84}" type="slidenum">
              <a:rPr lang="en-US" sz="700">
                <a:solidFill>
                  <a:schemeClr val="bg1">
                    <a:lumMod val="50000"/>
                  </a:schemeClr>
                </a:solidFill>
                <a:latin typeface="Century Gothic" pitchFamily="34" charset="0"/>
                <a:cs typeface="Arial" pitchFamily="34" charset="0"/>
              </a:rPr>
              <a:pPr fontAlgn="auto">
                <a:spcBef>
                  <a:spcPts val="0"/>
                </a:spcBef>
                <a:spcAft>
                  <a:spcPts val="0"/>
                </a:spcAft>
                <a:defRPr/>
              </a:pPr>
              <a:t>‹#›</a:t>
            </a:fld>
            <a:r>
              <a:rPr lang="en-US" sz="700" dirty="0">
                <a:solidFill>
                  <a:srgbClr val="003366"/>
                </a:solidFill>
                <a:latin typeface="Arial" pitchFamily="34" charset="0"/>
                <a:cs typeface="Arial" pitchFamily="34" charset="0"/>
              </a:rPr>
              <a:t> </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61636" y="6526029"/>
            <a:ext cx="295853" cy="229721"/>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defRPr/>
              </a:pPr>
              <a:endParaRPr lang="en-US" dirty="0"/>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defRPr/>
              </a:pPr>
              <a:endParaRPr lang="en-US" dirty="0"/>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defRPr/>
              </a:pPr>
              <a:endParaRPr lang="en-US" dirty="0"/>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defRPr/>
              </a:pPr>
              <a:endParaRPr lang="en-US" dirty="0"/>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defRPr/>
              </a:pPr>
              <a:endParaRPr lang="en-US" dirty="0"/>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defRPr/>
              </a:pPr>
              <a:endParaRPr lang="en-US" dirty="0"/>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defRPr/>
              </a:pPr>
              <a:endParaRPr lang="en-US" dirty="0"/>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 name="Group 11"/>
          <p:cNvGrpSpPr>
            <a:grpSpLocks/>
          </p:cNvGrpSpPr>
          <p:nvPr userDrawn="1"/>
        </p:nvGrpSpPr>
        <p:grpSpPr bwMode="auto">
          <a:xfrm>
            <a:off x="200603" y="2823882"/>
            <a:ext cx="8812068" cy="46225"/>
            <a:chOff x="220170" y="1129861"/>
            <a:chExt cx="9693533" cy="51815"/>
          </a:xfrm>
        </p:grpSpPr>
        <p:sp>
          <p:nvSpPr>
            <p:cNvPr id="14" name="Rectangle 13"/>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a:defRPr/>
              </a:pPr>
              <a:endParaRPr lang="en-US" dirty="0"/>
            </a:p>
          </p:txBody>
        </p:sp>
        <p:cxnSp>
          <p:nvCxnSpPr>
            <p:cNvPr id="15" name="Straight Connector 14"/>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61636" y="6526029"/>
            <a:ext cx="295853" cy="229721"/>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defRPr/>
              </a:pPr>
              <a:endParaRPr lang="en-US" dirty="0"/>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defRPr/>
              </a:pPr>
              <a:endParaRPr lang="en-US" dirty="0"/>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defRPr/>
              </a:pPr>
              <a:endParaRPr lang="en-US" dirty="0"/>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defRPr/>
              </a:pPr>
              <a:endParaRPr lang="en-US" dirty="0"/>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defRPr/>
              </a:pPr>
              <a:endParaRPr lang="en-US" dirty="0"/>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defRPr/>
              </a:pPr>
              <a:endParaRPr lang="en-US" dirty="0"/>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defRPr/>
              </a:pPr>
              <a:endParaRPr lang="en-US" dirty="0"/>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 name="Group 11"/>
          <p:cNvGrpSpPr>
            <a:grpSpLocks/>
          </p:cNvGrpSpPr>
          <p:nvPr userDrawn="1"/>
        </p:nvGrpSpPr>
        <p:grpSpPr bwMode="auto">
          <a:xfrm>
            <a:off x="200603" y="902073"/>
            <a:ext cx="8812068" cy="46225"/>
            <a:chOff x="220170" y="1129861"/>
            <a:chExt cx="9693533" cy="51815"/>
          </a:xfrm>
        </p:grpSpPr>
        <p:sp>
          <p:nvSpPr>
            <p:cNvPr id="15" name="Rectangle 14"/>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a:defRPr/>
              </a:pPr>
              <a:endParaRPr lang="en-US" dirty="0"/>
            </a:p>
          </p:txBody>
        </p:sp>
        <p:cxnSp>
          <p:nvCxnSpPr>
            <p:cNvPr id="17" name="Straight Connector 16"/>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Rectangle 20"/>
          <p:cNvSpPr/>
          <p:nvPr/>
        </p:nvSpPr>
        <p:spPr bwMode="auto">
          <a:xfrm>
            <a:off x="277093" y="6454588"/>
            <a:ext cx="7135091" cy="56029"/>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91407" tIns="45704" rIns="91407" bIns="45704" anchor="ctr"/>
          <a:lstStyle/>
          <a:p>
            <a:pPr algn="ctr">
              <a:defRPr/>
            </a:pPr>
            <a:endParaRPr lang="en-US" dirty="0"/>
          </a:p>
        </p:txBody>
      </p:sp>
      <p:sp>
        <p:nvSpPr>
          <p:cNvPr id="16" name="TextBox 15"/>
          <p:cNvSpPr txBox="1"/>
          <p:nvPr userDrawn="1"/>
        </p:nvSpPr>
        <p:spPr>
          <a:xfrm rot="10800000" flipH="1" flipV="1">
            <a:off x="4748070" y="6524062"/>
            <a:ext cx="516659" cy="200033"/>
          </a:xfrm>
          <a:prstGeom prst="rect">
            <a:avLst/>
          </a:prstGeom>
          <a:noFill/>
        </p:spPr>
        <p:txBody>
          <a:bodyPr lIns="91418" tIns="45709" rIns="91418" bIns="45709">
            <a:spAutoFit/>
          </a:bodyPr>
          <a:lstStyle/>
          <a:p>
            <a:pPr fontAlgn="auto">
              <a:spcBef>
                <a:spcPts val="0"/>
              </a:spcBef>
              <a:spcAft>
                <a:spcPts val="0"/>
              </a:spcAft>
              <a:defRPr/>
            </a:pPr>
            <a:fld id="{CB7D3DCD-7F57-4041-91FA-671DE0ACED84}" type="slidenum">
              <a:rPr lang="en-US" sz="700">
                <a:solidFill>
                  <a:schemeClr val="bg1">
                    <a:lumMod val="50000"/>
                  </a:schemeClr>
                </a:solidFill>
                <a:latin typeface="Century Gothic" pitchFamily="34" charset="0"/>
                <a:cs typeface="Arial" pitchFamily="34" charset="0"/>
              </a:rPr>
              <a:pPr fontAlgn="auto">
                <a:spcBef>
                  <a:spcPts val="0"/>
                </a:spcBef>
                <a:spcAft>
                  <a:spcPts val="0"/>
                </a:spcAft>
                <a:defRPr/>
              </a:pPr>
              <a:t>‹#›</a:t>
            </a:fld>
            <a:r>
              <a:rPr lang="en-US" sz="700" dirty="0">
                <a:solidFill>
                  <a:srgbClr val="003366"/>
                </a:solidFill>
                <a:latin typeface="Arial" pitchFamily="34" charset="0"/>
                <a:cs typeface="Arial" pitchFamily="34" charset="0"/>
              </a:rPr>
              <a:t> </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7_Title Slide">
    <p:spTree>
      <p:nvGrpSpPr>
        <p:cNvPr id="1" name=""/>
        <p:cNvGrpSpPr/>
        <p:nvPr/>
      </p:nvGrpSpPr>
      <p:grpSpPr>
        <a:xfrm>
          <a:off x="0" y="0"/>
          <a:ext cx="0" cy="0"/>
          <a:chOff x="0" y="0"/>
          <a:chExt cx="0" cy="0"/>
        </a:xfrm>
      </p:grpSpPr>
      <p:grpSp>
        <p:nvGrpSpPr>
          <p:cNvPr id="3" name="Group 11"/>
          <p:cNvGrpSpPr>
            <a:grpSpLocks/>
          </p:cNvGrpSpPr>
          <p:nvPr userDrawn="1"/>
        </p:nvGrpSpPr>
        <p:grpSpPr bwMode="auto">
          <a:xfrm>
            <a:off x="200603" y="902077"/>
            <a:ext cx="8812068" cy="46225"/>
            <a:chOff x="220170" y="1129861"/>
            <a:chExt cx="9693533" cy="51815"/>
          </a:xfrm>
        </p:grpSpPr>
        <p:sp>
          <p:nvSpPr>
            <p:cNvPr id="15" name="Rectangle 14"/>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a:defRPr/>
              </a:pPr>
              <a:endParaRPr lang="en-US" sz="1800" dirty="0"/>
            </a:p>
          </p:txBody>
        </p:sp>
        <p:cxnSp>
          <p:nvCxnSpPr>
            <p:cNvPr id="17" name="Straight Connector 16"/>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Rectangle 20"/>
          <p:cNvSpPr/>
          <p:nvPr/>
        </p:nvSpPr>
        <p:spPr bwMode="auto">
          <a:xfrm>
            <a:off x="812800" y="6454592"/>
            <a:ext cx="6639411" cy="47808"/>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anchor="ctr"/>
          <a:lstStyle/>
          <a:p>
            <a:pPr algn="ctr">
              <a:defRPr/>
            </a:pPr>
            <a:endParaRPr lang="en-US" sz="1800"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86434" y="6110235"/>
            <a:ext cx="1657566" cy="762330"/>
          </a:xfrm>
          <a:prstGeom prst="rect">
            <a:avLst/>
          </a:prstGeom>
        </p:spPr>
      </p:pic>
    </p:spTree>
    <p:extLst>
      <p:ext uri="{BB962C8B-B14F-4D97-AF65-F5344CB8AC3E}">
        <p14:creationId xmlns:p14="http://schemas.microsoft.com/office/powerpoint/2010/main" val="3686558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3" name="Rectangle 2"/>
          <p:cNvSpPr/>
          <p:nvPr userDrawn="1"/>
        </p:nvSpPr>
        <p:spPr>
          <a:xfrm>
            <a:off x="0" y="6477000"/>
            <a:ext cx="9144000" cy="305098"/>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grpSp>
        <p:nvGrpSpPr>
          <p:cNvPr id="2" name="Group 6"/>
          <p:cNvGrpSpPr>
            <a:grpSpLocks/>
          </p:cNvGrpSpPr>
          <p:nvPr userDrawn="1"/>
        </p:nvGrpSpPr>
        <p:grpSpPr bwMode="auto">
          <a:xfrm>
            <a:off x="161927" y="6526115"/>
            <a:ext cx="295275" cy="229195"/>
            <a:chOff x="152400" y="6440487"/>
            <a:chExt cx="414333" cy="341313"/>
          </a:xfrm>
        </p:grpSpPr>
        <p:sp>
          <p:nvSpPr>
            <p:cNvPr id="5" name="Line 10"/>
            <p:cNvSpPr>
              <a:spLocks noChangeShapeType="1"/>
            </p:cNvSpPr>
            <p:nvPr userDrawn="1"/>
          </p:nvSpPr>
          <p:spPr bwMode="auto">
            <a:xfrm flipV="1">
              <a:off x="152400" y="6444920"/>
              <a:ext cx="2228" cy="223847"/>
            </a:xfrm>
            <a:prstGeom prst="line">
              <a:avLst/>
            </a:prstGeom>
            <a:noFill/>
            <a:ln w="9525">
              <a:solidFill>
                <a:schemeClr val="bg1"/>
              </a:solidFill>
              <a:round/>
              <a:headEnd/>
              <a:tailEnd/>
            </a:ln>
          </p:spPr>
          <p:txBody>
            <a:bodyPr/>
            <a:lstStyle/>
            <a:p>
              <a:pPr>
                <a:defRPr/>
              </a:pPr>
              <a:endParaRPr lang="en-US" dirty="0"/>
            </a:p>
          </p:txBody>
        </p:sp>
        <p:sp>
          <p:nvSpPr>
            <p:cNvPr id="6" name="Freeform 11"/>
            <p:cNvSpPr>
              <a:spLocks/>
            </p:cNvSpPr>
            <p:nvPr userDrawn="1"/>
          </p:nvSpPr>
          <p:spPr bwMode="auto">
            <a:xfrm>
              <a:off x="152400" y="6440487"/>
              <a:ext cx="167070" cy="77570"/>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defRPr/>
              </a:pPr>
              <a:endParaRPr lang="en-US" dirty="0"/>
            </a:p>
          </p:txBody>
        </p:sp>
        <p:sp>
          <p:nvSpPr>
            <p:cNvPr id="7" name="Freeform 12"/>
            <p:cNvSpPr>
              <a:spLocks/>
            </p:cNvSpPr>
            <p:nvPr userDrawn="1"/>
          </p:nvSpPr>
          <p:spPr bwMode="auto">
            <a:xfrm>
              <a:off x="152400" y="6518057"/>
              <a:ext cx="167070" cy="7978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defRPr/>
              </a:pPr>
              <a:endParaRPr lang="en-US" dirty="0"/>
            </a:p>
          </p:txBody>
        </p:sp>
        <p:sp>
          <p:nvSpPr>
            <p:cNvPr id="8" name="Freeform 13"/>
            <p:cNvSpPr>
              <a:spLocks/>
            </p:cNvSpPr>
            <p:nvPr userDrawn="1"/>
          </p:nvSpPr>
          <p:spPr bwMode="auto">
            <a:xfrm>
              <a:off x="230367" y="6515842"/>
              <a:ext cx="124745" cy="79787"/>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defRPr/>
              </a:pPr>
              <a:endParaRPr lang="en-US" dirty="0"/>
            </a:p>
          </p:txBody>
        </p:sp>
        <p:sp>
          <p:nvSpPr>
            <p:cNvPr id="9" name="Freeform 14"/>
            <p:cNvSpPr>
              <a:spLocks/>
            </p:cNvSpPr>
            <p:nvPr userDrawn="1"/>
          </p:nvSpPr>
          <p:spPr bwMode="auto">
            <a:xfrm>
              <a:off x="230367" y="6595629"/>
              <a:ext cx="124745" cy="77570"/>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defRPr/>
              </a:pPr>
              <a:endParaRPr lang="en-US" dirty="0"/>
            </a:p>
          </p:txBody>
        </p:sp>
        <p:sp>
          <p:nvSpPr>
            <p:cNvPr id="10" name="Line 16"/>
            <p:cNvSpPr>
              <a:spLocks noChangeShapeType="1"/>
            </p:cNvSpPr>
            <p:nvPr userDrawn="1"/>
          </p:nvSpPr>
          <p:spPr bwMode="auto">
            <a:xfrm flipV="1">
              <a:off x="194725" y="6518057"/>
              <a:ext cx="280677" cy="263743"/>
            </a:xfrm>
            <a:prstGeom prst="line">
              <a:avLst/>
            </a:prstGeom>
            <a:noFill/>
            <a:ln w="9525">
              <a:solidFill>
                <a:schemeClr val="bg1"/>
              </a:solidFill>
              <a:round/>
              <a:headEnd/>
              <a:tailEnd/>
            </a:ln>
          </p:spPr>
          <p:txBody>
            <a:bodyPr/>
            <a:lstStyle/>
            <a:p>
              <a:pPr>
                <a:defRPr/>
              </a:pPr>
              <a:endParaRPr lang="en-US" dirty="0"/>
            </a:p>
          </p:txBody>
        </p:sp>
        <p:sp>
          <p:nvSpPr>
            <p:cNvPr id="11" name="Line 17"/>
            <p:cNvSpPr>
              <a:spLocks noChangeShapeType="1"/>
            </p:cNvSpPr>
            <p:nvPr userDrawn="1"/>
          </p:nvSpPr>
          <p:spPr bwMode="auto">
            <a:xfrm>
              <a:off x="475402" y="6518057"/>
              <a:ext cx="2227" cy="263743"/>
            </a:xfrm>
            <a:prstGeom prst="line">
              <a:avLst/>
            </a:prstGeom>
            <a:noFill/>
            <a:ln w="9525">
              <a:solidFill>
                <a:schemeClr val="bg1"/>
              </a:solidFill>
              <a:round/>
              <a:headEnd/>
              <a:tailEnd/>
            </a:ln>
          </p:spPr>
          <p:txBody>
            <a:bodyPr/>
            <a:lstStyle/>
            <a:p>
              <a:pPr>
                <a:defRPr/>
              </a:pPr>
              <a:endParaRPr lang="en-US" dirty="0"/>
            </a:p>
          </p:txBody>
        </p:sp>
        <p:cxnSp>
          <p:nvCxnSpPr>
            <p:cNvPr id="12" name="Straight Connector 11"/>
            <p:cNvCxnSpPr/>
            <p:nvPr userDrawn="1"/>
          </p:nvCxnSpPr>
          <p:spPr>
            <a:xfrm>
              <a:off x="337291" y="6673200"/>
              <a:ext cx="2294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a:spLocks noChangeArrowheads="1"/>
          </p:cNvSpPr>
          <p:nvPr userDrawn="1"/>
        </p:nvSpPr>
        <p:spPr bwMode="auto">
          <a:xfrm>
            <a:off x="304800" y="52388"/>
            <a:ext cx="762000" cy="571500"/>
          </a:xfrm>
          <a:prstGeom prst="rect">
            <a:avLst/>
          </a:prstGeom>
          <a:gradFill rotWithShape="0">
            <a:gsLst>
              <a:gs pos="0">
                <a:srgbClr val="B6DDE8"/>
              </a:gs>
              <a:gs pos="100000">
                <a:srgbClr val="F0F8FA"/>
              </a:gs>
            </a:gsLst>
            <a:lin ang="2700000" scaled="1"/>
          </a:gradFill>
          <a:ln w="9525">
            <a:noFill/>
            <a:miter lim="800000"/>
            <a:headEnd/>
            <a:tailEnd/>
          </a:ln>
        </p:spPr>
        <p:txBody>
          <a:bodyPr/>
          <a:lstStyle/>
          <a:p>
            <a:pPr>
              <a:defRPr/>
            </a:pPr>
            <a:endParaRPr lang="en-US" dirty="0"/>
          </a:p>
        </p:txBody>
      </p:sp>
      <p:grpSp>
        <p:nvGrpSpPr>
          <p:cNvPr id="4" name="Group 17"/>
          <p:cNvGrpSpPr>
            <a:grpSpLocks/>
          </p:cNvGrpSpPr>
          <p:nvPr userDrawn="1"/>
        </p:nvGrpSpPr>
        <p:grpSpPr bwMode="auto">
          <a:xfrm>
            <a:off x="657226" y="320278"/>
            <a:ext cx="8486775" cy="732234"/>
            <a:chOff x="962024" y="2038350"/>
            <a:chExt cx="8486775" cy="781050"/>
          </a:xfrm>
        </p:grpSpPr>
        <p:sp>
          <p:nvSpPr>
            <p:cNvPr id="16" name="Rectangle 3"/>
            <p:cNvSpPr>
              <a:spLocks noChangeArrowheads="1"/>
            </p:cNvSpPr>
            <p:nvPr/>
          </p:nvSpPr>
          <p:spPr bwMode="auto">
            <a:xfrm>
              <a:off x="962024" y="2038350"/>
              <a:ext cx="638175" cy="781050"/>
            </a:xfrm>
            <a:prstGeom prst="rect">
              <a:avLst/>
            </a:prstGeom>
            <a:solidFill>
              <a:schemeClr val="tx2">
                <a:lumMod val="40000"/>
                <a:lumOff val="60000"/>
              </a:schemeClr>
            </a:solidFill>
            <a:ln w="9525">
              <a:noFill/>
              <a:miter lim="800000"/>
              <a:headEnd/>
              <a:tailEnd/>
            </a:ln>
          </p:spPr>
          <p:txBody>
            <a:bodyPr/>
            <a:lstStyle/>
            <a:p>
              <a:pPr>
                <a:defRPr/>
              </a:pPr>
              <a:endParaRPr lang="en-US" dirty="0">
                <a:latin typeface="Calibri" pitchFamily="34" charset="0"/>
              </a:endParaRPr>
            </a:p>
          </p:txBody>
        </p:sp>
        <p:sp>
          <p:nvSpPr>
            <p:cNvPr id="17" name="Rectangle 4"/>
            <p:cNvSpPr>
              <a:spLocks noChangeArrowheads="1"/>
            </p:cNvSpPr>
            <p:nvPr/>
          </p:nvSpPr>
          <p:spPr bwMode="auto">
            <a:xfrm>
              <a:off x="962024" y="2543175"/>
              <a:ext cx="8486775" cy="47625"/>
            </a:xfrm>
            <a:prstGeom prst="rect">
              <a:avLst/>
            </a:prstGeom>
            <a:solidFill>
              <a:schemeClr val="tx2">
                <a:lumMod val="75000"/>
              </a:schemeClr>
            </a:solidFill>
            <a:ln w="9525">
              <a:noFill/>
              <a:miter lim="800000"/>
              <a:headEnd/>
              <a:tailEnd/>
            </a:ln>
          </p:spPr>
          <p:txBody>
            <a:bodyPr/>
            <a:lstStyle/>
            <a:p>
              <a:pPr>
                <a:defRPr/>
              </a:pPr>
              <a:endParaRPr lang="en-US" dirty="0">
                <a:latin typeface="Calibri" pitchFamily="34" charset="0"/>
              </a:endParaRPr>
            </a:p>
          </p:txBody>
        </p:sp>
      </p:grpSp>
      <p:sp>
        <p:nvSpPr>
          <p:cNvPr id="18" name="TextBox 17"/>
          <p:cNvSpPr txBox="1"/>
          <p:nvPr userDrawn="1"/>
        </p:nvSpPr>
        <p:spPr>
          <a:xfrm rot="10800000" flipH="1" flipV="1">
            <a:off x="8613775" y="6503463"/>
            <a:ext cx="381000" cy="246221"/>
          </a:xfrm>
          <a:prstGeom prst="rect">
            <a:avLst/>
          </a:prstGeom>
          <a:noFill/>
        </p:spPr>
        <p:txBody>
          <a:bodyPr>
            <a:spAutoFit/>
          </a:bodyPr>
          <a:lstStyle/>
          <a:p>
            <a:pPr fontAlgn="auto">
              <a:spcBef>
                <a:spcPts val="0"/>
              </a:spcBef>
              <a:spcAft>
                <a:spcPts val="0"/>
              </a:spcAft>
              <a:defRPr/>
            </a:pPr>
            <a:fld id="{B2522BCF-1A05-4183-AC5B-2D79FDEDEF34}" type="slidenum">
              <a:rPr lang="en-US" sz="1000" b="0">
                <a:solidFill>
                  <a:schemeClr val="tx2">
                    <a:lumMod val="50000"/>
                  </a:schemeClr>
                </a:solidFill>
                <a:latin typeface="Arial" pitchFamily="34" charset="0"/>
                <a:cs typeface="Arial" pitchFamily="34" charset="0"/>
              </a:rPr>
              <a:pPr fontAlgn="auto">
                <a:spcBef>
                  <a:spcPts val="0"/>
                </a:spcBef>
                <a:spcAft>
                  <a:spcPts val="0"/>
                </a:spcAft>
                <a:defRPr/>
              </a:pPr>
              <a:t>‹#›</a:t>
            </a:fld>
            <a:endParaRPr lang="en-US" sz="1000" b="0" dirty="0">
              <a:solidFill>
                <a:schemeClr val="tx2">
                  <a:lumMod val="50000"/>
                </a:schemeClr>
              </a:solidFill>
              <a:latin typeface="Arial" pitchFamily="34" charset="0"/>
              <a:cs typeface="Arial" pitchFamily="34" charset="0"/>
            </a:endParaRPr>
          </a:p>
        </p:txBody>
      </p:sp>
      <p:cxnSp>
        <p:nvCxnSpPr>
          <p:cNvPr id="19" name="Straight Connector 18"/>
          <p:cNvCxnSpPr/>
          <p:nvPr userDrawn="1"/>
        </p:nvCxnSpPr>
        <p:spPr>
          <a:xfrm rot="16200000" flipH="1">
            <a:off x="8471000" y="6630293"/>
            <a:ext cx="241102"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pic>
        <p:nvPicPr>
          <p:cNvPr id="20" name="Picture 2" descr="SDCERS logo 2c - Color"/>
          <p:cNvPicPr>
            <a:picLocks noChangeAspect="1" noChangeArrowheads="1"/>
          </p:cNvPicPr>
          <p:nvPr userDrawn="1"/>
        </p:nvPicPr>
        <p:blipFill>
          <a:blip r:embed="rId2" cstate="print"/>
          <a:srcRect/>
          <a:stretch>
            <a:fillRect/>
          </a:stretch>
        </p:blipFill>
        <p:spPr bwMode="auto">
          <a:xfrm>
            <a:off x="7686678" y="6527602"/>
            <a:ext cx="830263" cy="235148"/>
          </a:xfrm>
          <a:prstGeom prst="rect">
            <a:avLst/>
          </a:prstGeom>
          <a:noFill/>
          <a:ln w="9525">
            <a:noFill/>
            <a:miter lim="800000"/>
            <a:headEnd/>
            <a:tailEnd/>
          </a:ln>
        </p:spPr>
      </p:pic>
      <p:sp>
        <p:nvSpPr>
          <p:cNvPr id="14" name="Content Placeholder 2"/>
          <p:cNvSpPr>
            <a:spLocks noGrp="1"/>
          </p:cNvSpPr>
          <p:nvPr>
            <p:ph idx="1"/>
          </p:nvPr>
        </p:nvSpPr>
        <p:spPr>
          <a:xfrm>
            <a:off x="457200" y="1599904"/>
            <a:ext cx="8229600" cy="4525863"/>
          </a:xfrm>
          <a:prstGeom prst="rect">
            <a:avLst/>
          </a:prstGeom>
        </p:spPr>
        <p:txBody>
          <a:bodyPr/>
          <a:lstStyle>
            <a:lvl1pPr>
              <a:buClr>
                <a:schemeClr val="accent1">
                  <a:lumMod val="75000"/>
                </a:schemeClr>
              </a:buClr>
              <a:buFont typeface="Wingdings" pitchFamily="2" charset="2"/>
              <a:buChar char="§"/>
              <a:defRPr sz="1600" baseline="0">
                <a:latin typeface="Arial" pitchFamily="34" charset="0"/>
              </a:defRPr>
            </a:lvl1pPr>
            <a:lvl2pPr>
              <a:buClr>
                <a:srgbClr val="FF0000"/>
              </a:buClr>
              <a:buFont typeface="Arial" pitchFamily="34" charset="0"/>
              <a:buChar char="•"/>
              <a:defRPr sz="1400" baseline="0">
                <a:latin typeface="Arial" pitchFamily="34" charset="0"/>
              </a:defRPr>
            </a:lvl2pPr>
            <a:lvl3pPr>
              <a:buClr>
                <a:srgbClr val="66FF33"/>
              </a:buClr>
              <a:buFont typeface="Arial" pitchFamily="34" charset="0"/>
              <a:buChar char="♦"/>
              <a:defRPr sz="1200" baseline="0">
                <a:latin typeface="Arial" pitchFamily="34" charset="0"/>
              </a:defRPr>
            </a:lvl3pPr>
            <a:lvl4pPr>
              <a:defRPr sz="1000" baseline="0">
                <a:latin typeface="Arial" pitchFamily="34" charset="0"/>
              </a:defRPr>
            </a:lvl4pPr>
            <a:lvl5pPr>
              <a:defRPr sz="1000" baseline="0">
                <a:latin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Rectangle 20"/>
          <p:cNvSpPr/>
          <p:nvPr userDrawn="1"/>
        </p:nvSpPr>
        <p:spPr>
          <a:xfrm>
            <a:off x="0" y="6477000"/>
            <a:ext cx="9144000" cy="304800"/>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5" name="Group 6"/>
          <p:cNvGrpSpPr>
            <a:grpSpLocks/>
          </p:cNvGrpSpPr>
          <p:nvPr userDrawn="1"/>
        </p:nvGrpSpPr>
        <p:grpSpPr bwMode="auto">
          <a:xfrm>
            <a:off x="161925" y="6526213"/>
            <a:ext cx="295275" cy="228600"/>
            <a:chOff x="152400" y="6440487"/>
            <a:chExt cx="414333" cy="341313"/>
          </a:xfrm>
        </p:grpSpPr>
        <p:sp>
          <p:nvSpPr>
            <p:cNvPr id="23" name="Line 10"/>
            <p:cNvSpPr>
              <a:spLocks noChangeShapeType="1"/>
            </p:cNvSpPr>
            <p:nvPr userDrawn="1"/>
          </p:nvSpPr>
          <p:spPr bwMode="auto">
            <a:xfrm flipV="1">
              <a:off x="152400" y="6445227"/>
              <a:ext cx="2228" cy="222802"/>
            </a:xfrm>
            <a:prstGeom prst="line">
              <a:avLst/>
            </a:prstGeom>
            <a:noFill/>
            <a:ln w="9525">
              <a:solidFill>
                <a:schemeClr val="bg1"/>
              </a:solidFill>
              <a:round/>
              <a:headEnd/>
              <a:tailEnd/>
            </a:ln>
          </p:spPr>
          <p:txBody>
            <a:bodyPr/>
            <a:lstStyle/>
            <a:p>
              <a:pPr>
                <a:defRPr/>
              </a:pPr>
              <a:endParaRPr lang="en-US" dirty="0"/>
            </a:p>
          </p:txBody>
        </p:sp>
        <p:sp>
          <p:nvSpPr>
            <p:cNvPr id="24" name="Freeform 11"/>
            <p:cNvSpPr>
              <a:spLocks/>
            </p:cNvSpPr>
            <p:nvPr userDrawn="1"/>
          </p:nvSpPr>
          <p:spPr bwMode="auto">
            <a:xfrm>
              <a:off x="152400" y="6440487"/>
              <a:ext cx="167070" cy="78217"/>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defRPr/>
              </a:pPr>
              <a:endParaRPr lang="en-US" dirty="0"/>
            </a:p>
          </p:txBody>
        </p:sp>
        <p:sp>
          <p:nvSpPr>
            <p:cNvPr id="25" name="Freeform 12"/>
            <p:cNvSpPr>
              <a:spLocks/>
            </p:cNvSpPr>
            <p:nvPr userDrawn="1"/>
          </p:nvSpPr>
          <p:spPr bwMode="auto">
            <a:xfrm>
              <a:off x="152400" y="6518704"/>
              <a:ext cx="167070" cy="78218"/>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defRPr/>
              </a:pPr>
              <a:endParaRPr lang="en-US" dirty="0"/>
            </a:p>
          </p:txBody>
        </p:sp>
        <p:sp>
          <p:nvSpPr>
            <p:cNvPr id="26" name="Freeform 13"/>
            <p:cNvSpPr>
              <a:spLocks/>
            </p:cNvSpPr>
            <p:nvPr userDrawn="1"/>
          </p:nvSpPr>
          <p:spPr bwMode="auto">
            <a:xfrm>
              <a:off x="230367" y="6516334"/>
              <a:ext cx="124745" cy="78217"/>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defRPr/>
              </a:pPr>
              <a:endParaRPr lang="en-US" dirty="0"/>
            </a:p>
          </p:txBody>
        </p:sp>
        <p:sp>
          <p:nvSpPr>
            <p:cNvPr id="27" name="Freeform 14"/>
            <p:cNvSpPr>
              <a:spLocks/>
            </p:cNvSpPr>
            <p:nvPr userDrawn="1"/>
          </p:nvSpPr>
          <p:spPr bwMode="auto">
            <a:xfrm>
              <a:off x="230367" y="6594551"/>
              <a:ext cx="124745" cy="78218"/>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defRPr/>
              </a:pPr>
              <a:endParaRPr lang="en-US" dirty="0"/>
            </a:p>
          </p:txBody>
        </p:sp>
        <p:sp>
          <p:nvSpPr>
            <p:cNvPr id="28" name="Line 16"/>
            <p:cNvSpPr>
              <a:spLocks noChangeShapeType="1"/>
            </p:cNvSpPr>
            <p:nvPr userDrawn="1"/>
          </p:nvSpPr>
          <p:spPr bwMode="auto">
            <a:xfrm flipV="1">
              <a:off x="194725" y="6518704"/>
              <a:ext cx="280677" cy="263096"/>
            </a:xfrm>
            <a:prstGeom prst="line">
              <a:avLst/>
            </a:prstGeom>
            <a:noFill/>
            <a:ln w="9525">
              <a:solidFill>
                <a:schemeClr val="bg1"/>
              </a:solidFill>
              <a:round/>
              <a:headEnd/>
              <a:tailEnd/>
            </a:ln>
          </p:spPr>
          <p:txBody>
            <a:bodyPr/>
            <a:lstStyle/>
            <a:p>
              <a:pPr>
                <a:defRPr/>
              </a:pPr>
              <a:endParaRPr lang="en-US" dirty="0"/>
            </a:p>
          </p:txBody>
        </p:sp>
        <p:sp>
          <p:nvSpPr>
            <p:cNvPr id="29" name="Line 17"/>
            <p:cNvSpPr>
              <a:spLocks noChangeShapeType="1"/>
            </p:cNvSpPr>
            <p:nvPr userDrawn="1"/>
          </p:nvSpPr>
          <p:spPr bwMode="auto">
            <a:xfrm>
              <a:off x="475402" y="6518704"/>
              <a:ext cx="2227" cy="263096"/>
            </a:xfrm>
            <a:prstGeom prst="line">
              <a:avLst/>
            </a:prstGeom>
            <a:noFill/>
            <a:ln w="9525">
              <a:solidFill>
                <a:schemeClr val="bg1"/>
              </a:solidFill>
              <a:round/>
              <a:headEnd/>
              <a:tailEnd/>
            </a:ln>
          </p:spPr>
          <p:txBody>
            <a:bodyPr/>
            <a:lstStyle/>
            <a:p>
              <a:pPr>
                <a:defRPr/>
              </a:pPr>
              <a:endParaRPr lang="en-US" dirty="0"/>
            </a:p>
          </p:txBody>
        </p:sp>
        <p:cxnSp>
          <p:nvCxnSpPr>
            <p:cNvPr id="30" name="Straight Connector 29"/>
            <p:cNvCxnSpPr/>
            <p:nvPr userDrawn="1"/>
          </p:nvCxnSpPr>
          <p:spPr>
            <a:xfrm>
              <a:off x="337291" y="6672769"/>
              <a:ext cx="2294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93" name="TextBox 92"/>
          <p:cNvSpPr txBox="1"/>
          <p:nvPr userDrawn="1"/>
        </p:nvSpPr>
        <p:spPr>
          <a:xfrm rot="10800000" flipH="1" flipV="1">
            <a:off x="8758249" y="6503463"/>
            <a:ext cx="381000" cy="246221"/>
          </a:xfrm>
          <a:prstGeom prst="rect">
            <a:avLst/>
          </a:prstGeom>
          <a:noFill/>
        </p:spPr>
        <p:txBody>
          <a:bodyPr>
            <a:spAutoFit/>
          </a:bodyPr>
          <a:lstStyle/>
          <a:p>
            <a:pPr fontAlgn="auto">
              <a:spcBef>
                <a:spcPts val="0"/>
              </a:spcBef>
              <a:spcAft>
                <a:spcPts val="0"/>
              </a:spcAft>
              <a:defRPr/>
            </a:pPr>
            <a:fld id="{B2522BCF-1A05-4183-AC5B-2D79FDEDEF34}" type="slidenum">
              <a:rPr lang="en-US" sz="1000" b="0">
                <a:solidFill>
                  <a:schemeClr val="tx2">
                    <a:lumMod val="50000"/>
                  </a:schemeClr>
                </a:solidFill>
                <a:latin typeface="Arial" pitchFamily="34" charset="0"/>
                <a:cs typeface="Arial" pitchFamily="34" charset="0"/>
              </a:rPr>
              <a:pPr fontAlgn="auto">
                <a:spcBef>
                  <a:spcPts val="0"/>
                </a:spcBef>
                <a:spcAft>
                  <a:spcPts val="0"/>
                </a:spcAft>
                <a:defRPr/>
              </a:pPr>
              <a:t>‹#›</a:t>
            </a:fld>
            <a:endParaRPr lang="en-US" sz="1000" b="0" dirty="0">
              <a:solidFill>
                <a:schemeClr val="tx2">
                  <a:lumMod val="50000"/>
                </a:schemeClr>
              </a:solidFill>
              <a:latin typeface="Arial" pitchFamily="34" charset="0"/>
              <a:cs typeface="Arial" pitchFamily="34" charset="0"/>
            </a:endParaRPr>
          </a:p>
        </p:txBody>
      </p:sp>
      <p:pic>
        <p:nvPicPr>
          <p:cNvPr id="32" name="Picture 2" descr="http://www.kpers.org/images/kperslogo_navy.gif"/>
          <p:cNvPicPr>
            <a:picLocks noChangeAspect="1" noChangeArrowheads="1"/>
          </p:cNvPicPr>
          <p:nvPr userDrawn="1"/>
        </p:nvPicPr>
        <p:blipFill>
          <a:blip r:embed="rId3" cstate="print"/>
          <a:srcRect/>
          <a:stretch>
            <a:fillRect/>
          </a:stretch>
        </p:blipFill>
        <p:spPr bwMode="auto">
          <a:xfrm>
            <a:off x="7320280" y="6477000"/>
            <a:ext cx="1419225" cy="381000"/>
          </a:xfrm>
          <a:prstGeom prst="rect">
            <a:avLst/>
          </a:prstGeom>
          <a:noFill/>
          <a:ln w="9525">
            <a:noFill/>
            <a:miter lim="800000"/>
            <a:headEnd/>
            <a:tailEnd/>
          </a:ln>
        </p:spPr>
      </p:pic>
    </p:spTree>
    <p:extLst>
      <p:ext uri="{BB962C8B-B14F-4D97-AF65-F5344CB8AC3E}">
        <p14:creationId xmlns:p14="http://schemas.microsoft.com/office/powerpoint/2010/main" val="224072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 name="Slide Number Placeholder 5"/>
          <p:cNvSpPr>
            <a:spLocks noGrp="1"/>
          </p:cNvSpPr>
          <p:nvPr>
            <p:ph type="sldNum" sz="quarter" idx="4"/>
          </p:nvPr>
        </p:nvSpPr>
        <p:spPr>
          <a:xfrm>
            <a:off x="4494363" y="6459865"/>
            <a:ext cx="457200" cy="365125"/>
          </a:xfrm>
          <a:prstGeom prst="rect">
            <a:avLst/>
          </a:prstGeom>
        </p:spPr>
        <p:txBody>
          <a:bodyPr vert="horz" lIns="91440" tIns="45720" rIns="91440" bIns="45720" rtlCol="0" anchor="ctr"/>
          <a:lstStyle>
            <a:lvl1pPr algn="r" fontAlgn="auto">
              <a:spcBef>
                <a:spcPts val="0"/>
              </a:spcBef>
              <a:spcAft>
                <a:spcPts val="0"/>
              </a:spcAft>
              <a:defRPr sz="1165">
                <a:solidFill>
                  <a:schemeClr val="tx1"/>
                </a:solidFill>
                <a:latin typeface="Century Gothic" panose="020B0502020202020204" pitchFamily="34" charset="0"/>
              </a:defRPr>
            </a:lvl1pPr>
          </a:lstStyle>
          <a:p>
            <a:pPr>
              <a:defRPr/>
            </a:pPr>
            <a:fld id="{737F9FB1-BF69-416F-8A9A-894B36241A7A}" type="slidenum">
              <a:rPr lang="en-US" smtClean="0"/>
              <a:pPr>
                <a:defRPr/>
              </a:pPr>
              <a:t>‹#›</a:t>
            </a:fld>
            <a:endParaRPr lang="en-US" dirty="0"/>
          </a:p>
        </p:txBody>
      </p:sp>
    </p:spTree>
    <p:extLst>
      <p:ext uri="{BB962C8B-B14F-4D97-AF65-F5344CB8AC3E}">
        <p14:creationId xmlns:p14="http://schemas.microsoft.com/office/powerpoint/2010/main" val="2483455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extBox 4"/>
          <p:cNvSpPr txBox="1"/>
          <p:nvPr/>
        </p:nvSpPr>
        <p:spPr>
          <a:xfrm>
            <a:off x="207818" y="6516148"/>
            <a:ext cx="5922818" cy="190553"/>
          </a:xfrm>
          <a:prstGeom prst="rect">
            <a:avLst/>
          </a:prstGeom>
          <a:noFill/>
        </p:spPr>
        <p:txBody>
          <a:bodyPr lIns="82030" tIns="41015" rIns="82030" bIns="41015">
            <a:spAutoFit/>
          </a:bodyPr>
          <a:lstStyle/>
          <a:p>
            <a:pPr>
              <a:defRPr/>
            </a:pPr>
            <a:r>
              <a:rPr lang="en-US" sz="700" b="0" baseline="0" dirty="0" smtClean="0">
                <a:solidFill>
                  <a:schemeClr val="bg1">
                    <a:lumMod val="50000"/>
                  </a:schemeClr>
                </a:solidFill>
                <a:latin typeface="Century Gothic" pitchFamily="34" charset="0"/>
                <a:cs typeface="Arial" pitchFamily="34" charset="0"/>
              </a:rPr>
              <a:t>Rhode Island SIC  •   Portfolio Structure &amp; Risk Framework</a:t>
            </a:r>
            <a:endParaRPr lang="en-US" sz="700" b="1" dirty="0">
              <a:solidFill>
                <a:schemeClr val="bg1">
                  <a:lumMod val="50000"/>
                </a:schemeClr>
              </a:solidFill>
              <a:latin typeface="Century Gothic" pitchFamily="34" charset="0"/>
              <a:cs typeface="Arial" pitchFamily="34" charset="0"/>
            </a:endParaRPr>
          </a:p>
        </p:txBody>
      </p:sp>
      <p:pic>
        <p:nvPicPr>
          <p:cNvPr id="9" name="Picture 6" descr="PCA Logo 2013 25thAnniv.jpg"/>
          <p:cNvPicPr>
            <a:picLocks noChangeAspect="1"/>
          </p:cNvPicPr>
          <p:nvPr/>
        </p:nvPicPr>
        <p:blipFill>
          <a:blip r:embed="rId8" cstate="print"/>
          <a:stretch>
            <a:fillRect/>
          </a:stretch>
        </p:blipFill>
        <p:spPr bwMode="auto">
          <a:xfrm>
            <a:off x="7550729" y="6130150"/>
            <a:ext cx="1401330" cy="554659"/>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5124" r:id="rId1"/>
    <p:sldLayoutId id="2147485125" r:id="rId2"/>
    <p:sldLayoutId id="2147485126" r:id="rId3"/>
    <p:sldLayoutId id="2147485129" r:id="rId4"/>
    <p:sldLayoutId id="2147485130" r:id="rId5"/>
    <p:sldLayoutId id="2147485131" r:id="rId6"/>
  </p:sldLayoutIdLst>
  <p:timing>
    <p:tnLst>
      <p:par>
        <p:cTn id="1" dur="indefinite" restart="never" nodeType="tmRoot"/>
      </p:par>
    </p:tnLst>
  </p:timing>
  <p:txStyles>
    <p:titleStyle>
      <a:lvl1pPr algn="ctr" defTabSz="914186" rtl="0" eaLnBrk="1" latinLnBrk="0" hangingPunct="1">
        <a:spcBef>
          <a:spcPct val="0"/>
        </a:spcBef>
        <a:buNone/>
        <a:defRPr sz="4400" kern="1200">
          <a:solidFill>
            <a:schemeClr val="tx1"/>
          </a:solidFill>
          <a:latin typeface="+mj-lt"/>
          <a:ea typeface="+mj-ea"/>
          <a:cs typeface="+mj-cs"/>
        </a:defRPr>
      </a:lvl1pPr>
    </p:titleStyle>
    <p:bodyStyle>
      <a:lvl1pPr marL="342820" indent="-342820" algn="l" defTabSz="914186"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776" indent="-285684" algn="l" defTabSz="914186"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733" indent="-228546" algn="l" defTabSz="914186"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9825" indent="-228546" algn="l" defTabSz="914186"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6919" indent="-228546" algn="l" defTabSz="914186"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012" indent="-228546" algn="l" defTabSz="914186"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106" indent="-228546" algn="l" defTabSz="914186"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198" indent="-228546" algn="l" defTabSz="91418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292" indent="-228546" algn="l" defTabSz="91418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186" rtl="0" eaLnBrk="1" latinLnBrk="0" hangingPunct="1">
        <a:defRPr sz="1800" kern="1200">
          <a:solidFill>
            <a:schemeClr val="tx1"/>
          </a:solidFill>
          <a:latin typeface="+mn-lt"/>
          <a:ea typeface="+mn-ea"/>
          <a:cs typeface="+mn-cs"/>
        </a:defRPr>
      </a:lvl1pPr>
      <a:lvl2pPr marL="457092" algn="l" defTabSz="914186" rtl="0" eaLnBrk="1" latinLnBrk="0" hangingPunct="1">
        <a:defRPr sz="1800" kern="1200">
          <a:solidFill>
            <a:schemeClr val="tx1"/>
          </a:solidFill>
          <a:latin typeface="+mn-lt"/>
          <a:ea typeface="+mn-ea"/>
          <a:cs typeface="+mn-cs"/>
        </a:defRPr>
      </a:lvl2pPr>
      <a:lvl3pPr marL="914186" algn="l" defTabSz="914186" rtl="0" eaLnBrk="1" latinLnBrk="0" hangingPunct="1">
        <a:defRPr sz="1800" kern="1200">
          <a:solidFill>
            <a:schemeClr val="tx1"/>
          </a:solidFill>
          <a:latin typeface="+mn-lt"/>
          <a:ea typeface="+mn-ea"/>
          <a:cs typeface="+mn-cs"/>
        </a:defRPr>
      </a:lvl3pPr>
      <a:lvl4pPr marL="1371279" algn="l" defTabSz="914186" rtl="0" eaLnBrk="1" latinLnBrk="0" hangingPunct="1">
        <a:defRPr sz="1800" kern="1200">
          <a:solidFill>
            <a:schemeClr val="tx1"/>
          </a:solidFill>
          <a:latin typeface="+mn-lt"/>
          <a:ea typeface="+mn-ea"/>
          <a:cs typeface="+mn-cs"/>
        </a:defRPr>
      </a:lvl4pPr>
      <a:lvl5pPr marL="1828373" algn="l" defTabSz="914186" rtl="0" eaLnBrk="1" latinLnBrk="0" hangingPunct="1">
        <a:defRPr sz="1800" kern="1200">
          <a:solidFill>
            <a:schemeClr val="tx1"/>
          </a:solidFill>
          <a:latin typeface="+mn-lt"/>
          <a:ea typeface="+mn-ea"/>
          <a:cs typeface="+mn-cs"/>
        </a:defRPr>
      </a:lvl5pPr>
      <a:lvl6pPr marL="2285466" algn="l" defTabSz="914186" rtl="0" eaLnBrk="1" latinLnBrk="0" hangingPunct="1">
        <a:defRPr sz="1800" kern="1200">
          <a:solidFill>
            <a:schemeClr val="tx1"/>
          </a:solidFill>
          <a:latin typeface="+mn-lt"/>
          <a:ea typeface="+mn-ea"/>
          <a:cs typeface="+mn-cs"/>
        </a:defRPr>
      </a:lvl6pPr>
      <a:lvl7pPr marL="2742558" algn="l" defTabSz="914186" rtl="0" eaLnBrk="1" latinLnBrk="0" hangingPunct="1">
        <a:defRPr sz="1800" kern="1200">
          <a:solidFill>
            <a:schemeClr val="tx1"/>
          </a:solidFill>
          <a:latin typeface="+mn-lt"/>
          <a:ea typeface="+mn-ea"/>
          <a:cs typeface="+mn-cs"/>
        </a:defRPr>
      </a:lvl7pPr>
      <a:lvl8pPr marL="3199652" algn="l" defTabSz="914186" rtl="0" eaLnBrk="1" latinLnBrk="0" hangingPunct="1">
        <a:defRPr sz="1800" kern="1200">
          <a:solidFill>
            <a:schemeClr val="tx1"/>
          </a:solidFill>
          <a:latin typeface="+mn-lt"/>
          <a:ea typeface="+mn-ea"/>
          <a:cs typeface="+mn-cs"/>
        </a:defRPr>
      </a:lvl8pPr>
      <a:lvl9pPr marL="3656744" algn="l" defTabSz="914186"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5128" r:id="rId1"/>
  </p:sldLayoutIdLst>
  <p:timing>
    <p:tnLst>
      <p:par>
        <p:cTn id="1" dur="indefinite" restart="never" nodeType="tmRoot"/>
      </p:par>
    </p:tnLst>
  </p:timing>
  <p:txStyles>
    <p:titleStyle>
      <a:lvl1pPr algn="ctr" defTabSz="820391" rtl="0" eaLnBrk="1" latinLnBrk="0" hangingPunct="1">
        <a:spcBef>
          <a:spcPct val="0"/>
        </a:spcBef>
        <a:buNone/>
        <a:defRPr sz="3900" kern="1200">
          <a:solidFill>
            <a:schemeClr val="tx1"/>
          </a:solidFill>
          <a:latin typeface="+mj-lt"/>
          <a:ea typeface="+mj-ea"/>
          <a:cs typeface="+mj-cs"/>
        </a:defRPr>
      </a:lvl1pPr>
    </p:titleStyle>
    <p:bodyStyle>
      <a:lvl1pPr marL="307646" indent="-307646" algn="l" defTabSz="820391" rtl="0" eaLnBrk="1" latinLnBrk="0" hangingPunct="1">
        <a:spcBef>
          <a:spcPct val="20000"/>
        </a:spcBef>
        <a:buFont typeface="Arial" pitchFamily="34" charset="0"/>
        <a:buChar char="•"/>
        <a:defRPr sz="2900" kern="1200">
          <a:solidFill>
            <a:schemeClr val="tx1"/>
          </a:solidFill>
          <a:latin typeface="+mn-lt"/>
          <a:ea typeface="+mn-ea"/>
          <a:cs typeface="+mn-cs"/>
        </a:defRPr>
      </a:lvl1pPr>
      <a:lvl2pPr marL="666567" indent="-256372" algn="l" defTabSz="820391" rtl="0" eaLnBrk="1" latinLnBrk="0" hangingPunct="1">
        <a:spcBef>
          <a:spcPct val="20000"/>
        </a:spcBef>
        <a:buFont typeface="Arial" pitchFamily="34" charset="0"/>
        <a:buChar char="–"/>
        <a:defRPr sz="2500" kern="1200">
          <a:solidFill>
            <a:schemeClr val="tx1"/>
          </a:solidFill>
          <a:latin typeface="+mn-lt"/>
          <a:ea typeface="+mn-ea"/>
          <a:cs typeface="+mn-cs"/>
        </a:defRPr>
      </a:lvl2pPr>
      <a:lvl3pPr marL="1025488" indent="-205098" algn="l" defTabSz="820391" rtl="0" eaLnBrk="1" latinLnBrk="0" hangingPunct="1">
        <a:spcBef>
          <a:spcPct val="20000"/>
        </a:spcBef>
        <a:buFont typeface="Arial" pitchFamily="34" charset="0"/>
        <a:buChar char="•"/>
        <a:defRPr sz="2200" kern="1200">
          <a:solidFill>
            <a:schemeClr val="tx1"/>
          </a:solidFill>
          <a:latin typeface="+mn-lt"/>
          <a:ea typeface="+mn-ea"/>
          <a:cs typeface="+mn-cs"/>
        </a:defRPr>
      </a:lvl3pPr>
      <a:lvl4pPr marL="1435683" indent="-205098" algn="l" defTabSz="820391"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845879" indent="-205098" algn="l" defTabSz="820391"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256074" indent="-205098" algn="l" defTabSz="820391"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666270" indent="-205098" algn="l" defTabSz="820391"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076467" indent="-205098" algn="l" defTabSz="820391"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486660" indent="-205098" algn="l" defTabSz="820391"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820391" rtl="0" eaLnBrk="1" latinLnBrk="0" hangingPunct="1">
        <a:defRPr sz="1600" kern="1200">
          <a:solidFill>
            <a:schemeClr val="tx1"/>
          </a:solidFill>
          <a:latin typeface="+mn-lt"/>
          <a:ea typeface="+mn-ea"/>
          <a:cs typeface="+mn-cs"/>
        </a:defRPr>
      </a:lvl1pPr>
      <a:lvl2pPr marL="410195" algn="l" defTabSz="820391" rtl="0" eaLnBrk="1" latinLnBrk="0" hangingPunct="1">
        <a:defRPr sz="1600" kern="1200">
          <a:solidFill>
            <a:schemeClr val="tx1"/>
          </a:solidFill>
          <a:latin typeface="+mn-lt"/>
          <a:ea typeface="+mn-ea"/>
          <a:cs typeface="+mn-cs"/>
        </a:defRPr>
      </a:lvl2pPr>
      <a:lvl3pPr marL="820391" algn="l" defTabSz="820391" rtl="0" eaLnBrk="1" latinLnBrk="0" hangingPunct="1">
        <a:defRPr sz="1600" kern="1200">
          <a:solidFill>
            <a:schemeClr val="tx1"/>
          </a:solidFill>
          <a:latin typeface="+mn-lt"/>
          <a:ea typeface="+mn-ea"/>
          <a:cs typeface="+mn-cs"/>
        </a:defRPr>
      </a:lvl3pPr>
      <a:lvl4pPr marL="1230586" algn="l" defTabSz="820391" rtl="0" eaLnBrk="1" latinLnBrk="0" hangingPunct="1">
        <a:defRPr sz="1600" kern="1200">
          <a:solidFill>
            <a:schemeClr val="tx1"/>
          </a:solidFill>
          <a:latin typeface="+mn-lt"/>
          <a:ea typeface="+mn-ea"/>
          <a:cs typeface="+mn-cs"/>
        </a:defRPr>
      </a:lvl4pPr>
      <a:lvl5pPr marL="1640781" algn="l" defTabSz="820391" rtl="0" eaLnBrk="1" latinLnBrk="0" hangingPunct="1">
        <a:defRPr sz="1600" kern="1200">
          <a:solidFill>
            <a:schemeClr val="tx1"/>
          </a:solidFill>
          <a:latin typeface="+mn-lt"/>
          <a:ea typeface="+mn-ea"/>
          <a:cs typeface="+mn-cs"/>
        </a:defRPr>
      </a:lvl5pPr>
      <a:lvl6pPr marL="2050976" algn="l" defTabSz="820391" rtl="0" eaLnBrk="1" latinLnBrk="0" hangingPunct="1">
        <a:defRPr sz="1600" kern="1200">
          <a:solidFill>
            <a:schemeClr val="tx1"/>
          </a:solidFill>
          <a:latin typeface="+mn-lt"/>
          <a:ea typeface="+mn-ea"/>
          <a:cs typeface="+mn-cs"/>
        </a:defRPr>
      </a:lvl6pPr>
      <a:lvl7pPr marL="2461173" algn="l" defTabSz="820391" rtl="0" eaLnBrk="1" latinLnBrk="0" hangingPunct="1">
        <a:defRPr sz="1600" kern="1200">
          <a:solidFill>
            <a:schemeClr val="tx1"/>
          </a:solidFill>
          <a:latin typeface="+mn-lt"/>
          <a:ea typeface="+mn-ea"/>
          <a:cs typeface="+mn-cs"/>
        </a:defRPr>
      </a:lvl7pPr>
      <a:lvl8pPr marL="2871367" algn="l" defTabSz="820391" rtl="0" eaLnBrk="1" latinLnBrk="0" hangingPunct="1">
        <a:defRPr sz="1600" kern="1200">
          <a:solidFill>
            <a:schemeClr val="tx1"/>
          </a:solidFill>
          <a:latin typeface="+mn-lt"/>
          <a:ea typeface="+mn-ea"/>
          <a:cs typeface="+mn-cs"/>
        </a:defRPr>
      </a:lvl8pPr>
      <a:lvl9pPr marL="3281562" algn="l" defTabSz="820391"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2721" r="386" b="15242"/>
          <a:stretch/>
        </p:blipFill>
        <p:spPr>
          <a:xfrm>
            <a:off x="120132" y="100853"/>
            <a:ext cx="8883276" cy="7019694"/>
          </a:xfrm>
          <a:prstGeom prst="rect">
            <a:avLst/>
          </a:prstGeom>
        </p:spPr>
      </p:pic>
      <p:pic>
        <p:nvPicPr>
          <p:cNvPr id="10" name="Picture 9" descr="PCA logo.png"/>
          <p:cNvPicPr>
            <a:picLocks noChangeAspect="1"/>
          </p:cNvPicPr>
          <p:nvPr/>
        </p:nvPicPr>
        <p:blipFill>
          <a:blip r:embed="rId3" cstate="print"/>
          <a:stretch>
            <a:fillRect/>
          </a:stretch>
        </p:blipFill>
        <p:spPr>
          <a:xfrm>
            <a:off x="358379" y="318049"/>
            <a:ext cx="1609493" cy="656358"/>
          </a:xfrm>
          <a:prstGeom prst="rect">
            <a:avLst/>
          </a:prstGeom>
        </p:spPr>
      </p:pic>
      <p:sp>
        <p:nvSpPr>
          <p:cNvPr id="15" name="TextBox 14"/>
          <p:cNvSpPr txBox="1"/>
          <p:nvPr/>
        </p:nvSpPr>
        <p:spPr bwMode="auto">
          <a:xfrm>
            <a:off x="6038660" y="318049"/>
            <a:ext cx="2510882" cy="391004"/>
          </a:xfrm>
          <a:prstGeom prst="rect">
            <a:avLst/>
          </a:prstGeom>
          <a:noFill/>
          <a:ln w="12700">
            <a:noFill/>
            <a:miter lim="800000"/>
            <a:headEnd/>
            <a:tailEnd/>
          </a:ln>
          <a:effectLst/>
          <a:scene3d>
            <a:camera prst="orthographicFront"/>
            <a:lightRig rig="threePt" dir="t"/>
          </a:scene3d>
          <a:sp3d>
            <a:bevelT/>
          </a:sp3d>
        </p:spPr>
        <p:txBody>
          <a:bodyPr wrap="square" rtlCol="0">
            <a:spAutoFit/>
          </a:bodyPr>
          <a:lstStyle/>
          <a:p>
            <a:pPr algn="ctr" eaLnBrk="0" hangingPunct="0"/>
            <a:r>
              <a:rPr lang="en-US" sz="1941" dirty="0">
                <a:solidFill>
                  <a:srgbClr val="469AC5"/>
                </a:solidFill>
                <a:latin typeface="Palatino Linotype" panose="02040502050505030304" pitchFamily="18" charset="0"/>
              </a:rPr>
              <a:t>Rhode Island SIC </a:t>
            </a:r>
          </a:p>
        </p:txBody>
      </p:sp>
      <p:sp>
        <p:nvSpPr>
          <p:cNvPr id="24" name="TextBox 8"/>
          <p:cNvSpPr txBox="1">
            <a:spLocks noChangeArrowheads="1"/>
          </p:cNvSpPr>
          <p:nvPr/>
        </p:nvSpPr>
        <p:spPr bwMode="auto">
          <a:xfrm>
            <a:off x="276967" y="6382640"/>
            <a:ext cx="1932175" cy="309012"/>
          </a:xfrm>
          <a:prstGeom prst="rect">
            <a:avLst/>
          </a:prstGeom>
          <a:noFill/>
          <a:ln w="9525">
            <a:noFill/>
            <a:miter lim="800000"/>
            <a:headEnd/>
            <a:tailEnd/>
          </a:ln>
        </p:spPr>
        <p:txBody>
          <a:bodyPr lIns="98885" tIns="49443" rIns="98885" bIns="49443">
            <a:spAutoFit/>
          </a:bodyPr>
          <a:lstStyle/>
          <a:p>
            <a:pPr algn="l">
              <a:defRPr/>
            </a:pPr>
            <a:r>
              <a:rPr lang="en-US" sz="1359" dirty="0">
                <a:solidFill>
                  <a:srgbClr val="3C9CCE"/>
                </a:solidFill>
                <a:latin typeface="Palatino Linotype" panose="02040502050505030304" pitchFamily="18" charset="0"/>
                <a:cs typeface="Arial" pitchFamily="34" charset="0"/>
              </a:rPr>
              <a:t>August 1,  2016</a:t>
            </a:r>
          </a:p>
        </p:txBody>
      </p:sp>
      <p:sp>
        <p:nvSpPr>
          <p:cNvPr id="17" name="TextBox 16"/>
          <p:cNvSpPr txBox="1"/>
          <p:nvPr/>
        </p:nvSpPr>
        <p:spPr bwMode="auto">
          <a:xfrm>
            <a:off x="276967" y="6118496"/>
            <a:ext cx="2875024" cy="301493"/>
          </a:xfrm>
          <a:prstGeom prst="rect">
            <a:avLst/>
          </a:prstGeom>
          <a:noFill/>
          <a:ln w="12700">
            <a:noFill/>
            <a:miter lim="800000"/>
            <a:headEnd/>
            <a:tailEnd/>
          </a:ln>
          <a:effectLst/>
          <a:scene3d>
            <a:camera prst="orthographicFront"/>
            <a:lightRig rig="threePt" dir="t"/>
          </a:scene3d>
          <a:sp3d>
            <a:bevelT/>
          </a:sp3d>
        </p:spPr>
        <p:txBody>
          <a:bodyPr wrap="square" rtlCol="0">
            <a:spAutoFit/>
          </a:bodyPr>
          <a:lstStyle/>
          <a:p>
            <a:pPr algn="l" eaLnBrk="0" hangingPunct="0">
              <a:lnSpc>
                <a:spcPct val="100000"/>
              </a:lnSpc>
              <a:spcBef>
                <a:spcPct val="25000"/>
              </a:spcBef>
            </a:pPr>
            <a:r>
              <a:rPr lang="en-US" sz="1359" dirty="0">
                <a:solidFill>
                  <a:srgbClr val="469AC5"/>
                </a:solidFill>
                <a:latin typeface="Palatino Linotype" panose="02040502050505030304" pitchFamily="18" charset="0"/>
              </a:rPr>
              <a:t>Allan Emkin </a:t>
            </a:r>
            <a:r>
              <a:rPr lang="en-US" sz="1359" b="1" dirty="0">
                <a:solidFill>
                  <a:srgbClr val="D69F0F"/>
                </a:solidFill>
                <a:latin typeface="Palatino Linotype" panose="02040502050505030304" pitchFamily="18" charset="0"/>
              </a:rPr>
              <a:t>| </a:t>
            </a:r>
            <a:r>
              <a:rPr lang="en-US" sz="1359" dirty="0">
                <a:solidFill>
                  <a:srgbClr val="469AC5"/>
                </a:solidFill>
                <a:latin typeface="Palatino Linotype" panose="02040502050505030304" pitchFamily="18" charset="0"/>
              </a:rPr>
              <a:t>John Burns, CFA </a:t>
            </a:r>
          </a:p>
        </p:txBody>
      </p:sp>
      <p:cxnSp>
        <p:nvCxnSpPr>
          <p:cNvPr id="28" name="Straight Connector 27"/>
          <p:cNvCxnSpPr/>
          <p:nvPr/>
        </p:nvCxnSpPr>
        <p:spPr>
          <a:xfrm>
            <a:off x="6423007" y="4749254"/>
            <a:ext cx="11678" cy="1230107"/>
          </a:xfrm>
          <a:prstGeom prst="line">
            <a:avLst/>
          </a:prstGeom>
          <a:ln w="28575">
            <a:solidFill>
              <a:srgbClr val="D69F0F"/>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bwMode="auto">
          <a:xfrm>
            <a:off x="6490931" y="4814334"/>
            <a:ext cx="2456229" cy="1287019"/>
          </a:xfrm>
          <a:prstGeom prst="rect">
            <a:avLst/>
          </a:prstGeom>
          <a:noFill/>
          <a:ln w="12700">
            <a:noFill/>
            <a:miter lim="800000"/>
            <a:headEnd/>
            <a:tailEnd/>
          </a:ln>
          <a:effectLst/>
          <a:scene3d>
            <a:camera prst="orthographicFront"/>
            <a:lightRig rig="threePt" dir="t"/>
          </a:scene3d>
          <a:sp3d>
            <a:bevelT/>
          </a:sp3d>
        </p:spPr>
        <p:txBody>
          <a:bodyPr wrap="square" rtlCol="0">
            <a:spAutoFit/>
          </a:bodyPr>
          <a:lstStyle/>
          <a:p>
            <a:pPr eaLnBrk="0" hangingPunct="0"/>
            <a:r>
              <a:rPr lang="en-US" sz="1941" dirty="0" smtClean="0">
                <a:solidFill>
                  <a:srgbClr val="469AC5"/>
                </a:solidFill>
                <a:latin typeface="Palatino Linotype" panose="02040502050505030304" pitchFamily="18" charset="0"/>
              </a:rPr>
              <a:t>Asset Liability Review:</a:t>
            </a:r>
          </a:p>
          <a:p>
            <a:pPr eaLnBrk="0" hangingPunct="0"/>
            <a:r>
              <a:rPr lang="en-US" sz="1941" dirty="0" smtClean="0">
                <a:solidFill>
                  <a:srgbClr val="469AC5"/>
                </a:solidFill>
                <a:latin typeface="Palatino Linotype" panose="02040502050505030304" pitchFamily="18" charset="0"/>
              </a:rPr>
              <a:t>Portfolio Structure &amp; Risk Framework  </a:t>
            </a:r>
            <a:endParaRPr lang="en-US" sz="1941" dirty="0">
              <a:solidFill>
                <a:srgbClr val="469AC5"/>
              </a:solidFill>
              <a:latin typeface="Palatino Linotype" panose="02040502050505030304" pitchFamily="18" charset="0"/>
            </a:endParaRPr>
          </a:p>
        </p:txBody>
      </p:sp>
    </p:spTree>
    <p:extLst>
      <p:ext uri="{BB962C8B-B14F-4D97-AF65-F5344CB8AC3E}">
        <p14:creationId xmlns:p14="http://schemas.microsoft.com/office/powerpoint/2010/main" val="21607468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619125" y="1008529"/>
            <a:ext cx="7986993" cy="5446059"/>
          </a:xfrm>
          <a:prstGeom prst="rect">
            <a:avLst/>
          </a:prstGeom>
        </p:spPr>
        <p:txBody>
          <a:bodyPr/>
          <a:lstStyle/>
          <a:p>
            <a:pPr>
              <a:buNone/>
            </a:pPr>
            <a:r>
              <a:rPr lang="en-US" sz="1235" dirty="0">
                <a:latin typeface="Century Gothic" pitchFamily="34" charset="0"/>
              </a:rPr>
              <a:t>  </a:t>
            </a:r>
          </a:p>
          <a:p>
            <a:endParaRPr lang="en-US" sz="1235" dirty="0">
              <a:latin typeface="Century Gothic" pitchFamily="34" charset="0"/>
            </a:endParaRPr>
          </a:p>
          <a:p>
            <a:endParaRPr lang="en-US" sz="1235" dirty="0">
              <a:latin typeface="Century Gothic" pitchFamily="34" charset="0"/>
            </a:endParaRPr>
          </a:p>
          <a:p>
            <a:endParaRPr lang="en-US" sz="1235" dirty="0">
              <a:latin typeface="Century Gothic" pitchFamily="34" charset="0"/>
            </a:endParaRPr>
          </a:p>
        </p:txBody>
      </p:sp>
      <p:sp>
        <p:nvSpPr>
          <p:cNvPr id="6" name="TextBox 5"/>
          <p:cNvSpPr txBox="1"/>
          <p:nvPr/>
        </p:nvSpPr>
        <p:spPr>
          <a:xfrm>
            <a:off x="336177" y="370511"/>
            <a:ext cx="7328647" cy="498119"/>
          </a:xfrm>
          <a:prstGeom prst="rect">
            <a:avLst/>
          </a:prstGeom>
          <a:noFill/>
        </p:spPr>
        <p:txBody>
          <a:bodyPr wrap="square" lIns="89885" tIns="44943" rIns="89885" bIns="44943">
            <a:spAutoFit/>
          </a:bodyPr>
          <a:lstStyle/>
          <a:p>
            <a:pPr>
              <a:defRPr/>
            </a:pPr>
            <a:r>
              <a:rPr lang="en-US" sz="2647" kern="1800" dirty="0">
                <a:solidFill>
                  <a:srgbClr val="469AC5"/>
                </a:solidFill>
                <a:latin typeface="Palatino Linotype" pitchFamily="18" charset="0"/>
                <a:ea typeface="+mj-ea"/>
                <a:cs typeface="+mj-cs"/>
              </a:rPr>
              <a:t>Role of Assets</a:t>
            </a:r>
            <a:r>
              <a:rPr lang="en-US" sz="2647" kern="1800" dirty="0" smtClean="0">
                <a:solidFill>
                  <a:srgbClr val="469AC5"/>
                </a:solidFill>
                <a:latin typeface="Palatino Linotype" pitchFamily="18" charset="0"/>
                <a:ea typeface="+mj-ea"/>
                <a:cs typeface="+mj-cs"/>
              </a:rPr>
              <a:t>: Equity Hedge Funds </a:t>
            </a:r>
            <a:endParaRPr lang="en-US" sz="2647" kern="1800" dirty="0">
              <a:solidFill>
                <a:srgbClr val="469AC5"/>
              </a:solidFill>
              <a:latin typeface="Palatino Linotype" pitchFamily="18" charset="0"/>
              <a:ea typeface="+mj-ea"/>
              <a:cs typeface="+mj-cs"/>
            </a:endParaRPr>
          </a:p>
        </p:txBody>
      </p:sp>
      <p:sp>
        <p:nvSpPr>
          <p:cNvPr id="5" name="TextBox 4"/>
          <p:cNvSpPr txBox="1"/>
          <p:nvPr/>
        </p:nvSpPr>
        <p:spPr>
          <a:xfrm>
            <a:off x="877009" y="5975903"/>
            <a:ext cx="3842908" cy="30963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12" dirty="0">
                <a:latin typeface="Century Gothic" pitchFamily="34" charset="0"/>
              </a:rPr>
              <a:t>Benchmark</a:t>
            </a:r>
            <a:r>
              <a:rPr lang="en-US" sz="1412" dirty="0" smtClean="0">
                <a:latin typeface="Century Gothic" pitchFamily="34" charset="0"/>
              </a:rPr>
              <a:t>:  </a:t>
            </a:r>
            <a:r>
              <a:rPr lang="en-US" sz="1412" dirty="0" err="1">
                <a:latin typeface="Century Gothic" pitchFamily="34" charset="0"/>
              </a:rPr>
              <a:t>HFRI</a:t>
            </a:r>
            <a:r>
              <a:rPr lang="en-US" sz="1412" dirty="0">
                <a:latin typeface="Century Gothic" pitchFamily="34" charset="0"/>
              </a:rPr>
              <a:t> Equity Hedge index</a:t>
            </a:r>
          </a:p>
        </p:txBody>
      </p:sp>
      <p:graphicFrame>
        <p:nvGraphicFramePr>
          <p:cNvPr id="4" name="Table 3"/>
          <p:cNvGraphicFramePr>
            <a:graphicFrameLocks noGrp="1"/>
          </p:cNvGraphicFramePr>
          <p:nvPr>
            <p:extLst/>
          </p:nvPr>
        </p:nvGraphicFramePr>
        <p:xfrm>
          <a:off x="948727" y="1121895"/>
          <a:ext cx="7912325" cy="4740642"/>
        </p:xfrm>
        <a:graphic>
          <a:graphicData uri="http://schemas.openxmlformats.org/drawingml/2006/table">
            <a:tbl>
              <a:tblPr/>
              <a:tblGrid>
                <a:gridCol w="2070492"/>
                <a:gridCol w="5841833"/>
              </a:tblGrid>
              <a:tr h="179052">
                <a:tc>
                  <a:txBody>
                    <a:bodyPr/>
                    <a:lstStyle/>
                    <a:p>
                      <a:pPr marL="0" marR="0">
                        <a:lnSpc>
                          <a:spcPct val="107000"/>
                        </a:lnSpc>
                        <a:spcBef>
                          <a:spcPts val="0"/>
                        </a:spcBef>
                        <a:spcAft>
                          <a:spcPts val="800"/>
                        </a:spcAft>
                      </a:pPr>
                      <a:r>
                        <a:rPr lang="en-US" sz="1100" b="1" dirty="0">
                          <a:effectLst/>
                          <a:latin typeface="Century Gothic" panose="020B0502020202020204" pitchFamily="34" charset="0"/>
                          <a:ea typeface="Calibri" panose="020F0502020204030204" pitchFamily="34" charset="0"/>
                          <a:cs typeface="Times New Roman" panose="02020603050405020304" pitchFamily="18" charset="0"/>
                        </a:rPr>
                        <a:t>Strategic Class</a:t>
                      </a:r>
                      <a:r>
                        <a:rPr lang="en-US" sz="11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44991" marR="44991" marT="72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100" b="1" i="1">
                          <a:effectLst/>
                          <a:latin typeface="Century Gothic" panose="020B0502020202020204" pitchFamily="34" charset="0"/>
                          <a:ea typeface="Calibri" panose="020F0502020204030204" pitchFamily="34" charset="0"/>
                          <a:cs typeface="Times New Roman" panose="02020603050405020304" pitchFamily="18" charset="0"/>
                        </a:rPr>
                        <a:t>Equity Hedge Funds </a:t>
                      </a:r>
                      <a:endParaRPr lang="en-US" sz="1100">
                        <a:effectLst/>
                        <a:latin typeface="Century Gothic" panose="020B0502020202020204" pitchFamily="34" charset="0"/>
                        <a:ea typeface="Calibri" panose="020F0502020204030204" pitchFamily="34" charset="0"/>
                        <a:cs typeface="Times New Roman" panose="02020603050405020304" pitchFamily="18" charset="0"/>
                      </a:endParaRPr>
                    </a:p>
                  </a:txBody>
                  <a:tcPr marL="44991" marR="44991" marT="72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8B54"/>
                    </a:solidFill>
                  </a:tcPr>
                </a:tc>
              </a:tr>
              <a:tr h="1037828">
                <a:tc>
                  <a:txBody>
                    <a:bodyPr/>
                    <a:lstStyle/>
                    <a:p>
                      <a:pPr marL="0" marR="0">
                        <a:lnSpc>
                          <a:spcPct val="107000"/>
                        </a:lnSpc>
                        <a:spcBef>
                          <a:spcPts val="0"/>
                        </a:spcBef>
                        <a:spcAft>
                          <a:spcPts val="800"/>
                        </a:spcAft>
                      </a:pPr>
                      <a:r>
                        <a:rPr lang="en-US" sz="1100" b="1">
                          <a:effectLst/>
                          <a:latin typeface="Century Gothic" panose="020B0502020202020204" pitchFamily="34" charset="0"/>
                          <a:ea typeface="Calibri" panose="020F0502020204030204" pitchFamily="34" charset="0"/>
                          <a:cs typeface="Times New Roman" panose="02020603050405020304" pitchFamily="18" charset="0"/>
                        </a:rPr>
                        <a:t>Objective/Role</a:t>
                      </a:r>
                      <a:r>
                        <a:rPr lang="en-US" sz="1100">
                          <a:effectLst/>
                          <a:latin typeface="Century Gothic" panose="020B0502020202020204" pitchFamily="34" charset="0"/>
                          <a:ea typeface="Calibri" panose="020F0502020204030204" pitchFamily="34" charset="0"/>
                          <a:cs typeface="Times New Roman" panose="02020603050405020304" pitchFamily="18" charset="0"/>
                        </a:rPr>
                        <a:t> </a:t>
                      </a:r>
                    </a:p>
                  </a:txBody>
                  <a:tcPr marL="44991" marR="44991" marT="729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Within the larger equity allocation, the equity hedge fund allocation serves as a diversifier, seeking returns from active investment decisions (alpha) with low-to-moderate exposure to the broad equity markets (equity beta). Managers are expected to generate returns through active selection of securities, both long positions that benefit from outperformance and short positions that benefit from lagging or negative price moves.</a:t>
                      </a:r>
                      <a:r>
                        <a:rPr lang="en-US" sz="1100">
                          <a:effectLst/>
                          <a:latin typeface="Century Gothic" panose="020B0502020202020204" pitchFamily="34" charset="0"/>
                          <a:ea typeface="Calibri" panose="020F0502020204030204" pitchFamily="34" charset="0"/>
                          <a:cs typeface="Times New Roman" panose="02020603050405020304" pitchFamily="18" charset="0"/>
                        </a:rPr>
                        <a:t>   </a:t>
                      </a:r>
                    </a:p>
                  </a:txBody>
                  <a:tcPr marL="44991" marR="44991" marT="72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6157">
                <a:tc>
                  <a:txBody>
                    <a:bodyPr/>
                    <a:lstStyle/>
                    <a:p>
                      <a:pPr marL="0" marR="0">
                        <a:lnSpc>
                          <a:spcPct val="107000"/>
                        </a:lnSpc>
                        <a:spcBef>
                          <a:spcPts val="0"/>
                        </a:spcBef>
                        <a:spcAft>
                          <a:spcPts val="800"/>
                        </a:spcAft>
                      </a:pPr>
                      <a:r>
                        <a:rPr lang="en-US" sz="1100" b="1">
                          <a:effectLst/>
                          <a:latin typeface="Century Gothic" panose="020B0502020202020204" pitchFamily="34" charset="0"/>
                          <a:ea typeface="Calibri" panose="020F0502020204030204" pitchFamily="34" charset="0"/>
                          <a:cs typeface="Times New Roman" panose="02020603050405020304" pitchFamily="18" charset="0"/>
                        </a:rPr>
                        <a:t>Key Risk Considerations</a:t>
                      </a:r>
                      <a:r>
                        <a:rPr lang="en-US" sz="1100">
                          <a:effectLst/>
                          <a:latin typeface="Century Gothic" panose="020B0502020202020204" pitchFamily="34" charset="0"/>
                          <a:ea typeface="Calibri" panose="020F0502020204030204" pitchFamily="34" charset="0"/>
                          <a:cs typeface="Times New Roman" panose="02020603050405020304" pitchFamily="18" charset="0"/>
                        </a:rPr>
                        <a:t> </a:t>
                      </a:r>
                    </a:p>
                  </a:txBody>
                  <a:tcPr marL="44991" marR="44991" marT="729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100" dirty="0">
                          <a:effectLst/>
                          <a:latin typeface="Arial" panose="020B0604020202020204" pitchFamily="34" charset="0"/>
                          <a:ea typeface="Times New Roman" panose="02020603050405020304" pitchFamily="18" charset="0"/>
                          <a:cs typeface="Times New Roman" panose="02020603050405020304" pitchFamily="18" charset="0"/>
                        </a:rPr>
                        <a:t>The equity hedge fund portfolio seeks to generate an equity-like return over the long term with less risk than equity markets, targeting roughly half the volatility. Consequently, the equity hedge fund allocation is evaluated on its expected efficiency, seeking higher return per unit of return volatility than the equity index allocation. Since returns are driven primarily by manager decisions, the allocation is actively managed.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4991" marR="44991" marT="72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1422">
                <a:tc>
                  <a:txBody>
                    <a:bodyPr/>
                    <a:lstStyle/>
                    <a:p>
                      <a:pPr marL="0" marR="0">
                        <a:lnSpc>
                          <a:spcPct val="107000"/>
                        </a:lnSpc>
                        <a:spcBef>
                          <a:spcPts val="0"/>
                        </a:spcBef>
                        <a:spcAft>
                          <a:spcPts val="800"/>
                        </a:spcAft>
                      </a:pPr>
                      <a:r>
                        <a:rPr lang="en-US" sz="1100" b="1">
                          <a:effectLst/>
                          <a:latin typeface="Century Gothic" panose="020B0502020202020204" pitchFamily="34" charset="0"/>
                          <a:ea typeface="Calibri" panose="020F0502020204030204" pitchFamily="34" charset="0"/>
                          <a:cs typeface="Times New Roman" panose="02020603050405020304" pitchFamily="18" charset="0"/>
                        </a:rPr>
                        <a:t>Income vs. Appreciation Considerations</a:t>
                      </a:r>
                      <a:r>
                        <a:rPr lang="en-US" sz="1100">
                          <a:effectLst/>
                          <a:latin typeface="Century Gothic" panose="020B0502020202020204" pitchFamily="34" charset="0"/>
                          <a:ea typeface="Calibri" panose="020F0502020204030204" pitchFamily="34" charset="0"/>
                          <a:cs typeface="Times New Roman" panose="02020603050405020304" pitchFamily="18" charset="0"/>
                        </a:rPr>
                        <a:t> </a:t>
                      </a:r>
                    </a:p>
                  </a:txBody>
                  <a:tcPr marL="44991" marR="44991" marT="729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100">
                          <a:effectLst/>
                          <a:latin typeface="Century Gothic" panose="020B0502020202020204" pitchFamily="34" charset="0"/>
                          <a:ea typeface="Calibri" panose="020F0502020204030204" pitchFamily="34" charset="0"/>
                          <a:cs typeface="Times New Roman" panose="02020603050405020304" pitchFamily="18" charset="0"/>
                        </a:rPr>
                        <a:t>Portfolios do not generate a large income component.  Returns are primarily capital appreciation. </a:t>
                      </a:r>
                    </a:p>
                  </a:txBody>
                  <a:tcPr marL="44991" marR="44991" marT="72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4317">
                <a:tc>
                  <a:txBody>
                    <a:bodyPr/>
                    <a:lstStyle/>
                    <a:p>
                      <a:pPr marL="0" marR="0">
                        <a:lnSpc>
                          <a:spcPct val="107000"/>
                        </a:lnSpc>
                        <a:spcBef>
                          <a:spcPts val="0"/>
                        </a:spcBef>
                        <a:spcAft>
                          <a:spcPts val="800"/>
                        </a:spcAft>
                      </a:pPr>
                      <a:r>
                        <a:rPr lang="en-US" sz="1100" b="1">
                          <a:effectLst/>
                          <a:latin typeface="Century Gothic" panose="020B0502020202020204" pitchFamily="34" charset="0"/>
                          <a:ea typeface="Calibri" panose="020F0502020204030204" pitchFamily="34" charset="0"/>
                          <a:cs typeface="Times New Roman" panose="02020603050405020304" pitchFamily="18" charset="0"/>
                        </a:rPr>
                        <a:t>Concentration Issues</a:t>
                      </a:r>
                      <a:r>
                        <a:rPr lang="en-US" sz="1100">
                          <a:effectLst/>
                          <a:latin typeface="Century Gothic" panose="020B0502020202020204" pitchFamily="34" charset="0"/>
                          <a:ea typeface="Calibri" panose="020F0502020204030204" pitchFamily="34" charset="0"/>
                          <a:cs typeface="Times New Roman" panose="02020603050405020304" pitchFamily="18" charset="0"/>
                        </a:rPr>
                        <a:t> </a:t>
                      </a:r>
                    </a:p>
                  </a:txBody>
                  <a:tcPr marL="44991" marR="44991" marT="729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Diversification among hedge funds is important, as idiosyncratic decisions drive returns. The SIC seeks to invest with managers that provide diversification to the broader portfolio and to one another. Most managers are equity long/short or event driven. </a:t>
                      </a:r>
                      <a:endParaRPr lang="en-US" sz="1100">
                        <a:effectLst/>
                        <a:latin typeface="Century Gothic" panose="020B0502020202020204" pitchFamily="34" charset="0"/>
                        <a:ea typeface="Calibri" panose="020F0502020204030204" pitchFamily="34" charset="0"/>
                        <a:cs typeface="Times New Roman" panose="02020603050405020304" pitchFamily="18" charset="0"/>
                      </a:endParaRPr>
                    </a:p>
                  </a:txBody>
                  <a:tcPr marL="44991" marR="44991" marT="72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2562">
                <a:tc>
                  <a:txBody>
                    <a:bodyPr/>
                    <a:lstStyle/>
                    <a:p>
                      <a:pPr marL="0" marR="0">
                        <a:lnSpc>
                          <a:spcPct val="107000"/>
                        </a:lnSpc>
                        <a:spcBef>
                          <a:spcPts val="0"/>
                        </a:spcBef>
                        <a:spcAft>
                          <a:spcPts val="800"/>
                        </a:spcAft>
                      </a:pPr>
                      <a:r>
                        <a:rPr lang="en-US" sz="1100" b="1">
                          <a:effectLst/>
                          <a:latin typeface="Century Gothic" panose="020B0502020202020204" pitchFamily="34" charset="0"/>
                          <a:ea typeface="Calibri" panose="020F0502020204030204" pitchFamily="34" charset="0"/>
                          <a:cs typeface="Times New Roman" panose="02020603050405020304" pitchFamily="18" charset="0"/>
                        </a:rPr>
                        <a:t>Marketability/Liquidity</a:t>
                      </a:r>
                      <a:r>
                        <a:rPr lang="en-US" sz="1100">
                          <a:effectLst/>
                          <a:latin typeface="Century Gothic" panose="020B0502020202020204" pitchFamily="34" charset="0"/>
                          <a:ea typeface="Calibri" panose="020F0502020204030204" pitchFamily="34" charset="0"/>
                          <a:cs typeface="Times New Roman" panose="02020603050405020304" pitchFamily="18" charset="0"/>
                        </a:rPr>
                        <a:t> </a:t>
                      </a:r>
                    </a:p>
                  </a:txBody>
                  <a:tcPr marL="44991" marR="44991" marT="729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Although most of the underlying securities are publicly-traded.  Most funds offer limited monthly / quarterly liquidity. </a:t>
                      </a:r>
                      <a:r>
                        <a:rPr lang="en-US" sz="1100" dirty="0" smtClean="0">
                          <a:effectLst/>
                          <a:latin typeface="Century Gothic" panose="020B0502020202020204" pitchFamily="34" charset="0"/>
                          <a:ea typeface="Calibri" panose="020F0502020204030204" pitchFamily="34" charset="0"/>
                          <a:cs typeface="Times New Roman" panose="02020603050405020304" pitchFamily="18" charset="0"/>
                        </a:rPr>
                        <a:t> T</a:t>
                      </a:r>
                      <a:r>
                        <a:rPr lang="en-US" sz="1100" kern="1200" dirty="0" smtClean="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he SIC accepts longer lock-ups and less frequent opportunities to redeem. This moderate liquidity is expected to provide hedge fund managers with a longer time horizon over which to execute their strategies</a:t>
                      </a:r>
                      <a:endParaRPr lang="en-US" sz="1100"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44991" marR="44991" marT="72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39542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619125" y="1008529"/>
            <a:ext cx="7986993" cy="5446059"/>
          </a:xfrm>
          <a:prstGeom prst="rect">
            <a:avLst/>
          </a:prstGeom>
        </p:spPr>
        <p:txBody>
          <a:bodyPr/>
          <a:lstStyle/>
          <a:p>
            <a:pPr>
              <a:buNone/>
            </a:pPr>
            <a:r>
              <a:rPr lang="en-US" sz="1235" dirty="0">
                <a:latin typeface="Century Gothic" pitchFamily="34" charset="0"/>
              </a:rPr>
              <a:t>  </a:t>
            </a:r>
          </a:p>
          <a:p>
            <a:endParaRPr lang="en-US" sz="1235" dirty="0">
              <a:latin typeface="Century Gothic" pitchFamily="34" charset="0"/>
            </a:endParaRPr>
          </a:p>
          <a:p>
            <a:endParaRPr lang="en-US" sz="1235" dirty="0">
              <a:latin typeface="Century Gothic" pitchFamily="34" charset="0"/>
            </a:endParaRPr>
          </a:p>
          <a:p>
            <a:endParaRPr lang="en-US" sz="1235" dirty="0">
              <a:latin typeface="Century Gothic" pitchFamily="34" charset="0"/>
            </a:endParaRPr>
          </a:p>
        </p:txBody>
      </p:sp>
      <p:sp>
        <p:nvSpPr>
          <p:cNvPr id="6" name="TextBox 5"/>
          <p:cNvSpPr txBox="1"/>
          <p:nvPr/>
        </p:nvSpPr>
        <p:spPr>
          <a:xfrm>
            <a:off x="336177" y="370511"/>
            <a:ext cx="7328647" cy="498119"/>
          </a:xfrm>
          <a:prstGeom prst="rect">
            <a:avLst/>
          </a:prstGeom>
          <a:noFill/>
        </p:spPr>
        <p:txBody>
          <a:bodyPr wrap="square" lIns="89885" tIns="44943" rIns="89885" bIns="44943">
            <a:spAutoFit/>
          </a:bodyPr>
          <a:lstStyle/>
          <a:p>
            <a:pPr>
              <a:defRPr/>
            </a:pPr>
            <a:r>
              <a:rPr lang="en-US" sz="2647" kern="1800" dirty="0">
                <a:solidFill>
                  <a:srgbClr val="469AC5"/>
                </a:solidFill>
                <a:latin typeface="Palatino Linotype" pitchFamily="18" charset="0"/>
                <a:ea typeface="+mj-ea"/>
                <a:cs typeface="+mj-cs"/>
              </a:rPr>
              <a:t>Role of Assets</a:t>
            </a:r>
            <a:r>
              <a:rPr lang="en-US" sz="2647" kern="1800" dirty="0" smtClean="0">
                <a:solidFill>
                  <a:srgbClr val="469AC5"/>
                </a:solidFill>
                <a:latin typeface="Palatino Linotype" pitchFamily="18" charset="0"/>
                <a:ea typeface="+mj-ea"/>
                <a:cs typeface="+mj-cs"/>
              </a:rPr>
              <a:t>:  Absolute Return Hedge Funds </a:t>
            </a:r>
            <a:endParaRPr lang="en-US" sz="2647" kern="1800" dirty="0">
              <a:solidFill>
                <a:srgbClr val="469AC5"/>
              </a:solidFill>
              <a:latin typeface="Palatino Linotype" pitchFamily="18" charset="0"/>
              <a:ea typeface="+mj-ea"/>
              <a:cs typeface="+mj-cs"/>
            </a:endParaRPr>
          </a:p>
        </p:txBody>
      </p:sp>
      <p:sp>
        <p:nvSpPr>
          <p:cNvPr id="5" name="TextBox 4"/>
          <p:cNvSpPr txBox="1"/>
          <p:nvPr/>
        </p:nvSpPr>
        <p:spPr>
          <a:xfrm>
            <a:off x="877009" y="5975903"/>
            <a:ext cx="3842908" cy="30963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12" dirty="0" smtClean="0">
                <a:latin typeface="Century Gothic" pitchFamily="34" charset="0"/>
              </a:rPr>
              <a:t>Benchmark: </a:t>
            </a:r>
            <a:r>
              <a:rPr lang="en-US" sz="1412" dirty="0" err="1">
                <a:latin typeface="Century Gothic" pitchFamily="34" charset="0"/>
              </a:rPr>
              <a:t>HFRI</a:t>
            </a:r>
            <a:r>
              <a:rPr lang="en-US" sz="1412" dirty="0">
                <a:latin typeface="Century Gothic" pitchFamily="34" charset="0"/>
              </a:rPr>
              <a:t> Fund of Funds index</a:t>
            </a:r>
          </a:p>
        </p:txBody>
      </p:sp>
      <p:graphicFrame>
        <p:nvGraphicFramePr>
          <p:cNvPr id="3" name="Table 2"/>
          <p:cNvGraphicFramePr>
            <a:graphicFrameLocks noGrp="1"/>
          </p:cNvGraphicFramePr>
          <p:nvPr>
            <p:extLst/>
          </p:nvPr>
        </p:nvGraphicFramePr>
        <p:xfrm>
          <a:off x="877009" y="1084728"/>
          <a:ext cx="7935297" cy="4553362"/>
        </p:xfrm>
        <a:graphic>
          <a:graphicData uri="http://schemas.openxmlformats.org/drawingml/2006/table">
            <a:tbl>
              <a:tblPr/>
              <a:tblGrid>
                <a:gridCol w="2076504"/>
                <a:gridCol w="5858793"/>
              </a:tblGrid>
              <a:tr h="111582">
                <a:tc>
                  <a:txBody>
                    <a:bodyPr/>
                    <a:lstStyle/>
                    <a:p>
                      <a:pPr marL="0" marR="0">
                        <a:lnSpc>
                          <a:spcPct val="107000"/>
                        </a:lnSpc>
                        <a:spcBef>
                          <a:spcPts val="0"/>
                        </a:spcBef>
                        <a:spcAft>
                          <a:spcPts val="800"/>
                        </a:spcAft>
                      </a:pPr>
                      <a:r>
                        <a:rPr lang="en-US" sz="1100" b="1">
                          <a:effectLst/>
                          <a:latin typeface="Century Gothic" panose="020B0502020202020204" pitchFamily="34" charset="0"/>
                          <a:ea typeface="Calibri" panose="020F0502020204030204" pitchFamily="34" charset="0"/>
                          <a:cs typeface="Times New Roman" panose="02020603050405020304" pitchFamily="18" charset="0"/>
                        </a:rPr>
                        <a:t>Strategic Class</a:t>
                      </a:r>
                      <a:r>
                        <a:rPr lang="en-US" sz="1100">
                          <a:effectLst/>
                          <a:latin typeface="Century Gothic" panose="020B0502020202020204" pitchFamily="34" charset="0"/>
                          <a:ea typeface="Calibri" panose="020F0502020204030204" pitchFamily="34" charset="0"/>
                          <a:cs typeface="Times New Roman" panose="02020603050405020304" pitchFamily="18" charset="0"/>
                        </a:rPr>
                        <a:t> </a:t>
                      </a:r>
                    </a:p>
                  </a:txBody>
                  <a:tcPr marL="34193" marR="34193" marT="55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100" b="1" i="1">
                          <a:effectLst/>
                          <a:latin typeface="Century Gothic" panose="020B0502020202020204" pitchFamily="34" charset="0"/>
                          <a:ea typeface="Calibri" panose="020F0502020204030204" pitchFamily="34" charset="0"/>
                          <a:cs typeface="Times New Roman" panose="02020603050405020304" pitchFamily="18" charset="0"/>
                        </a:rPr>
                        <a:t>Absolute Return Hedge Funds </a:t>
                      </a:r>
                      <a:endParaRPr lang="en-US" sz="1100">
                        <a:effectLst/>
                        <a:latin typeface="Century Gothic" panose="020B0502020202020204" pitchFamily="34" charset="0"/>
                        <a:ea typeface="Calibri" panose="020F0502020204030204" pitchFamily="34" charset="0"/>
                        <a:cs typeface="Times New Roman" panose="02020603050405020304" pitchFamily="18" charset="0"/>
                      </a:endParaRPr>
                    </a:p>
                  </a:txBody>
                  <a:tcPr marL="34193" marR="34193" marT="55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8B54"/>
                    </a:solidFill>
                  </a:tcPr>
                </a:tc>
              </a:tr>
              <a:tr h="1181929">
                <a:tc>
                  <a:txBody>
                    <a:bodyPr/>
                    <a:lstStyle/>
                    <a:p>
                      <a:pPr marL="0" marR="0">
                        <a:lnSpc>
                          <a:spcPct val="107000"/>
                        </a:lnSpc>
                        <a:spcBef>
                          <a:spcPts val="0"/>
                        </a:spcBef>
                        <a:spcAft>
                          <a:spcPts val="800"/>
                        </a:spcAft>
                      </a:pPr>
                      <a:r>
                        <a:rPr lang="en-US" sz="1100" b="1">
                          <a:effectLst/>
                          <a:latin typeface="Century Gothic" panose="020B0502020202020204" pitchFamily="34" charset="0"/>
                          <a:ea typeface="Calibri" panose="020F0502020204030204" pitchFamily="34" charset="0"/>
                          <a:cs typeface="Times New Roman" panose="02020603050405020304" pitchFamily="18" charset="0"/>
                        </a:rPr>
                        <a:t>Objective/Role</a:t>
                      </a:r>
                      <a:r>
                        <a:rPr lang="en-US" sz="1100">
                          <a:effectLst/>
                          <a:latin typeface="Century Gothic" panose="020B0502020202020204" pitchFamily="34" charset="0"/>
                          <a:ea typeface="Calibri" panose="020F0502020204030204" pitchFamily="34" charset="0"/>
                          <a:cs typeface="Times New Roman" panose="02020603050405020304" pitchFamily="18" charset="0"/>
                        </a:rPr>
                        <a:t> </a:t>
                      </a:r>
                    </a:p>
                  </a:txBody>
                  <a:tcPr marL="34193" marR="34193" marT="55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100" dirty="0">
                          <a:effectLst/>
                          <a:latin typeface="Arial" panose="020B0604020202020204" pitchFamily="34" charset="0"/>
                          <a:ea typeface="Times New Roman" panose="02020603050405020304" pitchFamily="18" charset="0"/>
                          <a:cs typeface="Times New Roman" panose="02020603050405020304" pitchFamily="18" charset="0"/>
                        </a:rPr>
                        <a:t>Absolute return hedge funds seek to generate performance through active selection of securities and asset classes, with little-to-no consistent bias to broad markets (beta). Investing in a broad range of securities from equities and fixed income to commodities, convertibles, currency and derivatives, absolute return funds serve as diversifiers, seeking returns from active investment decisions, both long and short (alpha). Taking less consistent market risks, the allocation is expected to generate steadier and lower returns than other allocations, particularly those with exposure to the equity markets. With less volatility, the absolute return hedge fund allocation is expected to be more efficient (higher return per unit of return volatility).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4193" marR="34193" marT="55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5278">
                <a:tc>
                  <a:txBody>
                    <a:bodyPr/>
                    <a:lstStyle/>
                    <a:p>
                      <a:pPr marL="0" marR="0">
                        <a:lnSpc>
                          <a:spcPct val="107000"/>
                        </a:lnSpc>
                        <a:spcBef>
                          <a:spcPts val="0"/>
                        </a:spcBef>
                        <a:spcAft>
                          <a:spcPts val="800"/>
                        </a:spcAft>
                      </a:pPr>
                      <a:r>
                        <a:rPr lang="en-US" sz="1100" b="1">
                          <a:effectLst/>
                          <a:latin typeface="Century Gothic" panose="020B0502020202020204" pitchFamily="34" charset="0"/>
                          <a:ea typeface="Calibri" panose="020F0502020204030204" pitchFamily="34" charset="0"/>
                          <a:cs typeface="Times New Roman" panose="02020603050405020304" pitchFamily="18" charset="0"/>
                        </a:rPr>
                        <a:t>Key Risk Considerations</a:t>
                      </a:r>
                      <a:r>
                        <a:rPr lang="en-US" sz="1100">
                          <a:effectLst/>
                          <a:latin typeface="Century Gothic" panose="020B0502020202020204" pitchFamily="34" charset="0"/>
                          <a:ea typeface="Calibri" panose="020F0502020204030204" pitchFamily="34" charset="0"/>
                          <a:cs typeface="Times New Roman" panose="02020603050405020304" pitchFamily="18" charset="0"/>
                        </a:rPr>
                        <a:t> </a:t>
                      </a:r>
                    </a:p>
                  </a:txBody>
                  <a:tcPr marL="34193" marR="34193" marT="55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Since risk mitigation is a key role of the absolute return hedge fund allocation and the overall portfolio’s largest risk is equity market exposure, the SIC seeks to build a portfolio of absolute return hedge funds with minimal equity beta (targeting &lt;0.4 collectively across the absolute return hedge fund allocation).  Since returns are driven primarily by manager decisions, the allocation is actively managed. </a:t>
                      </a:r>
                      <a:endParaRPr lang="en-US" sz="1100">
                        <a:effectLst/>
                        <a:latin typeface="Century Gothic" panose="020B0502020202020204" pitchFamily="34" charset="0"/>
                        <a:ea typeface="Calibri" panose="020F0502020204030204" pitchFamily="34" charset="0"/>
                        <a:cs typeface="Times New Roman" panose="02020603050405020304" pitchFamily="18" charset="0"/>
                      </a:endParaRPr>
                    </a:p>
                  </a:txBody>
                  <a:tcPr marL="34193" marR="34193" marT="55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723">
                <a:tc>
                  <a:txBody>
                    <a:bodyPr/>
                    <a:lstStyle/>
                    <a:p>
                      <a:pPr marL="0" marR="0">
                        <a:lnSpc>
                          <a:spcPct val="107000"/>
                        </a:lnSpc>
                        <a:spcBef>
                          <a:spcPts val="0"/>
                        </a:spcBef>
                        <a:spcAft>
                          <a:spcPts val="800"/>
                        </a:spcAft>
                      </a:pPr>
                      <a:r>
                        <a:rPr lang="en-US" sz="1100" b="1">
                          <a:effectLst/>
                          <a:latin typeface="Century Gothic" panose="020B0502020202020204" pitchFamily="34" charset="0"/>
                          <a:ea typeface="Calibri" panose="020F0502020204030204" pitchFamily="34" charset="0"/>
                          <a:cs typeface="Times New Roman" panose="02020603050405020304" pitchFamily="18" charset="0"/>
                        </a:rPr>
                        <a:t>Income vs. Appreciation Considerations</a:t>
                      </a:r>
                      <a:r>
                        <a:rPr lang="en-US" sz="1100">
                          <a:effectLst/>
                          <a:latin typeface="Century Gothic" panose="020B0502020202020204" pitchFamily="34" charset="0"/>
                          <a:ea typeface="Calibri" panose="020F0502020204030204" pitchFamily="34" charset="0"/>
                          <a:cs typeface="Times New Roman" panose="02020603050405020304" pitchFamily="18" charset="0"/>
                        </a:rPr>
                        <a:t> </a:t>
                      </a:r>
                    </a:p>
                  </a:txBody>
                  <a:tcPr marL="34193" marR="34193" marT="55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100">
                          <a:effectLst/>
                          <a:latin typeface="Century Gothic" panose="020B0502020202020204" pitchFamily="34" charset="0"/>
                          <a:ea typeface="Calibri" panose="020F0502020204030204" pitchFamily="34" charset="0"/>
                          <a:cs typeface="Times New Roman" panose="02020603050405020304" pitchFamily="18" charset="0"/>
                        </a:rPr>
                        <a:t>Portfolios do not generate a large income component.  Returns are primarily capital appreciation. </a:t>
                      </a:r>
                    </a:p>
                  </a:txBody>
                  <a:tcPr marL="34193" marR="34193" marT="55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9721">
                <a:tc>
                  <a:txBody>
                    <a:bodyPr/>
                    <a:lstStyle/>
                    <a:p>
                      <a:pPr marL="0" marR="0">
                        <a:lnSpc>
                          <a:spcPct val="107000"/>
                        </a:lnSpc>
                        <a:spcBef>
                          <a:spcPts val="0"/>
                        </a:spcBef>
                        <a:spcAft>
                          <a:spcPts val="800"/>
                        </a:spcAft>
                      </a:pPr>
                      <a:r>
                        <a:rPr lang="en-US" sz="1100" b="1">
                          <a:effectLst/>
                          <a:latin typeface="Century Gothic" panose="020B0502020202020204" pitchFamily="34" charset="0"/>
                          <a:ea typeface="Calibri" panose="020F0502020204030204" pitchFamily="34" charset="0"/>
                          <a:cs typeface="Times New Roman" panose="02020603050405020304" pitchFamily="18" charset="0"/>
                        </a:rPr>
                        <a:t>Concentration Issues</a:t>
                      </a:r>
                      <a:r>
                        <a:rPr lang="en-US" sz="1100">
                          <a:effectLst/>
                          <a:latin typeface="Century Gothic" panose="020B0502020202020204" pitchFamily="34" charset="0"/>
                          <a:ea typeface="Calibri" panose="020F0502020204030204" pitchFamily="34" charset="0"/>
                          <a:cs typeface="Times New Roman" panose="02020603050405020304" pitchFamily="18" charset="0"/>
                        </a:rPr>
                        <a:t> </a:t>
                      </a:r>
                    </a:p>
                  </a:txBody>
                  <a:tcPr marL="34193" marR="34193" marT="55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Diversification among hedge funds is important, as idiosyncratic decisions drive returns. The SIC seeks to invest with managers that provide diversification to the broader portfolio and to one another. Managers are diversified among several management styles including; equity long/short, macro, multi-strategy, relative value and trend following. </a:t>
                      </a:r>
                      <a:endParaRPr lang="en-US" sz="1100">
                        <a:effectLst/>
                        <a:latin typeface="Century Gothic" panose="020B0502020202020204" pitchFamily="34" charset="0"/>
                        <a:ea typeface="Calibri" panose="020F0502020204030204" pitchFamily="34" charset="0"/>
                        <a:cs typeface="Times New Roman" panose="02020603050405020304" pitchFamily="18" charset="0"/>
                      </a:endParaRPr>
                    </a:p>
                  </a:txBody>
                  <a:tcPr marL="34193" marR="34193" marT="55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9721">
                <a:tc>
                  <a:txBody>
                    <a:bodyPr/>
                    <a:lstStyle/>
                    <a:p>
                      <a:pPr marL="0" marR="0">
                        <a:lnSpc>
                          <a:spcPct val="107000"/>
                        </a:lnSpc>
                        <a:spcBef>
                          <a:spcPts val="0"/>
                        </a:spcBef>
                        <a:spcAft>
                          <a:spcPts val="800"/>
                        </a:spcAft>
                      </a:pPr>
                      <a:r>
                        <a:rPr lang="en-US" sz="1100" b="1">
                          <a:effectLst/>
                          <a:latin typeface="Century Gothic" panose="020B0502020202020204" pitchFamily="34" charset="0"/>
                          <a:ea typeface="Calibri" panose="020F0502020204030204" pitchFamily="34" charset="0"/>
                          <a:cs typeface="Times New Roman" panose="02020603050405020304" pitchFamily="18" charset="0"/>
                        </a:rPr>
                        <a:t>Marketability/Liquidity</a:t>
                      </a:r>
                      <a:r>
                        <a:rPr lang="en-US" sz="1100">
                          <a:effectLst/>
                          <a:latin typeface="Century Gothic" panose="020B0502020202020204" pitchFamily="34" charset="0"/>
                          <a:ea typeface="Calibri" panose="020F0502020204030204" pitchFamily="34" charset="0"/>
                          <a:cs typeface="Times New Roman" panose="02020603050405020304" pitchFamily="18" charset="0"/>
                        </a:rPr>
                        <a:t> </a:t>
                      </a:r>
                    </a:p>
                  </a:txBody>
                  <a:tcPr marL="34193" marR="34193" marT="55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Although most of the underlying securities are publicly-traded.  Most funds offer limited monthly / quarterly liquidity.  The SIC accepts longer lock-ups and less frequent opportunities to redeem. This moderate liquidity is expected to provide hedge fund managers with a longer time horizon over which to execute their strategies. </a:t>
                      </a:r>
                    </a:p>
                  </a:txBody>
                  <a:tcPr marL="34193" marR="34193" marT="55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50871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619125" y="1008529"/>
            <a:ext cx="7986993" cy="5446059"/>
          </a:xfrm>
          <a:prstGeom prst="rect">
            <a:avLst/>
          </a:prstGeom>
        </p:spPr>
        <p:txBody>
          <a:bodyPr/>
          <a:lstStyle/>
          <a:p>
            <a:pPr>
              <a:buNone/>
            </a:pPr>
            <a:r>
              <a:rPr lang="en-US" sz="1235" dirty="0">
                <a:latin typeface="Century Gothic" pitchFamily="34" charset="0"/>
              </a:rPr>
              <a:t>  </a:t>
            </a:r>
          </a:p>
          <a:p>
            <a:endParaRPr lang="en-US" sz="1235" dirty="0">
              <a:latin typeface="Century Gothic" pitchFamily="34" charset="0"/>
            </a:endParaRPr>
          </a:p>
          <a:p>
            <a:pPr>
              <a:buNone/>
            </a:pPr>
            <a:endParaRPr lang="en-US" sz="1235" dirty="0">
              <a:latin typeface="Century Gothic" pitchFamily="34" charset="0"/>
            </a:endParaRPr>
          </a:p>
          <a:p>
            <a:endParaRPr lang="en-US" sz="1235" dirty="0">
              <a:latin typeface="Century Gothic" pitchFamily="34" charset="0"/>
            </a:endParaRPr>
          </a:p>
          <a:p>
            <a:endParaRPr lang="en-US" sz="1235" dirty="0">
              <a:latin typeface="Century Gothic" pitchFamily="34" charset="0"/>
            </a:endParaRPr>
          </a:p>
          <a:p>
            <a:endParaRPr lang="en-US" sz="1235" dirty="0">
              <a:latin typeface="Century Gothic" pitchFamily="34" charset="0"/>
            </a:endParaRPr>
          </a:p>
        </p:txBody>
      </p:sp>
      <p:sp>
        <p:nvSpPr>
          <p:cNvPr id="6" name="TextBox 5"/>
          <p:cNvSpPr txBox="1"/>
          <p:nvPr/>
        </p:nvSpPr>
        <p:spPr>
          <a:xfrm>
            <a:off x="336176" y="370511"/>
            <a:ext cx="8404412" cy="498119"/>
          </a:xfrm>
          <a:prstGeom prst="rect">
            <a:avLst/>
          </a:prstGeom>
          <a:noFill/>
        </p:spPr>
        <p:txBody>
          <a:bodyPr wrap="square" lIns="89885" tIns="44943" rIns="89885" bIns="44943">
            <a:spAutoFit/>
          </a:bodyPr>
          <a:lstStyle/>
          <a:p>
            <a:pPr>
              <a:defRPr/>
            </a:pPr>
            <a:r>
              <a:rPr lang="en-US" sz="2647" kern="1800" dirty="0">
                <a:solidFill>
                  <a:srgbClr val="469AC5"/>
                </a:solidFill>
                <a:latin typeface="Palatino Linotype" pitchFamily="18" charset="0"/>
                <a:ea typeface="+mj-ea"/>
                <a:cs typeface="+mj-cs"/>
              </a:rPr>
              <a:t>Role of Assets: </a:t>
            </a:r>
            <a:r>
              <a:rPr lang="en-US" sz="2647" kern="1800" dirty="0" smtClean="0">
                <a:solidFill>
                  <a:srgbClr val="469AC5"/>
                </a:solidFill>
                <a:latin typeface="Palatino Linotype" pitchFamily="18" charset="0"/>
                <a:ea typeface="+mj-ea"/>
                <a:cs typeface="+mj-cs"/>
              </a:rPr>
              <a:t>U.S. TIPS Portfolio</a:t>
            </a:r>
            <a:endParaRPr lang="en-US" sz="2647" kern="1800" dirty="0">
              <a:solidFill>
                <a:srgbClr val="469AC5"/>
              </a:solidFill>
              <a:latin typeface="Palatino Linotype" pitchFamily="18" charset="0"/>
              <a:ea typeface="+mj-ea"/>
              <a:cs typeface="+mj-cs"/>
            </a:endParaRPr>
          </a:p>
        </p:txBody>
      </p:sp>
      <p:sp>
        <p:nvSpPr>
          <p:cNvPr id="10" name="TextBox 9"/>
          <p:cNvSpPr txBox="1"/>
          <p:nvPr/>
        </p:nvSpPr>
        <p:spPr>
          <a:xfrm>
            <a:off x="768350" y="5718430"/>
            <a:ext cx="3765176" cy="30963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12" dirty="0">
                <a:latin typeface="Century Gothic" pitchFamily="34" charset="0"/>
              </a:rPr>
              <a:t>Benchmark: Barclays U.S. TIPS Index</a:t>
            </a:r>
          </a:p>
        </p:txBody>
      </p:sp>
      <p:graphicFrame>
        <p:nvGraphicFramePr>
          <p:cNvPr id="8" name="Table 7"/>
          <p:cNvGraphicFramePr>
            <a:graphicFrameLocks noGrp="1"/>
          </p:cNvGraphicFramePr>
          <p:nvPr>
            <p:extLst/>
          </p:nvPr>
        </p:nvGraphicFramePr>
        <p:xfrm>
          <a:off x="768350" y="1452527"/>
          <a:ext cx="7837768" cy="3976724"/>
        </p:xfrm>
        <a:graphic>
          <a:graphicData uri="http://schemas.openxmlformats.org/drawingml/2006/table">
            <a:tbl>
              <a:tblPr/>
              <a:tblGrid>
                <a:gridCol w="2004052"/>
                <a:gridCol w="5833716"/>
              </a:tblGrid>
              <a:tr h="237655">
                <a:tc>
                  <a:txBody>
                    <a:bodyPr/>
                    <a:lstStyle/>
                    <a:p>
                      <a:pPr marL="0" marR="0">
                        <a:lnSpc>
                          <a:spcPct val="107000"/>
                        </a:lnSpc>
                        <a:spcBef>
                          <a:spcPts val="0"/>
                        </a:spcBef>
                        <a:spcAft>
                          <a:spcPts val="800"/>
                        </a:spcAft>
                      </a:pPr>
                      <a:r>
                        <a:rPr lang="en-US" sz="1200" b="1" i="1" dirty="0">
                          <a:effectLst/>
                          <a:latin typeface="Century Gothic" panose="020B0502020202020204" pitchFamily="34" charset="0"/>
                          <a:ea typeface="SimSun" panose="02010600030101010101" pitchFamily="2" charset="-122"/>
                          <a:cs typeface="Times New Roman" panose="02020603050405020304" pitchFamily="18" charset="0"/>
                        </a:rPr>
                        <a:t>Strategic Class</a:t>
                      </a:r>
                      <a:r>
                        <a:rPr lang="en-US" sz="1200" dirty="0">
                          <a:effectLst/>
                          <a:latin typeface="Century Gothic" panose="020B0502020202020204" pitchFamily="34" charset="0"/>
                          <a:ea typeface="SimSun" panose="02010600030101010101" pitchFamily="2" charset="-122"/>
                          <a:cs typeface="Times New Roman" panose="02020603050405020304" pitchFamily="18" charset="0"/>
                        </a:rPr>
                        <a:t> </a:t>
                      </a:r>
                    </a:p>
                  </a:txBody>
                  <a:tcPr marL="50165" marR="5016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200" b="1" i="1" dirty="0">
                          <a:solidFill>
                            <a:schemeClr val="bg1"/>
                          </a:solidFill>
                          <a:effectLst/>
                          <a:latin typeface="Century Gothic" panose="020B0502020202020204" pitchFamily="34" charset="0"/>
                          <a:ea typeface="SimSun" panose="02010600030101010101" pitchFamily="2" charset="-122"/>
                          <a:cs typeface="Times New Roman" panose="02020603050405020304" pitchFamily="18" charset="0"/>
                        </a:rPr>
                        <a:t>U.S. TIPS</a:t>
                      </a:r>
                      <a:endParaRPr lang="en-US" sz="1200" dirty="0">
                        <a:solidFill>
                          <a:schemeClr val="bg1"/>
                        </a:solidFill>
                        <a:effectLst/>
                        <a:latin typeface="Century Gothic" panose="020B0502020202020204" pitchFamily="34" charset="0"/>
                        <a:ea typeface="SimSun" panose="02010600030101010101" pitchFamily="2" charset="-122"/>
                        <a:cs typeface="Times New Roman" panose="02020603050405020304" pitchFamily="18" charset="0"/>
                      </a:endParaRPr>
                    </a:p>
                  </a:txBody>
                  <a:tcPr marL="50165" marR="5016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562122">
                <a:tc>
                  <a:txBody>
                    <a:bodyPr/>
                    <a:lstStyle/>
                    <a:p>
                      <a:pPr marL="0" marR="0">
                        <a:lnSpc>
                          <a:spcPct val="107000"/>
                        </a:lnSpc>
                        <a:spcBef>
                          <a:spcPts val="0"/>
                        </a:spcBef>
                        <a:spcAft>
                          <a:spcPts val="800"/>
                        </a:spcAft>
                      </a:pPr>
                      <a:r>
                        <a:rPr lang="en-US" sz="1200" b="1">
                          <a:effectLst/>
                          <a:latin typeface="Century Gothic" panose="020B0502020202020204" pitchFamily="34" charset="0"/>
                          <a:ea typeface="SimSun" panose="02010600030101010101" pitchFamily="2" charset="-122"/>
                          <a:cs typeface="Times New Roman" panose="02020603050405020304" pitchFamily="18" charset="0"/>
                        </a:rPr>
                        <a:t>Objective/Role</a:t>
                      </a:r>
                      <a:r>
                        <a:rPr lang="en-US" sz="1200">
                          <a:effectLst/>
                          <a:latin typeface="Century Gothic" panose="020B0502020202020204" pitchFamily="34" charset="0"/>
                          <a:ea typeface="SimSun" panose="02010600030101010101" pitchFamily="2" charset="-122"/>
                          <a:cs typeface="Times New Roman" panose="02020603050405020304" pitchFamily="18" charset="0"/>
                        </a:rPr>
                        <a:t> </a:t>
                      </a: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200">
                          <a:effectLst/>
                          <a:latin typeface="Century Gothic" panose="020B0502020202020204" pitchFamily="34" charset="0"/>
                          <a:ea typeface="SimSun" panose="02010600030101010101" pitchFamily="2" charset="-122"/>
                          <a:cs typeface="Times New Roman" panose="02020603050405020304" pitchFamily="18" charset="0"/>
                        </a:rPr>
                        <a:t>Provide hedge against unexpected inflation principal and preserve purchasing power in real terms.</a:t>
                      </a: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9221">
                <a:tc>
                  <a:txBody>
                    <a:bodyPr/>
                    <a:lstStyle/>
                    <a:p>
                      <a:pPr marL="0" marR="0">
                        <a:lnSpc>
                          <a:spcPct val="107000"/>
                        </a:lnSpc>
                        <a:spcBef>
                          <a:spcPts val="0"/>
                        </a:spcBef>
                        <a:spcAft>
                          <a:spcPts val="800"/>
                        </a:spcAft>
                      </a:pPr>
                      <a:r>
                        <a:rPr lang="en-US" sz="1200" b="1">
                          <a:effectLst/>
                          <a:latin typeface="Century Gothic" panose="020B0502020202020204" pitchFamily="34" charset="0"/>
                          <a:ea typeface="SimSun" panose="02010600030101010101" pitchFamily="2" charset="-122"/>
                          <a:cs typeface="Times New Roman" panose="02020603050405020304" pitchFamily="18" charset="0"/>
                        </a:rPr>
                        <a:t>Key Risk Considerations</a:t>
                      </a:r>
                      <a:r>
                        <a:rPr lang="en-US" sz="1200">
                          <a:effectLst/>
                          <a:latin typeface="Century Gothic" panose="020B0502020202020204" pitchFamily="34" charset="0"/>
                          <a:ea typeface="SimSun" panose="02010600030101010101" pitchFamily="2" charset="-122"/>
                          <a:cs typeface="Times New Roman" panose="02020603050405020304" pitchFamily="18" charset="0"/>
                        </a:rPr>
                        <a:t> </a:t>
                      </a: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200" dirty="0" smtClean="0">
                          <a:effectLst/>
                          <a:latin typeface="Century Gothic" panose="020B0502020202020204" pitchFamily="34" charset="0"/>
                          <a:ea typeface="SimSun" panose="02010600030101010101" pitchFamily="2" charset="-122"/>
                          <a:cs typeface="Times New Roman" panose="02020603050405020304" pitchFamily="18" charset="0"/>
                        </a:rPr>
                        <a:t>TIPS </a:t>
                      </a:r>
                      <a:r>
                        <a:rPr lang="en-US" sz="1200" dirty="0">
                          <a:effectLst/>
                          <a:latin typeface="Century Gothic" panose="020B0502020202020204" pitchFamily="34" charset="0"/>
                          <a:ea typeface="SimSun" panose="02010600030101010101" pitchFamily="2" charset="-122"/>
                          <a:cs typeface="Times New Roman" panose="02020603050405020304" pitchFamily="18" charset="0"/>
                        </a:rPr>
                        <a:t>carry the same general risks as other Fixed Income instruments with the exception of inflation risk.  </a:t>
                      </a:r>
                      <a:r>
                        <a:rPr lang="en-US" sz="1200" dirty="0" smtClean="0">
                          <a:effectLst/>
                          <a:latin typeface="Century Gothic" panose="020B0502020202020204" pitchFamily="34" charset="0"/>
                          <a:ea typeface="SimSun" panose="02010600030101010101" pitchFamily="2" charset="-122"/>
                          <a:cs typeface="Times New Roman" panose="02020603050405020304" pitchFamily="18" charset="0"/>
                        </a:rPr>
                        <a:t>TIPS respond</a:t>
                      </a:r>
                      <a:r>
                        <a:rPr lang="en-US" sz="1200" baseline="0" dirty="0" smtClean="0">
                          <a:effectLst/>
                          <a:latin typeface="Century Gothic" panose="020B0502020202020204" pitchFamily="34" charset="0"/>
                          <a:ea typeface="SimSun" panose="02010600030101010101" pitchFamily="2" charset="-122"/>
                          <a:cs typeface="Times New Roman" panose="02020603050405020304" pitchFamily="18" charset="0"/>
                        </a:rPr>
                        <a:t> well to unanticipated inflation.</a:t>
                      </a:r>
                      <a:endParaRPr lang="en-US"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6382">
                <a:tc>
                  <a:txBody>
                    <a:bodyPr/>
                    <a:lstStyle/>
                    <a:p>
                      <a:pPr marL="0" marR="0">
                        <a:lnSpc>
                          <a:spcPct val="107000"/>
                        </a:lnSpc>
                        <a:spcBef>
                          <a:spcPts val="0"/>
                        </a:spcBef>
                        <a:spcAft>
                          <a:spcPts val="800"/>
                        </a:spcAft>
                      </a:pPr>
                      <a:r>
                        <a:rPr lang="en-US" sz="1200" b="1" dirty="0">
                          <a:effectLst/>
                          <a:latin typeface="Century Gothic" panose="020B0502020202020204" pitchFamily="34" charset="0"/>
                          <a:ea typeface="SimSun" panose="02010600030101010101" pitchFamily="2" charset="-122"/>
                          <a:cs typeface="Times New Roman" panose="02020603050405020304" pitchFamily="18" charset="0"/>
                        </a:rPr>
                        <a:t>Income vs. Appreciation Considerations</a:t>
                      </a:r>
                      <a:r>
                        <a:rPr lang="en-US" sz="1200" dirty="0">
                          <a:effectLst/>
                          <a:latin typeface="Century Gothic" panose="020B0502020202020204" pitchFamily="34" charset="0"/>
                          <a:ea typeface="SimSun" panose="02010600030101010101" pitchFamily="2" charset="-122"/>
                          <a:cs typeface="Times New Roman" panose="02020603050405020304" pitchFamily="18" charset="0"/>
                        </a:rPr>
                        <a:t> </a:t>
                      </a: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200">
                          <a:effectLst/>
                          <a:latin typeface="Century Gothic" panose="020B0502020202020204" pitchFamily="34" charset="0"/>
                          <a:ea typeface="SimSun" panose="02010600030101010101" pitchFamily="2" charset="-122"/>
                          <a:cs typeface="Times New Roman" panose="02020603050405020304" pitchFamily="18" charset="0"/>
                        </a:rPr>
                        <a:t>Par value rises with inflation while interest rate remains fixed and interest is paid semi-annually. TIPS pay slightly lower interest rates than comparable maturity Treasury securities. </a:t>
                      </a: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4962">
                <a:tc>
                  <a:txBody>
                    <a:bodyPr/>
                    <a:lstStyle/>
                    <a:p>
                      <a:pPr marL="0" marR="0">
                        <a:lnSpc>
                          <a:spcPct val="107000"/>
                        </a:lnSpc>
                        <a:spcBef>
                          <a:spcPts val="0"/>
                        </a:spcBef>
                        <a:spcAft>
                          <a:spcPts val="800"/>
                        </a:spcAft>
                      </a:pPr>
                      <a:r>
                        <a:rPr lang="en-US" sz="1200" b="1" dirty="0" smtClean="0">
                          <a:effectLst/>
                          <a:latin typeface="Century Gothic" panose="020B0502020202020204" pitchFamily="34" charset="0"/>
                          <a:ea typeface="SimSun" panose="02010600030101010101" pitchFamily="2" charset="-122"/>
                          <a:cs typeface="Times New Roman" panose="02020603050405020304" pitchFamily="18" charset="0"/>
                        </a:rPr>
                        <a:t>Concentration </a:t>
                      </a:r>
                      <a:r>
                        <a:rPr lang="en-US" sz="1200" b="1" dirty="0">
                          <a:effectLst/>
                          <a:latin typeface="Century Gothic" panose="020B0502020202020204" pitchFamily="34" charset="0"/>
                          <a:ea typeface="SimSun" panose="02010600030101010101" pitchFamily="2" charset="-122"/>
                          <a:cs typeface="Times New Roman" panose="02020603050405020304" pitchFamily="18" charset="0"/>
                        </a:rPr>
                        <a:t>Issues</a:t>
                      </a:r>
                      <a:r>
                        <a:rPr lang="en-US" sz="1200" dirty="0">
                          <a:effectLst/>
                          <a:latin typeface="Century Gothic" panose="020B0502020202020204" pitchFamily="34" charset="0"/>
                          <a:ea typeface="SimSun" panose="02010600030101010101" pitchFamily="2" charset="-122"/>
                          <a:cs typeface="Times New Roman" panose="02020603050405020304" pitchFamily="18" charset="0"/>
                        </a:rPr>
                        <a:t> </a:t>
                      </a: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200">
                          <a:effectLst/>
                          <a:latin typeface="Century Gothic" panose="020B0502020202020204" pitchFamily="34" charset="0"/>
                          <a:ea typeface="SimSun" panose="02010600030101010101" pitchFamily="2" charset="-122"/>
                          <a:cs typeface="Times New Roman" panose="02020603050405020304" pitchFamily="18" charset="0"/>
                        </a:rPr>
                        <a:t>The U.S. TIPS is diversified across various durations (5-year, 10-year, 30-year etc.)</a:t>
                      </a: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6382">
                <a:tc>
                  <a:txBody>
                    <a:bodyPr/>
                    <a:lstStyle/>
                    <a:p>
                      <a:pPr marL="0" marR="0">
                        <a:lnSpc>
                          <a:spcPct val="107000"/>
                        </a:lnSpc>
                        <a:spcBef>
                          <a:spcPts val="0"/>
                        </a:spcBef>
                        <a:spcAft>
                          <a:spcPts val="800"/>
                        </a:spcAft>
                      </a:pPr>
                      <a:r>
                        <a:rPr lang="en-US" sz="1200" b="1">
                          <a:effectLst/>
                          <a:latin typeface="Century Gothic" panose="020B0502020202020204" pitchFamily="34" charset="0"/>
                          <a:ea typeface="SimSun" panose="02010600030101010101" pitchFamily="2" charset="-122"/>
                          <a:cs typeface="Times New Roman" panose="02020603050405020304" pitchFamily="18" charset="0"/>
                        </a:rPr>
                        <a:t>Marketability/Liquidity</a:t>
                      </a:r>
                      <a:r>
                        <a:rPr lang="en-US" sz="1200">
                          <a:effectLst/>
                          <a:latin typeface="Century Gothic" panose="020B0502020202020204" pitchFamily="34" charset="0"/>
                          <a:ea typeface="SimSun" panose="02010600030101010101" pitchFamily="2" charset="-122"/>
                          <a:cs typeface="Times New Roman" panose="02020603050405020304" pitchFamily="18" charset="0"/>
                        </a:rPr>
                        <a:t> </a:t>
                      </a: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200" dirty="0" smtClean="0">
                          <a:effectLst/>
                          <a:latin typeface="Century Gothic" panose="020B0502020202020204" pitchFamily="34" charset="0"/>
                          <a:ea typeface="SimSun" panose="02010600030101010101" pitchFamily="2" charset="-122"/>
                          <a:cs typeface="Times New Roman" panose="02020603050405020304" pitchFamily="18" charset="0"/>
                        </a:rPr>
                        <a:t>TIPS have a stated maturity date and pay a fixed coupon rate. The secondary market for TIPS is not as active or liquid as the market for nominal Treasury securities.</a:t>
                      </a:r>
                      <a:endParaRPr lang="en-US"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66313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619125" y="1008529"/>
            <a:ext cx="7986993" cy="5446059"/>
          </a:xfrm>
          <a:prstGeom prst="rect">
            <a:avLst/>
          </a:prstGeom>
        </p:spPr>
        <p:txBody>
          <a:bodyPr/>
          <a:lstStyle/>
          <a:p>
            <a:pPr>
              <a:buNone/>
            </a:pPr>
            <a:r>
              <a:rPr lang="en-US" sz="1235" dirty="0">
                <a:latin typeface="Century Gothic" pitchFamily="34" charset="0"/>
              </a:rPr>
              <a:t>  </a:t>
            </a:r>
          </a:p>
          <a:p>
            <a:endParaRPr lang="en-US" sz="1235" dirty="0">
              <a:latin typeface="Century Gothic" pitchFamily="34" charset="0"/>
            </a:endParaRPr>
          </a:p>
          <a:p>
            <a:pPr>
              <a:buNone/>
            </a:pPr>
            <a:endParaRPr lang="en-US" sz="1235" dirty="0">
              <a:latin typeface="Century Gothic" pitchFamily="34" charset="0"/>
            </a:endParaRPr>
          </a:p>
          <a:p>
            <a:endParaRPr lang="en-US" sz="1235" dirty="0">
              <a:latin typeface="Century Gothic" pitchFamily="34" charset="0"/>
            </a:endParaRPr>
          </a:p>
          <a:p>
            <a:endParaRPr lang="en-US" sz="1235" dirty="0">
              <a:latin typeface="Century Gothic" pitchFamily="34" charset="0"/>
            </a:endParaRPr>
          </a:p>
          <a:p>
            <a:endParaRPr lang="en-US" sz="1235" dirty="0">
              <a:latin typeface="Century Gothic" pitchFamily="34" charset="0"/>
            </a:endParaRPr>
          </a:p>
        </p:txBody>
      </p:sp>
      <p:sp>
        <p:nvSpPr>
          <p:cNvPr id="6" name="TextBox 5"/>
          <p:cNvSpPr txBox="1"/>
          <p:nvPr/>
        </p:nvSpPr>
        <p:spPr>
          <a:xfrm>
            <a:off x="336176" y="370511"/>
            <a:ext cx="8404412" cy="498119"/>
          </a:xfrm>
          <a:prstGeom prst="rect">
            <a:avLst/>
          </a:prstGeom>
          <a:noFill/>
        </p:spPr>
        <p:txBody>
          <a:bodyPr wrap="square" lIns="89885" tIns="44943" rIns="89885" bIns="44943">
            <a:spAutoFit/>
          </a:bodyPr>
          <a:lstStyle/>
          <a:p>
            <a:pPr>
              <a:defRPr/>
            </a:pPr>
            <a:r>
              <a:rPr lang="en-US" sz="2647" kern="1800" dirty="0">
                <a:solidFill>
                  <a:srgbClr val="469AC5"/>
                </a:solidFill>
                <a:latin typeface="Palatino Linotype" pitchFamily="18" charset="0"/>
                <a:ea typeface="+mj-ea"/>
                <a:cs typeface="+mj-cs"/>
              </a:rPr>
              <a:t>Role of Assets: </a:t>
            </a:r>
            <a:r>
              <a:rPr lang="en-US" sz="2647" kern="1800" dirty="0" smtClean="0">
                <a:solidFill>
                  <a:srgbClr val="469AC5"/>
                </a:solidFill>
                <a:latin typeface="Palatino Linotype" pitchFamily="18" charset="0"/>
                <a:ea typeface="+mj-ea"/>
                <a:cs typeface="+mj-cs"/>
              </a:rPr>
              <a:t>Bank Loan </a:t>
            </a:r>
            <a:r>
              <a:rPr lang="en-US" sz="2647" kern="1800" dirty="0">
                <a:solidFill>
                  <a:srgbClr val="469AC5"/>
                </a:solidFill>
                <a:latin typeface="Palatino Linotype" pitchFamily="18" charset="0"/>
                <a:ea typeface="+mj-ea"/>
                <a:cs typeface="+mj-cs"/>
              </a:rPr>
              <a:t>Portfolio   </a:t>
            </a:r>
          </a:p>
        </p:txBody>
      </p:sp>
      <p:sp>
        <p:nvSpPr>
          <p:cNvPr id="10" name="TextBox 9"/>
          <p:cNvSpPr txBox="1"/>
          <p:nvPr/>
        </p:nvSpPr>
        <p:spPr>
          <a:xfrm>
            <a:off x="619124" y="5697457"/>
            <a:ext cx="4512145" cy="30963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12" dirty="0">
                <a:latin typeface="Century Gothic" pitchFamily="34" charset="0"/>
              </a:rPr>
              <a:t>Benchmark: Credit Suisse Leveraged Loan Index</a:t>
            </a:r>
          </a:p>
        </p:txBody>
      </p:sp>
      <p:graphicFrame>
        <p:nvGraphicFramePr>
          <p:cNvPr id="4" name="Table 3"/>
          <p:cNvGraphicFramePr>
            <a:graphicFrameLocks noGrp="1"/>
          </p:cNvGraphicFramePr>
          <p:nvPr>
            <p:extLst/>
          </p:nvPr>
        </p:nvGraphicFramePr>
        <p:xfrm>
          <a:off x="619124" y="1190445"/>
          <a:ext cx="8121463" cy="4325096"/>
        </p:xfrm>
        <a:graphic>
          <a:graphicData uri="http://schemas.openxmlformats.org/drawingml/2006/table">
            <a:tbl>
              <a:tblPr/>
              <a:tblGrid>
                <a:gridCol w="2076591"/>
                <a:gridCol w="6044872"/>
              </a:tblGrid>
              <a:tr h="230137">
                <a:tc>
                  <a:txBody>
                    <a:bodyPr/>
                    <a:lstStyle/>
                    <a:p>
                      <a:pPr marL="0" marR="0">
                        <a:lnSpc>
                          <a:spcPct val="107000"/>
                        </a:lnSpc>
                        <a:spcBef>
                          <a:spcPts val="0"/>
                        </a:spcBef>
                        <a:spcAft>
                          <a:spcPts val="800"/>
                        </a:spcAft>
                      </a:pPr>
                      <a:r>
                        <a:rPr lang="en-US" sz="1200" b="1" i="1" dirty="0">
                          <a:effectLst/>
                          <a:latin typeface="Century Gothic" panose="020B0502020202020204" pitchFamily="34" charset="0"/>
                          <a:ea typeface="SimSun" panose="02010600030101010101" pitchFamily="2" charset="-122"/>
                          <a:cs typeface="Times New Roman" panose="02020603050405020304" pitchFamily="18" charset="0"/>
                        </a:rPr>
                        <a:t>Strategic Class</a:t>
                      </a:r>
                      <a:r>
                        <a:rPr lang="en-US" sz="1200" dirty="0">
                          <a:effectLst/>
                          <a:latin typeface="Century Gothic" panose="020B0502020202020204" pitchFamily="34" charset="0"/>
                          <a:ea typeface="SimSun" panose="02010600030101010101" pitchFamily="2" charset="-122"/>
                          <a:cs typeface="Times New Roman" panose="02020603050405020304" pitchFamily="18" charset="0"/>
                        </a:rPr>
                        <a:t> </a:t>
                      </a:r>
                    </a:p>
                  </a:txBody>
                  <a:tcPr marL="50165" marR="5016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200" b="1" i="1" dirty="0">
                          <a:solidFill>
                            <a:schemeClr val="bg1"/>
                          </a:solidFill>
                          <a:effectLst/>
                          <a:latin typeface="Century Gothic" panose="020B0502020202020204" pitchFamily="34" charset="0"/>
                          <a:ea typeface="SimSun" panose="02010600030101010101" pitchFamily="2" charset="-122"/>
                          <a:cs typeface="Times New Roman" panose="02020603050405020304" pitchFamily="18" charset="0"/>
                        </a:rPr>
                        <a:t>Bank Loans</a:t>
                      </a:r>
                      <a:endParaRPr lang="en-US" sz="1200" dirty="0">
                        <a:solidFill>
                          <a:schemeClr val="bg1"/>
                        </a:solidFill>
                        <a:effectLst/>
                        <a:latin typeface="Century Gothic" panose="020B0502020202020204" pitchFamily="34" charset="0"/>
                        <a:ea typeface="SimSun" panose="02010600030101010101" pitchFamily="2" charset="-122"/>
                        <a:cs typeface="Times New Roman" panose="02020603050405020304" pitchFamily="18" charset="0"/>
                      </a:endParaRPr>
                    </a:p>
                  </a:txBody>
                  <a:tcPr marL="50165" marR="5016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727435">
                <a:tc>
                  <a:txBody>
                    <a:bodyPr/>
                    <a:lstStyle/>
                    <a:p>
                      <a:pPr marL="0" marR="0">
                        <a:lnSpc>
                          <a:spcPct val="107000"/>
                        </a:lnSpc>
                        <a:spcBef>
                          <a:spcPts val="0"/>
                        </a:spcBef>
                        <a:spcAft>
                          <a:spcPts val="800"/>
                        </a:spcAft>
                      </a:pPr>
                      <a:r>
                        <a:rPr lang="en-US" sz="1200" b="1" dirty="0">
                          <a:effectLst/>
                          <a:latin typeface="Century Gothic" panose="020B0502020202020204" pitchFamily="34" charset="0"/>
                          <a:ea typeface="SimSun" panose="02010600030101010101" pitchFamily="2" charset="-122"/>
                          <a:cs typeface="Times New Roman" panose="02020603050405020304" pitchFamily="18" charset="0"/>
                        </a:rPr>
                        <a:t>Objective/Role</a:t>
                      </a:r>
                      <a:r>
                        <a:rPr lang="en-US" sz="1200" dirty="0">
                          <a:effectLst/>
                          <a:latin typeface="Century Gothic" panose="020B0502020202020204" pitchFamily="34" charset="0"/>
                          <a:ea typeface="SimSun" panose="02010600030101010101" pitchFamily="2" charset="-122"/>
                          <a:cs typeface="Times New Roman" panose="02020603050405020304" pitchFamily="18" charset="0"/>
                        </a:rPr>
                        <a:t> </a:t>
                      </a: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200" dirty="0">
                          <a:effectLst/>
                          <a:latin typeface="Century Gothic" panose="020B0502020202020204" pitchFamily="34" charset="0"/>
                          <a:ea typeface="SimSun" panose="02010600030101010101" pitchFamily="2" charset="-122"/>
                          <a:cs typeface="Times New Roman" panose="02020603050405020304" pitchFamily="18" charset="0"/>
                        </a:rPr>
                        <a:t>Deliver an attractive source of floating-rate returns that can help to diversify other fixed-income </a:t>
                      </a:r>
                      <a:r>
                        <a:rPr lang="en-US" sz="1200" dirty="0" smtClean="0">
                          <a:effectLst/>
                          <a:latin typeface="Century Gothic" panose="020B0502020202020204" pitchFamily="34" charset="0"/>
                          <a:ea typeface="SimSun" panose="02010600030101010101" pitchFamily="2" charset="-122"/>
                          <a:cs typeface="Times New Roman" panose="02020603050405020304" pitchFamily="18" charset="0"/>
                        </a:rPr>
                        <a:t>streams and </a:t>
                      </a:r>
                      <a:r>
                        <a:rPr lang="en-US" sz="1200" dirty="0">
                          <a:effectLst/>
                          <a:latin typeface="Century Gothic" panose="020B0502020202020204" pitchFamily="34" charset="0"/>
                          <a:ea typeface="SimSun" panose="02010600030101010101" pitchFamily="2" charset="-122"/>
                          <a:cs typeface="Times New Roman" panose="02020603050405020304" pitchFamily="18" charset="0"/>
                        </a:rPr>
                        <a:t>provide downside </a:t>
                      </a:r>
                      <a:r>
                        <a:rPr lang="en-US" sz="1200" dirty="0" smtClean="0">
                          <a:effectLst/>
                          <a:latin typeface="Century Gothic" panose="020B0502020202020204" pitchFamily="34" charset="0"/>
                          <a:ea typeface="SimSun" panose="02010600030101010101" pitchFamily="2" charset="-122"/>
                          <a:cs typeface="Times New Roman" panose="02020603050405020304" pitchFamily="18" charset="0"/>
                        </a:rPr>
                        <a:t>risk to rising</a:t>
                      </a:r>
                      <a:r>
                        <a:rPr lang="en-US" sz="1200" baseline="0" dirty="0" smtClean="0">
                          <a:effectLst/>
                          <a:latin typeface="Century Gothic" panose="020B0502020202020204" pitchFamily="34" charset="0"/>
                          <a:ea typeface="SimSun" panose="02010600030101010101" pitchFamily="2" charset="-122"/>
                          <a:cs typeface="Times New Roman" panose="02020603050405020304" pitchFamily="18" charset="0"/>
                        </a:rPr>
                        <a:t> interest rates.</a:t>
                      </a:r>
                      <a:endParaRPr lang="en-US"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4938">
                <a:tc>
                  <a:txBody>
                    <a:bodyPr/>
                    <a:lstStyle/>
                    <a:p>
                      <a:pPr marL="0" marR="0">
                        <a:lnSpc>
                          <a:spcPct val="107000"/>
                        </a:lnSpc>
                        <a:spcBef>
                          <a:spcPts val="0"/>
                        </a:spcBef>
                        <a:spcAft>
                          <a:spcPts val="800"/>
                        </a:spcAft>
                      </a:pPr>
                      <a:r>
                        <a:rPr lang="en-US" sz="1200" b="1">
                          <a:effectLst/>
                          <a:latin typeface="Century Gothic" panose="020B0502020202020204" pitchFamily="34" charset="0"/>
                          <a:ea typeface="SimSun" panose="02010600030101010101" pitchFamily="2" charset="-122"/>
                          <a:cs typeface="Times New Roman" panose="02020603050405020304" pitchFamily="18" charset="0"/>
                        </a:rPr>
                        <a:t>Key Risk Considerations</a:t>
                      </a:r>
                      <a:r>
                        <a:rPr lang="en-US" sz="1200">
                          <a:effectLst/>
                          <a:latin typeface="Century Gothic" panose="020B0502020202020204" pitchFamily="34" charset="0"/>
                          <a:ea typeface="SimSun" panose="02010600030101010101" pitchFamily="2" charset="-122"/>
                          <a:cs typeface="Times New Roman" panose="02020603050405020304" pitchFamily="18" charset="0"/>
                        </a:rPr>
                        <a:t> </a:t>
                      </a: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200" dirty="0">
                          <a:effectLst/>
                          <a:latin typeface="Century Gothic" panose="020B0502020202020204" pitchFamily="34" charset="0"/>
                          <a:ea typeface="SimSun" panose="02010600030101010101" pitchFamily="2" charset="-122"/>
                          <a:cs typeface="Times New Roman" panose="02020603050405020304" pitchFamily="18" charset="0"/>
                        </a:rPr>
                        <a:t>Bank Loans are subject to greater levels of credit risk and liquidity risk than certain other </a:t>
                      </a:r>
                      <a:r>
                        <a:rPr lang="en-US" sz="1200" dirty="0" smtClean="0">
                          <a:effectLst/>
                          <a:latin typeface="Century Gothic" panose="020B0502020202020204" pitchFamily="34" charset="0"/>
                          <a:ea typeface="SimSun" panose="02010600030101010101" pitchFamily="2" charset="-122"/>
                          <a:cs typeface="Times New Roman" panose="02020603050405020304" pitchFamily="18" charset="0"/>
                        </a:rPr>
                        <a:t>fixed income securities</a:t>
                      </a:r>
                      <a:r>
                        <a:rPr lang="en-US" sz="1200" dirty="0">
                          <a:effectLst/>
                          <a:latin typeface="Century Gothic" panose="020B0502020202020204" pitchFamily="34" charset="0"/>
                          <a:ea typeface="SimSun" panose="02010600030101010101" pitchFamily="2" charset="-122"/>
                          <a:cs typeface="Times New Roman" panose="02020603050405020304" pitchFamily="18" charset="0"/>
                        </a:rPr>
                        <a:t>. Leveraged loans are considered predominately speculative with respect to the issuer’s continuing ability to make principal payments. A downturn or period of risk aversion could adversely affect the market for leveraged loans and reduce an investor’s ability to sell its securities.</a:t>
                      </a: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1819">
                <a:tc>
                  <a:txBody>
                    <a:bodyPr/>
                    <a:lstStyle/>
                    <a:p>
                      <a:pPr marL="0" marR="0">
                        <a:lnSpc>
                          <a:spcPct val="107000"/>
                        </a:lnSpc>
                        <a:spcBef>
                          <a:spcPts val="0"/>
                        </a:spcBef>
                        <a:spcAft>
                          <a:spcPts val="800"/>
                        </a:spcAft>
                      </a:pPr>
                      <a:r>
                        <a:rPr lang="en-US" sz="1200" b="1">
                          <a:effectLst/>
                          <a:latin typeface="Century Gothic" panose="020B0502020202020204" pitchFamily="34" charset="0"/>
                          <a:ea typeface="SimSun" panose="02010600030101010101" pitchFamily="2" charset="-122"/>
                          <a:cs typeface="Times New Roman" panose="02020603050405020304" pitchFamily="18" charset="0"/>
                        </a:rPr>
                        <a:t>Income vs. Appreciation Considerations</a:t>
                      </a:r>
                      <a:r>
                        <a:rPr lang="en-US" sz="1200">
                          <a:effectLst/>
                          <a:latin typeface="Century Gothic" panose="020B0502020202020204" pitchFamily="34" charset="0"/>
                          <a:ea typeface="SimSun" panose="02010600030101010101" pitchFamily="2" charset="-122"/>
                          <a:cs typeface="Times New Roman" panose="02020603050405020304" pitchFamily="18" charset="0"/>
                        </a:rPr>
                        <a:t> </a:t>
                      </a: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200" dirty="0">
                          <a:effectLst/>
                          <a:latin typeface="Century Gothic" panose="020B0502020202020204" pitchFamily="34" charset="0"/>
                          <a:ea typeface="SimSun" panose="02010600030101010101" pitchFamily="2" charset="-122"/>
                          <a:cs typeface="Times New Roman" panose="02020603050405020304" pitchFamily="18" charset="0"/>
                        </a:rPr>
                        <a:t>Coupons for leveraged loans are set as a spread above a base rate like LIBOR. Yields are reset whenever short-term interest rates rise.</a:t>
                      </a: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2659">
                <a:tc>
                  <a:txBody>
                    <a:bodyPr/>
                    <a:lstStyle/>
                    <a:p>
                      <a:pPr marL="0" marR="0">
                        <a:lnSpc>
                          <a:spcPct val="107000"/>
                        </a:lnSpc>
                        <a:spcBef>
                          <a:spcPts val="0"/>
                        </a:spcBef>
                        <a:spcAft>
                          <a:spcPts val="800"/>
                        </a:spcAft>
                      </a:pPr>
                      <a:r>
                        <a:rPr lang="en-US" sz="1200" b="1" dirty="0" smtClean="0">
                          <a:effectLst/>
                          <a:latin typeface="Century Gothic" panose="020B0502020202020204" pitchFamily="34" charset="0"/>
                          <a:ea typeface="SimSun" panose="02010600030101010101" pitchFamily="2" charset="-122"/>
                          <a:cs typeface="Times New Roman" panose="02020603050405020304" pitchFamily="18" charset="0"/>
                        </a:rPr>
                        <a:t>Concentration </a:t>
                      </a:r>
                      <a:r>
                        <a:rPr lang="en-US" sz="1200" b="1" dirty="0">
                          <a:effectLst/>
                          <a:latin typeface="Century Gothic" panose="020B0502020202020204" pitchFamily="34" charset="0"/>
                          <a:ea typeface="SimSun" panose="02010600030101010101" pitchFamily="2" charset="-122"/>
                          <a:cs typeface="Times New Roman" panose="02020603050405020304" pitchFamily="18" charset="0"/>
                        </a:rPr>
                        <a:t>Issues</a:t>
                      </a:r>
                      <a:r>
                        <a:rPr lang="en-US" sz="1200" dirty="0">
                          <a:effectLst/>
                          <a:latin typeface="Century Gothic" panose="020B0502020202020204" pitchFamily="34" charset="0"/>
                          <a:ea typeface="SimSun" panose="02010600030101010101" pitchFamily="2" charset="-122"/>
                          <a:cs typeface="Times New Roman" panose="02020603050405020304" pitchFamily="18" charset="0"/>
                        </a:rPr>
                        <a:t> </a:t>
                      </a: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200" dirty="0" smtClean="0">
                          <a:effectLst/>
                          <a:latin typeface="Century Gothic" panose="020B0502020202020204" pitchFamily="34" charset="0"/>
                          <a:ea typeface="SimSun" panose="02010600030101010101" pitchFamily="2" charset="-122"/>
                          <a:cs typeface="Times New Roman" panose="02020603050405020304" pitchFamily="18" charset="0"/>
                        </a:rPr>
                        <a:t>Due</a:t>
                      </a:r>
                      <a:r>
                        <a:rPr lang="en-US" sz="1200" baseline="0" dirty="0" smtClean="0">
                          <a:effectLst/>
                          <a:latin typeface="Century Gothic" panose="020B0502020202020204" pitchFamily="34" charset="0"/>
                          <a:ea typeface="SimSun" panose="02010600030101010101" pitchFamily="2" charset="-122"/>
                          <a:cs typeface="Times New Roman" panose="02020603050405020304" pitchFamily="18" charset="0"/>
                        </a:rPr>
                        <a:t> to the importance of credit risk in this market, portfolios are very diversified across companies, economic sectors and industries. </a:t>
                      </a:r>
                      <a:endParaRPr lang="en-US"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1819">
                <a:tc>
                  <a:txBody>
                    <a:bodyPr/>
                    <a:lstStyle/>
                    <a:p>
                      <a:pPr marL="0" marR="0">
                        <a:lnSpc>
                          <a:spcPct val="107000"/>
                        </a:lnSpc>
                        <a:spcBef>
                          <a:spcPts val="0"/>
                        </a:spcBef>
                        <a:spcAft>
                          <a:spcPts val="800"/>
                        </a:spcAft>
                      </a:pPr>
                      <a:r>
                        <a:rPr lang="en-US" sz="1200" b="1">
                          <a:effectLst/>
                          <a:latin typeface="Century Gothic" panose="020B0502020202020204" pitchFamily="34" charset="0"/>
                          <a:ea typeface="SimSun" panose="02010600030101010101" pitchFamily="2" charset="-122"/>
                          <a:cs typeface="Times New Roman" panose="02020603050405020304" pitchFamily="18" charset="0"/>
                        </a:rPr>
                        <a:t>Marketability/Liquidity</a:t>
                      </a:r>
                      <a:r>
                        <a:rPr lang="en-US" sz="1200">
                          <a:effectLst/>
                          <a:latin typeface="Century Gothic" panose="020B0502020202020204" pitchFamily="34" charset="0"/>
                          <a:ea typeface="SimSun" panose="02010600030101010101" pitchFamily="2" charset="-122"/>
                          <a:cs typeface="Times New Roman" panose="02020603050405020304" pitchFamily="18" charset="0"/>
                        </a:rPr>
                        <a:t> </a:t>
                      </a: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200" dirty="0">
                          <a:effectLst/>
                          <a:latin typeface="Century Gothic" panose="020B0502020202020204" pitchFamily="34" charset="0"/>
                          <a:ea typeface="SimSun" panose="02010600030101010101" pitchFamily="2" charset="-122"/>
                          <a:cs typeface="Times New Roman" panose="02020603050405020304" pitchFamily="18" charset="0"/>
                        </a:rPr>
                        <a:t>Bank loans trade as private transactions and take 14-20 days to settle compared to about three days for bonds which trade electronically on the over-the-counter market</a:t>
                      </a:r>
                      <a:r>
                        <a:rPr lang="en-US" sz="1200" dirty="0" smtClean="0">
                          <a:effectLst/>
                          <a:latin typeface="Century Gothic" panose="020B0502020202020204" pitchFamily="34" charset="0"/>
                          <a:ea typeface="SimSun" panose="02010600030101010101" pitchFamily="2" charset="-122"/>
                          <a:cs typeface="Times New Roman" panose="02020603050405020304" pitchFamily="18" charset="0"/>
                        </a:rPr>
                        <a:t>.  They are not a reliable</a:t>
                      </a:r>
                      <a:r>
                        <a:rPr lang="en-US" sz="1200" baseline="0" dirty="0" smtClean="0">
                          <a:effectLst/>
                          <a:latin typeface="Century Gothic" panose="020B0502020202020204" pitchFamily="34" charset="0"/>
                          <a:ea typeface="SimSun" panose="02010600030101010101" pitchFamily="2" charset="-122"/>
                          <a:cs typeface="Times New Roman" panose="02020603050405020304" pitchFamily="18" charset="0"/>
                        </a:rPr>
                        <a:t> source of liquidity.</a:t>
                      </a:r>
                      <a:endParaRPr lang="en-US"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60769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619125" y="1008529"/>
            <a:ext cx="7986993" cy="5446059"/>
          </a:xfrm>
          <a:prstGeom prst="rect">
            <a:avLst/>
          </a:prstGeom>
        </p:spPr>
        <p:txBody>
          <a:bodyPr/>
          <a:lstStyle/>
          <a:p>
            <a:pPr>
              <a:buNone/>
            </a:pPr>
            <a:r>
              <a:rPr lang="en-US" sz="1235" dirty="0">
                <a:latin typeface="Century Gothic" pitchFamily="34" charset="0"/>
              </a:rPr>
              <a:t>  </a:t>
            </a:r>
          </a:p>
          <a:p>
            <a:endParaRPr lang="en-US" sz="1235" dirty="0">
              <a:latin typeface="Century Gothic" pitchFamily="34" charset="0"/>
            </a:endParaRPr>
          </a:p>
          <a:p>
            <a:pPr>
              <a:buNone/>
            </a:pPr>
            <a:endParaRPr lang="en-US" sz="1235" dirty="0">
              <a:latin typeface="Century Gothic" pitchFamily="34" charset="0"/>
            </a:endParaRPr>
          </a:p>
          <a:p>
            <a:endParaRPr lang="en-US" sz="1235" dirty="0">
              <a:latin typeface="Century Gothic" pitchFamily="34" charset="0"/>
            </a:endParaRPr>
          </a:p>
          <a:p>
            <a:endParaRPr lang="en-US" sz="1235" dirty="0">
              <a:latin typeface="Century Gothic" pitchFamily="34" charset="0"/>
            </a:endParaRPr>
          </a:p>
          <a:p>
            <a:endParaRPr lang="en-US" sz="1235" dirty="0">
              <a:latin typeface="Century Gothic" pitchFamily="34" charset="0"/>
            </a:endParaRPr>
          </a:p>
        </p:txBody>
      </p:sp>
      <p:sp>
        <p:nvSpPr>
          <p:cNvPr id="6" name="TextBox 5"/>
          <p:cNvSpPr txBox="1"/>
          <p:nvPr/>
        </p:nvSpPr>
        <p:spPr>
          <a:xfrm>
            <a:off x="336176" y="370511"/>
            <a:ext cx="8404412" cy="498119"/>
          </a:xfrm>
          <a:prstGeom prst="rect">
            <a:avLst/>
          </a:prstGeom>
          <a:noFill/>
        </p:spPr>
        <p:txBody>
          <a:bodyPr wrap="square" lIns="89885" tIns="44943" rIns="89885" bIns="44943">
            <a:spAutoFit/>
          </a:bodyPr>
          <a:lstStyle/>
          <a:p>
            <a:pPr>
              <a:defRPr/>
            </a:pPr>
            <a:r>
              <a:rPr lang="en-US" sz="2647" kern="1800" dirty="0">
                <a:solidFill>
                  <a:srgbClr val="469AC5"/>
                </a:solidFill>
                <a:latin typeface="Palatino Linotype" pitchFamily="18" charset="0"/>
                <a:ea typeface="+mj-ea"/>
                <a:cs typeface="+mj-cs"/>
              </a:rPr>
              <a:t>Role of Assets: </a:t>
            </a:r>
            <a:r>
              <a:rPr lang="en-US" sz="2647" kern="1800" dirty="0" smtClean="0">
                <a:solidFill>
                  <a:srgbClr val="469AC5"/>
                </a:solidFill>
                <a:latin typeface="Palatino Linotype" pitchFamily="18" charset="0"/>
                <a:ea typeface="+mj-ea"/>
                <a:cs typeface="+mj-cs"/>
              </a:rPr>
              <a:t>MLPs Portfolio</a:t>
            </a:r>
            <a:endParaRPr lang="en-US" sz="2647" kern="1800" dirty="0">
              <a:solidFill>
                <a:srgbClr val="469AC5"/>
              </a:solidFill>
              <a:latin typeface="Palatino Linotype" pitchFamily="18" charset="0"/>
              <a:ea typeface="+mj-ea"/>
              <a:cs typeface="+mj-cs"/>
            </a:endParaRPr>
          </a:p>
        </p:txBody>
      </p:sp>
      <p:sp>
        <p:nvSpPr>
          <p:cNvPr id="10" name="TextBox 9"/>
          <p:cNvSpPr txBox="1"/>
          <p:nvPr/>
        </p:nvSpPr>
        <p:spPr>
          <a:xfrm>
            <a:off x="619123" y="5804039"/>
            <a:ext cx="2940003" cy="30963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12" dirty="0">
                <a:latin typeface="Century Gothic" pitchFamily="34" charset="0"/>
              </a:rPr>
              <a:t>Benchmark: Alerian MLP Index</a:t>
            </a:r>
          </a:p>
        </p:txBody>
      </p:sp>
      <p:graphicFrame>
        <p:nvGraphicFramePr>
          <p:cNvPr id="5" name="Table 4"/>
          <p:cNvGraphicFramePr>
            <a:graphicFrameLocks noGrp="1"/>
          </p:cNvGraphicFramePr>
          <p:nvPr>
            <p:extLst/>
          </p:nvPr>
        </p:nvGraphicFramePr>
        <p:xfrm>
          <a:off x="619124" y="1329066"/>
          <a:ext cx="7986993" cy="4154436"/>
        </p:xfrm>
        <a:graphic>
          <a:graphicData uri="http://schemas.openxmlformats.org/drawingml/2006/table">
            <a:tbl>
              <a:tblPr/>
              <a:tblGrid>
                <a:gridCol w="2042208"/>
                <a:gridCol w="5944785"/>
              </a:tblGrid>
              <a:tr h="240727">
                <a:tc>
                  <a:txBody>
                    <a:bodyPr/>
                    <a:lstStyle/>
                    <a:p>
                      <a:pPr marL="0" marR="0">
                        <a:lnSpc>
                          <a:spcPct val="107000"/>
                        </a:lnSpc>
                        <a:spcBef>
                          <a:spcPts val="0"/>
                        </a:spcBef>
                        <a:spcAft>
                          <a:spcPts val="800"/>
                        </a:spcAft>
                      </a:pPr>
                      <a:r>
                        <a:rPr lang="en-US" sz="1200" b="1" i="1" dirty="0">
                          <a:effectLst/>
                          <a:latin typeface="Century Gothic" panose="020B0502020202020204" pitchFamily="34" charset="0"/>
                          <a:ea typeface="SimSun" panose="02010600030101010101" pitchFamily="2" charset="-122"/>
                          <a:cs typeface="Times New Roman" panose="02020603050405020304" pitchFamily="18" charset="0"/>
                        </a:rPr>
                        <a:t>Strategic Class</a:t>
                      </a:r>
                      <a:r>
                        <a:rPr lang="en-US" sz="1200" dirty="0">
                          <a:effectLst/>
                          <a:latin typeface="Century Gothic" panose="020B0502020202020204" pitchFamily="34" charset="0"/>
                          <a:ea typeface="SimSun" panose="02010600030101010101" pitchFamily="2" charset="-122"/>
                          <a:cs typeface="Times New Roman" panose="02020603050405020304" pitchFamily="18" charset="0"/>
                        </a:rPr>
                        <a:t> </a:t>
                      </a:r>
                    </a:p>
                  </a:txBody>
                  <a:tcPr marL="50165" marR="5016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200" b="1" i="1" dirty="0">
                          <a:solidFill>
                            <a:schemeClr val="bg1"/>
                          </a:solidFill>
                          <a:effectLst/>
                          <a:latin typeface="Century Gothic" panose="020B0502020202020204" pitchFamily="34" charset="0"/>
                          <a:ea typeface="SimSun" panose="02010600030101010101" pitchFamily="2" charset="-122"/>
                          <a:cs typeface="Times New Roman" panose="02020603050405020304" pitchFamily="18" charset="0"/>
                        </a:rPr>
                        <a:t>Master Limited Partnerships (“MLPs”)</a:t>
                      </a:r>
                      <a:endParaRPr lang="en-US" sz="1200" dirty="0">
                        <a:solidFill>
                          <a:schemeClr val="bg1"/>
                        </a:solidFill>
                        <a:effectLst/>
                        <a:latin typeface="Century Gothic" panose="020B0502020202020204" pitchFamily="34" charset="0"/>
                        <a:ea typeface="SimSun" panose="02010600030101010101" pitchFamily="2" charset="-122"/>
                        <a:cs typeface="Times New Roman" panose="02020603050405020304" pitchFamily="18" charset="0"/>
                      </a:endParaRPr>
                    </a:p>
                  </a:txBody>
                  <a:tcPr marL="50165" marR="5016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569387">
                <a:tc>
                  <a:txBody>
                    <a:bodyPr/>
                    <a:lstStyle/>
                    <a:p>
                      <a:pPr marL="0" marR="0">
                        <a:lnSpc>
                          <a:spcPct val="107000"/>
                        </a:lnSpc>
                        <a:spcBef>
                          <a:spcPts val="0"/>
                        </a:spcBef>
                        <a:spcAft>
                          <a:spcPts val="800"/>
                        </a:spcAft>
                      </a:pPr>
                      <a:r>
                        <a:rPr lang="en-US" sz="1200" b="1">
                          <a:effectLst/>
                          <a:latin typeface="Century Gothic" panose="020B0502020202020204" pitchFamily="34" charset="0"/>
                          <a:ea typeface="SimSun" panose="02010600030101010101" pitchFamily="2" charset="-122"/>
                          <a:cs typeface="Times New Roman" panose="02020603050405020304" pitchFamily="18" charset="0"/>
                        </a:rPr>
                        <a:t>Objective/Role</a:t>
                      </a:r>
                      <a:r>
                        <a:rPr lang="en-US" sz="1200">
                          <a:effectLst/>
                          <a:latin typeface="Century Gothic" panose="020B0502020202020204" pitchFamily="34" charset="0"/>
                          <a:ea typeface="SimSun" panose="02010600030101010101" pitchFamily="2" charset="-122"/>
                          <a:cs typeface="Times New Roman" panose="02020603050405020304" pitchFamily="18" charset="0"/>
                        </a:rPr>
                        <a:t> </a:t>
                      </a: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200" dirty="0">
                          <a:effectLst/>
                          <a:latin typeface="Century Gothic" panose="020B0502020202020204" pitchFamily="34" charset="0"/>
                          <a:ea typeface="SimSun" panose="02010600030101010101" pitchFamily="2" charset="-122"/>
                          <a:cs typeface="Times New Roman" panose="02020603050405020304" pitchFamily="18" charset="0"/>
                        </a:rPr>
                        <a:t>Deliver attractive yield among income oriented vehicles and provide stable and predictable cash flows. Provide hedge against </a:t>
                      </a:r>
                      <a:r>
                        <a:rPr lang="en-US" sz="1200" dirty="0" smtClean="0">
                          <a:effectLst/>
                          <a:latin typeface="Century Gothic" panose="020B0502020202020204" pitchFamily="34" charset="0"/>
                          <a:ea typeface="SimSun" panose="02010600030101010101" pitchFamily="2" charset="-122"/>
                          <a:cs typeface="Times New Roman" panose="02020603050405020304" pitchFamily="18" charset="0"/>
                        </a:rPr>
                        <a:t>inflation.</a:t>
                      </a:r>
                    </a:p>
                    <a:p>
                      <a:pPr marL="0" marR="0">
                        <a:lnSpc>
                          <a:spcPct val="107000"/>
                        </a:lnSpc>
                        <a:spcBef>
                          <a:spcPts val="0"/>
                        </a:spcBef>
                        <a:spcAft>
                          <a:spcPts val="800"/>
                        </a:spcAft>
                      </a:pPr>
                      <a:endParaRPr lang="en-US"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1101">
                <a:tc>
                  <a:txBody>
                    <a:bodyPr/>
                    <a:lstStyle/>
                    <a:p>
                      <a:pPr marL="0" marR="0">
                        <a:lnSpc>
                          <a:spcPct val="107000"/>
                        </a:lnSpc>
                        <a:spcBef>
                          <a:spcPts val="0"/>
                        </a:spcBef>
                        <a:spcAft>
                          <a:spcPts val="800"/>
                        </a:spcAft>
                      </a:pPr>
                      <a:r>
                        <a:rPr lang="en-US" sz="1200" b="1">
                          <a:effectLst/>
                          <a:latin typeface="Century Gothic" panose="020B0502020202020204" pitchFamily="34" charset="0"/>
                          <a:ea typeface="SimSun" panose="02010600030101010101" pitchFamily="2" charset="-122"/>
                          <a:cs typeface="Times New Roman" panose="02020603050405020304" pitchFamily="18" charset="0"/>
                        </a:rPr>
                        <a:t>Key Risk Considerations</a:t>
                      </a:r>
                      <a:r>
                        <a:rPr lang="en-US" sz="1200">
                          <a:effectLst/>
                          <a:latin typeface="Century Gothic" panose="020B0502020202020204" pitchFamily="34" charset="0"/>
                          <a:ea typeface="SimSun" panose="02010600030101010101" pitchFamily="2" charset="-122"/>
                          <a:cs typeface="Times New Roman" panose="02020603050405020304" pitchFamily="18" charset="0"/>
                        </a:rPr>
                        <a:t> </a:t>
                      </a: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200" dirty="0">
                          <a:effectLst/>
                          <a:latin typeface="Century Gothic" panose="020B0502020202020204" pitchFamily="34" charset="0"/>
                          <a:ea typeface="SimSun" panose="02010600030101010101" pitchFamily="2" charset="-122"/>
                          <a:cs typeface="Times New Roman" panose="02020603050405020304" pitchFamily="18" charset="0"/>
                        </a:rPr>
                        <a:t>Impacted by energy demand and price volatility and subject to both commodity price and interest rate risks.</a:t>
                      </a: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6415">
                <a:tc>
                  <a:txBody>
                    <a:bodyPr/>
                    <a:lstStyle/>
                    <a:p>
                      <a:pPr marL="0" marR="0">
                        <a:lnSpc>
                          <a:spcPct val="107000"/>
                        </a:lnSpc>
                        <a:spcBef>
                          <a:spcPts val="0"/>
                        </a:spcBef>
                        <a:spcAft>
                          <a:spcPts val="800"/>
                        </a:spcAft>
                      </a:pPr>
                      <a:r>
                        <a:rPr lang="en-US" sz="1200" b="1">
                          <a:effectLst/>
                          <a:latin typeface="Century Gothic" panose="020B0502020202020204" pitchFamily="34" charset="0"/>
                          <a:ea typeface="SimSun" panose="02010600030101010101" pitchFamily="2" charset="-122"/>
                          <a:cs typeface="Times New Roman" panose="02020603050405020304" pitchFamily="18" charset="0"/>
                        </a:rPr>
                        <a:t>Income vs. Appreciation Considerations</a:t>
                      </a:r>
                      <a:r>
                        <a:rPr lang="en-US" sz="1200">
                          <a:effectLst/>
                          <a:latin typeface="Century Gothic" panose="020B0502020202020204" pitchFamily="34" charset="0"/>
                          <a:ea typeface="SimSun" panose="02010600030101010101" pitchFamily="2" charset="-122"/>
                          <a:cs typeface="Times New Roman" panose="02020603050405020304" pitchFamily="18" charset="0"/>
                        </a:rPr>
                        <a:t> </a:t>
                      </a: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200" dirty="0">
                          <a:effectLst/>
                          <a:latin typeface="Century Gothic" panose="020B0502020202020204" pitchFamily="34" charset="0"/>
                          <a:ea typeface="SimSun" panose="02010600030101010101" pitchFamily="2" charset="-122"/>
                          <a:cs typeface="Times New Roman" panose="02020603050405020304" pitchFamily="18" charset="0"/>
                        </a:rPr>
                        <a:t>Generate high free cash flows paid out quarterly to investors.</a:t>
                      </a: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4072">
                <a:tc>
                  <a:txBody>
                    <a:bodyPr/>
                    <a:lstStyle/>
                    <a:p>
                      <a:pPr marL="0" marR="0">
                        <a:lnSpc>
                          <a:spcPct val="107000"/>
                        </a:lnSpc>
                        <a:spcBef>
                          <a:spcPts val="0"/>
                        </a:spcBef>
                        <a:spcAft>
                          <a:spcPts val="800"/>
                        </a:spcAft>
                      </a:pPr>
                      <a:r>
                        <a:rPr lang="en-US" sz="1200" b="1" dirty="0" smtClean="0">
                          <a:effectLst/>
                          <a:latin typeface="Century Gothic" panose="020B0502020202020204" pitchFamily="34" charset="0"/>
                          <a:ea typeface="SimSun" panose="02010600030101010101" pitchFamily="2" charset="-122"/>
                          <a:cs typeface="Times New Roman" panose="02020603050405020304" pitchFamily="18" charset="0"/>
                        </a:rPr>
                        <a:t>Concentration </a:t>
                      </a:r>
                      <a:r>
                        <a:rPr lang="en-US" sz="1200" b="1" dirty="0">
                          <a:effectLst/>
                          <a:latin typeface="Century Gothic" panose="020B0502020202020204" pitchFamily="34" charset="0"/>
                          <a:ea typeface="SimSun" panose="02010600030101010101" pitchFamily="2" charset="-122"/>
                          <a:cs typeface="Times New Roman" panose="02020603050405020304" pitchFamily="18" charset="0"/>
                        </a:rPr>
                        <a:t>Issues</a:t>
                      </a:r>
                      <a:r>
                        <a:rPr lang="en-US" sz="1200" dirty="0">
                          <a:effectLst/>
                          <a:latin typeface="Century Gothic" panose="020B0502020202020204" pitchFamily="34" charset="0"/>
                          <a:ea typeface="SimSun" panose="02010600030101010101" pitchFamily="2" charset="-122"/>
                          <a:cs typeface="Times New Roman" panose="02020603050405020304" pitchFamily="18" charset="0"/>
                        </a:rPr>
                        <a:t> </a:t>
                      </a: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200" dirty="0" smtClean="0">
                          <a:effectLst/>
                          <a:latin typeface="Century Gothic" panose="020B0502020202020204" pitchFamily="34" charset="0"/>
                          <a:ea typeface="SimSun" panose="02010600030101010101" pitchFamily="2" charset="-122"/>
                          <a:cs typeface="Times New Roman" panose="02020603050405020304" pitchFamily="18" charset="0"/>
                        </a:rPr>
                        <a:t>MLPs are concentrated in</a:t>
                      </a:r>
                      <a:r>
                        <a:rPr lang="en-US" sz="1200" baseline="0" dirty="0" smtClean="0">
                          <a:effectLst/>
                          <a:latin typeface="Century Gothic" panose="020B0502020202020204" pitchFamily="34" charset="0"/>
                          <a:ea typeface="SimSun" panose="02010600030101010101" pitchFamily="2" charset="-122"/>
                          <a:cs typeface="Times New Roman" panose="02020603050405020304" pitchFamily="18" charset="0"/>
                        </a:rPr>
                        <a:t> the energy sector.  Portfolios are diversified across a </a:t>
                      </a:r>
                      <a:r>
                        <a:rPr lang="en-US" sz="1200" dirty="0" smtClean="0">
                          <a:effectLst/>
                          <a:latin typeface="Century Gothic" panose="020B0502020202020204" pitchFamily="34" charset="0"/>
                          <a:ea typeface="SimSun" panose="02010600030101010101" pitchFamily="2" charset="-122"/>
                          <a:cs typeface="Times New Roman" panose="02020603050405020304" pitchFamily="18" charset="0"/>
                        </a:rPr>
                        <a:t>wide </a:t>
                      </a:r>
                      <a:r>
                        <a:rPr lang="en-US" sz="1200" dirty="0">
                          <a:effectLst/>
                          <a:latin typeface="Century Gothic" panose="020B0502020202020204" pitchFamily="34" charset="0"/>
                          <a:ea typeface="SimSun" panose="02010600030101010101" pitchFamily="2" charset="-122"/>
                          <a:cs typeface="Times New Roman" panose="02020603050405020304" pitchFamily="18" charset="0"/>
                        </a:rPr>
                        <a:t>array of assets in energy MLPs (midstream, propane and heating oil, shipping and transportation, coal, upstream etc.)</a:t>
                      </a: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6415">
                <a:tc>
                  <a:txBody>
                    <a:bodyPr/>
                    <a:lstStyle/>
                    <a:p>
                      <a:pPr marL="0" marR="0">
                        <a:lnSpc>
                          <a:spcPct val="107000"/>
                        </a:lnSpc>
                        <a:spcBef>
                          <a:spcPts val="0"/>
                        </a:spcBef>
                        <a:spcAft>
                          <a:spcPts val="800"/>
                        </a:spcAft>
                      </a:pPr>
                      <a:r>
                        <a:rPr lang="en-US" sz="1200" b="1">
                          <a:effectLst/>
                          <a:latin typeface="Century Gothic" panose="020B0502020202020204" pitchFamily="34" charset="0"/>
                          <a:ea typeface="SimSun" panose="02010600030101010101" pitchFamily="2" charset="-122"/>
                          <a:cs typeface="Times New Roman" panose="02020603050405020304" pitchFamily="18" charset="0"/>
                        </a:rPr>
                        <a:t>Marketability/Liquidity</a:t>
                      </a:r>
                      <a:r>
                        <a:rPr lang="en-US" sz="1200">
                          <a:effectLst/>
                          <a:latin typeface="Century Gothic" panose="020B0502020202020204" pitchFamily="34" charset="0"/>
                          <a:ea typeface="SimSun" panose="02010600030101010101" pitchFamily="2" charset="-122"/>
                          <a:cs typeface="Times New Roman" panose="02020603050405020304" pitchFamily="18" charset="0"/>
                        </a:rPr>
                        <a:t> </a:t>
                      </a: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200" dirty="0" smtClean="0">
                          <a:effectLst/>
                          <a:latin typeface="Century Gothic" panose="020B0502020202020204" pitchFamily="34" charset="0"/>
                          <a:ea typeface="SimSun" panose="02010600030101010101" pitchFamily="2" charset="-122"/>
                          <a:cs typeface="Times New Roman" panose="02020603050405020304" pitchFamily="18" charset="0"/>
                        </a:rPr>
                        <a:t>Liquidity within the MLP space is relatively limited compared to other publicly-traded equity securities. </a:t>
                      </a:r>
                      <a:endParaRPr lang="en-US"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50165" marR="5016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67215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7727" y="2375252"/>
            <a:ext cx="6494427" cy="461665"/>
          </a:xfrm>
          <a:prstGeom prst="rect">
            <a:avLst/>
          </a:prstGeom>
          <a:noFill/>
        </p:spPr>
        <p:txBody>
          <a:bodyPr wrap="square" rtlCol="0">
            <a:spAutoFit/>
          </a:bodyPr>
          <a:lstStyle/>
          <a:p>
            <a:pPr>
              <a:defRPr/>
            </a:pPr>
            <a:r>
              <a:rPr lang="en-US" sz="2400" dirty="0" smtClean="0">
                <a:solidFill>
                  <a:srgbClr val="469AC5"/>
                </a:solidFill>
                <a:latin typeface="Palatino Linotype" pitchFamily="18" charset="0"/>
                <a:cs typeface="Arial" pitchFamily="34" charset="0"/>
              </a:rPr>
              <a:t>Portfolio Structure and Risk Framework  </a:t>
            </a:r>
            <a:endParaRPr lang="en-US" sz="2400" dirty="0">
              <a:solidFill>
                <a:srgbClr val="469AC5"/>
              </a:solidFill>
              <a:latin typeface="Palatino Linotype" pitchFamily="18" charset="0"/>
              <a:cs typeface="Arial" pitchFamily="34" charset="0"/>
            </a:endParaRPr>
          </a:p>
        </p:txBody>
      </p:sp>
    </p:spTree>
    <p:extLst>
      <p:ext uri="{BB962C8B-B14F-4D97-AF65-F5344CB8AC3E}">
        <p14:creationId xmlns:p14="http://schemas.microsoft.com/office/powerpoint/2010/main" val="35583503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6754" y="372483"/>
            <a:ext cx="8444752" cy="769441"/>
          </a:xfrm>
          <a:prstGeom prst="rect">
            <a:avLst/>
          </a:prstGeom>
          <a:noFill/>
        </p:spPr>
        <p:txBody>
          <a:bodyPr wrap="square" rtlCol="0">
            <a:spAutoFit/>
          </a:bodyPr>
          <a:lstStyle/>
          <a:p>
            <a:pPr>
              <a:defRPr/>
            </a:pPr>
            <a:r>
              <a:rPr lang="en-US" sz="2400" dirty="0" smtClean="0">
                <a:solidFill>
                  <a:srgbClr val="469AC5"/>
                </a:solidFill>
                <a:latin typeface="Palatino Linotype" pitchFamily="18" charset="0"/>
                <a:cs typeface="Arial" pitchFamily="34" charset="0"/>
              </a:rPr>
              <a:t>Portfolio Structure and Risk Framework  </a:t>
            </a:r>
            <a:endParaRPr lang="en-US" sz="2400" dirty="0">
              <a:solidFill>
                <a:srgbClr val="469AC5"/>
              </a:solidFill>
              <a:latin typeface="Palatino Linotype" pitchFamily="18" charset="0"/>
              <a:cs typeface="Arial" pitchFamily="34" charset="0"/>
            </a:endParaRPr>
          </a:p>
          <a:p>
            <a:pPr>
              <a:defRPr/>
            </a:pPr>
            <a:endParaRPr lang="en-US" sz="2000" dirty="0">
              <a:solidFill>
                <a:srgbClr val="469AC5"/>
              </a:solidFill>
              <a:latin typeface="Palatino Linotype" pitchFamily="18" charset="0"/>
              <a:cs typeface="Arial" pitchFamily="34" charset="0"/>
            </a:endParaRPr>
          </a:p>
        </p:txBody>
      </p:sp>
      <p:sp>
        <p:nvSpPr>
          <p:cNvPr id="3" name="TextBox 2"/>
          <p:cNvSpPr txBox="1"/>
          <p:nvPr/>
        </p:nvSpPr>
        <p:spPr>
          <a:xfrm>
            <a:off x="89647" y="1034348"/>
            <a:ext cx="8516471" cy="5447645"/>
          </a:xfrm>
          <a:prstGeom prst="rect">
            <a:avLst/>
          </a:prstGeom>
          <a:noFill/>
        </p:spPr>
        <p:txBody>
          <a:bodyPr wrap="square" rtlCol="0">
            <a:spAutoFit/>
          </a:bodyPr>
          <a:lstStyle/>
          <a:p>
            <a:pPr>
              <a:buClr>
                <a:srgbClr val="469AC5"/>
              </a:buClr>
            </a:pPr>
            <a:r>
              <a:rPr lang="en-US" sz="1400" b="1" dirty="0" smtClean="0">
                <a:latin typeface="Century Gothic" pitchFamily="34" charset="0"/>
              </a:rPr>
              <a:t>Structure and Risk Framework Models:</a:t>
            </a:r>
          </a:p>
          <a:p>
            <a:pPr>
              <a:buClr>
                <a:srgbClr val="469AC5"/>
              </a:buClr>
            </a:pPr>
            <a:endParaRPr lang="en-US" sz="1400" dirty="0" smtClean="0">
              <a:latin typeface="Century Gothic" pitchFamily="34" charset="0"/>
            </a:endParaRPr>
          </a:p>
          <a:p>
            <a:pPr marL="742896" lvl="1" indent="-285750">
              <a:buClr>
                <a:srgbClr val="469AC5"/>
              </a:buClr>
              <a:buFont typeface="Arial" panose="020B0604020202020204" pitchFamily="34" charset="0"/>
              <a:buChar char="•"/>
            </a:pPr>
            <a:r>
              <a:rPr lang="en-US" sz="1600" dirty="0" smtClean="0">
                <a:latin typeface="Century Gothic" pitchFamily="34" charset="0"/>
              </a:rPr>
              <a:t>Traditional – Asset based structure</a:t>
            </a:r>
          </a:p>
          <a:p>
            <a:pPr marL="1200043" lvl="2" indent="-285750">
              <a:buClr>
                <a:srgbClr val="469AC5"/>
              </a:buClr>
              <a:buFont typeface="Arial" panose="020B0604020202020204" pitchFamily="34" charset="0"/>
              <a:buChar char="•"/>
            </a:pPr>
            <a:r>
              <a:rPr lang="en-US" sz="1600" dirty="0" smtClean="0">
                <a:latin typeface="Century Gothic" pitchFamily="34" charset="0"/>
              </a:rPr>
              <a:t>Portfolio managed by asset class (current model)</a:t>
            </a:r>
          </a:p>
          <a:p>
            <a:pPr marL="742896" lvl="1" indent="-285750">
              <a:buClr>
                <a:srgbClr val="469AC5"/>
              </a:buClr>
              <a:buFont typeface="Arial" panose="020B0604020202020204" pitchFamily="34" charset="0"/>
              <a:buChar char="•"/>
            </a:pPr>
            <a:endParaRPr lang="en-US" sz="1600" dirty="0">
              <a:latin typeface="Century Gothic" pitchFamily="34" charset="0"/>
            </a:endParaRPr>
          </a:p>
          <a:p>
            <a:pPr marL="742896" lvl="1" indent="-285750">
              <a:buClr>
                <a:srgbClr val="469AC5"/>
              </a:buClr>
              <a:buFont typeface="Arial" panose="020B0604020202020204" pitchFamily="34" charset="0"/>
              <a:buChar char="•"/>
            </a:pPr>
            <a:r>
              <a:rPr lang="en-US" sz="1600" dirty="0" smtClean="0">
                <a:latin typeface="Century Gothic" pitchFamily="34" charset="0"/>
              </a:rPr>
              <a:t>Risk-based Structure – portfolio categorized by investment risk </a:t>
            </a:r>
          </a:p>
          <a:p>
            <a:pPr marL="1200043" lvl="2" indent="-285750">
              <a:buClr>
                <a:srgbClr val="469AC5"/>
              </a:buClr>
              <a:buFont typeface="Arial" panose="020B0604020202020204" pitchFamily="34" charset="0"/>
              <a:buChar char="•"/>
            </a:pPr>
            <a:r>
              <a:rPr lang="en-US" sz="1600" dirty="0" smtClean="0">
                <a:latin typeface="Century Gothic" pitchFamily="34" charset="0"/>
              </a:rPr>
              <a:t>Growth risk</a:t>
            </a:r>
          </a:p>
          <a:p>
            <a:pPr marL="1200043" lvl="2" indent="-285750">
              <a:buClr>
                <a:srgbClr val="469AC5"/>
              </a:buClr>
              <a:buFont typeface="Arial" panose="020B0604020202020204" pitchFamily="34" charset="0"/>
              <a:buChar char="•"/>
            </a:pPr>
            <a:r>
              <a:rPr lang="en-US" sz="1600" dirty="0" smtClean="0">
                <a:latin typeface="Century Gothic" pitchFamily="34" charset="0"/>
              </a:rPr>
              <a:t>Interest rate risk</a:t>
            </a:r>
          </a:p>
          <a:p>
            <a:pPr marL="1200043" lvl="2" indent="-285750">
              <a:buClr>
                <a:srgbClr val="469AC5"/>
              </a:buClr>
              <a:buFont typeface="Arial" panose="020B0604020202020204" pitchFamily="34" charset="0"/>
              <a:buChar char="•"/>
            </a:pPr>
            <a:r>
              <a:rPr lang="en-US" sz="1600" dirty="0" smtClean="0">
                <a:latin typeface="Century Gothic" pitchFamily="34" charset="0"/>
              </a:rPr>
              <a:t>Illiquidity ris</a:t>
            </a:r>
            <a:r>
              <a:rPr lang="en-US" sz="1600" dirty="0">
                <a:latin typeface="Century Gothic" pitchFamily="34" charset="0"/>
              </a:rPr>
              <a:t>k</a:t>
            </a:r>
            <a:endParaRPr lang="en-US" sz="1600" dirty="0" smtClean="0">
              <a:latin typeface="Century Gothic" pitchFamily="34" charset="0"/>
            </a:endParaRPr>
          </a:p>
          <a:p>
            <a:pPr marL="742896" lvl="1" indent="-285750">
              <a:buClr>
                <a:srgbClr val="469AC5"/>
              </a:buClr>
              <a:buFont typeface="Arial" panose="020B0604020202020204" pitchFamily="34" charset="0"/>
              <a:buChar char="•"/>
            </a:pPr>
            <a:endParaRPr lang="en-US" sz="1600" dirty="0" smtClean="0">
              <a:latin typeface="Century Gothic" pitchFamily="34" charset="0"/>
            </a:endParaRPr>
          </a:p>
          <a:p>
            <a:pPr marL="742896" lvl="1" indent="-285750">
              <a:buClr>
                <a:srgbClr val="469AC5"/>
              </a:buClr>
              <a:buFont typeface="Arial" panose="020B0604020202020204" pitchFamily="34" charset="0"/>
              <a:buChar char="•"/>
            </a:pPr>
            <a:r>
              <a:rPr lang="en-US" sz="1600" dirty="0" smtClean="0">
                <a:latin typeface="Century Gothic" pitchFamily="34" charset="0"/>
              </a:rPr>
              <a:t>Functional Class based Structure – portfolio managed by specific role a portfolio or class plays in the portfolio </a:t>
            </a:r>
          </a:p>
          <a:p>
            <a:pPr marL="1200043" lvl="2" indent="-285750">
              <a:buClr>
                <a:srgbClr val="469AC5"/>
              </a:buClr>
              <a:buFont typeface="Arial" panose="020B0604020202020204" pitchFamily="34" charset="0"/>
              <a:buChar char="•"/>
            </a:pPr>
            <a:r>
              <a:rPr lang="en-US" sz="1600" dirty="0" smtClean="0">
                <a:latin typeface="Century Gothic" pitchFamily="34" charset="0"/>
              </a:rPr>
              <a:t>Growth </a:t>
            </a:r>
          </a:p>
          <a:p>
            <a:pPr marL="1200043" lvl="2" indent="-285750">
              <a:buClr>
                <a:srgbClr val="469AC5"/>
              </a:buClr>
              <a:buFont typeface="Arial" panose="020B0604020202020204" pitchFamily="34" charset="0"/>
              <a:buChar char="•"/>
            </a:pPr>
            <a:r>
              <a:rPr lang="en-US" sz="1600" dirty="0" smtClean="0">
                <a:latin typeface="Century Gothic" pitchFamily="34" charset="0"/>
              </a:rPr>
              <a:t>Real return </a:t>
            </a:r>
          </a:p>
          <a:p>
            <a:pPr marL="1200043" lvl="2" indent="-285750">
              <a:buClr>
                <a:srgbClr val="469AC5"/>
              </a:buClr>
              <a:buFont typeface="Arial" panose="020B0604020202020204" pitchFamily="34" charset="0"/>
              <a:buChar char="•"/>
            </a:pPr>
            <a:r>
              <a:rPr lang="en-US" sz="1600" dirty="0" smtClean="0">
                <a:latin typeface="Century Gothic" pitchFamily="34" charset="0"/>
              </a:rPr>
              <a:t>Yield </a:t>
            </a:r>
          </a:p>
          <a:p>
            <a:pPr marL="1200043" lvl="2" indent="-285750">
              <a:buClr>
                <a:srgbClr val="469AC5"/>
              </a:buClr>
              <a:buFont typeface="Arial" panose="020B0604020202020204" pitchFamily="34" charset="0"/>
              <a:buChar char="•"/>
            </a:pPr>
            <a:r>
              <a:rPr lang="en-US" sz="1600" dirty="0" smtClean="0">
                <a:latin typeface="Century Gothic" pitchFamily="34" charset="0"/>
              </a:rPr>
              <a:t>Crisis protection </a:t>
            </a:r>
          </a:p>
          <a:p>
            <a:pPr marL="1200043" lvl="2" indent="-285750">
              <a:buClr>
                <a:srgbClr val="469AC5"/>
              </a:buClr>
              <a:buFont typeface="Arial" panose="020B0604020202020204" pitchFamily="34" charset="0"/>
              <a:buChar char="•"/>
            </a:pPr>
            <a:endParaRPr lang="en-US" sz="1600" dirty="0" smtClean="0">
              <a:latin typeface="Century Gothic" pitchFamily="34" charset="0"/>
            </a:endParaRPr>
          </a:p>
          <a:p>
            <a:pPr marL="742896" lvl="1" indent="-285750">
              <a:buClr>
                <a:srgbClr val="469AC5"/>
              </a:buClr>
              <a:buFont typeface="Arial" panose="020B0604020202020204" pitchFamily="34" charset="0"/>
              <a:buChar char="•"/>
            </a:pPr>
            <a:r>
              <a:rPr lang="en-US" sz="1600" dirty="0" smtClean="0">
                <a:latin typeface="Century Gothic" pitchFamily="34" charset="0"/>
              </a:rPr>
              <a:t>Hybrid  Structure – combination of asset classes and risk or functional classes </a:t>
            </a:r>
          </a:p>
          <a:p>
            <a:pPr marL="1200043" lvl="2" indent="-285750">
              <a:buClr>
                <a:srgbClr val="469AC5"/>
              </a:buClr>
              <a:buFont typeface="Arial" panose="020B0604020202020204" pitchFamily="34" charset="0"/>
              <a:buChar char="•"/>
            </a:pPr>
            <a:r>
              <a:rPr lang="en-US" sz="1600" dirty="0" smtClean="0">
                <a:latin typeface="Century Gothic" pitchFamily="34" charset="0"/>
              </a:rPr>
              <a:t>Private Equity </a:t>
            </a:r>
          </a:p>
          <a:p>
            <a:pPr marL="1200043" lvl="2" indent="-285750">
              <a:buClr>
                <a:srgbClr val="469AC5"/>
              </a:buClr>
              <a:buFont typeface="Arial" panose="020B0604020202020204" pitchFamily="34" charset="0"/>
              <a:buChar char="•"/>
            </a:pPr>
            <a:r>
              <a:rPr lang="en-US" sz="1600" dirty="0" smtClean="0">
                <a:latin typeface="Century Gothic" pitchFamily="34" charset="0"/>
              </a:rPr>
              <a:t>Fixed Income</a:t>
            </a:r>
          </a:p>
          <a:p>
            <a:pPr marL="1200043" lvl="2" indent="-285750">
              <a:buClr>
                <a:srgbClr val="469AC5"/>
              </a:buClr>
              <a:buFont typeface="Arial" panose="020B0604020202020204" pitchFamily="34" charset="0"/>
              <a:buChar char="•"/>
            </a:pPr>
            <a:r>
              <a:rPr lang="en-US" sz="1600" dirty="0" smtClean="0">
                <a:latin typeface="Century Gothic" pitchFamily="34" charset="0"/>
              </a:rPr>
              <a:t>Real Return Class</a:t>
            </a:r>
          </a:p>
          <a:p>
            <a:pPr marL="1200043" lvl="2" indent="-285750">
              <a:buClr>
                <a:srgbClr val="469AC5"/>
              </a:buClr>
              <a:buFont typeface="Arial" panose="020B0604020202020204" pitchFamily="34" charset="0"/>
              <a:buChar char="•"/>
            </a:pPr>
            <a:r>
              <a:rPr lang="en-US" sz="1600" dirty="0" smtClean="0">
                <a:latin typeface="Century Gothic" pitchFamily="34" charset="0"/>
              </a:rPr>
              <a:t>Etc.</a:t>
            </a:r>
            <a:endParaRPr lang="en-US" sz="1400" dirty="0">
              <a:latin typeface="Century Gothic" pitchFamily="34" charset="0"/>
            </a:endParaRPr>
          </a:p>
        </p:txBody>
      </p:sp>
    </p:spTree>
    <p:extLst>
      <p:ext uri="{BB962C8B-B14F-4D97-AF65-F5344CB8AC3E}">
        <p14:creationId xmlns:p14="http://schemas.microsoft.com/office/powerpoint/2010/main" val="1526644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6754" y="372483"/>
            <a:ext cx="8444752" cy="769441"/>
          </a:xfrm>
          <a:prstGeom prst="rect">
            <a:avLst/>
          </a:prstGeom>
          <a:noFill/>
        </p:spPr>
        <p:txBody>
          <a:bodyPr wrap="square" rtlCol="0">
            <a:spAutoFit/>
          </a:bodyPr>
          <a:lstStyle/>
          <a:p>
            <a:pPr>
              <a:defRPr/>
            </a:pPr>
            <a:r>
              <a:rPr lang="en-US" sz="2400" dirty="0" smtClean="0">
                <a:solidFill>
                  <a:srgbClr val="469AC5"/>
                </a:solidFill>
                <a:latin typeface="Palatino Linotype" pitchFamily="18" charset="0"/>
                <a:cs typeface="Arial" pitchFamily="34" charset="0"/>
              </a:rPr>
              <a:t>Portfolio Structure and Risk Framework   </a:t>
            </a:r>
            <a:endParaRPr lang="en-US" sz="2400" dirty="0">
              <a:solidFill>
                <a:srgbClr val="469AC5"/>
              </a:solidFill>
              <a:latin typeface="Palatino Linotype" pitchFamily="18" charset="0"/>
              <a:cs typeface="Arial" pitchFamily="34" charset="0"/>
            </a:endParaRPr>
          </a:p>
          <a:p>
            <a:pPr>
              <a:defRPr/>
            </a:pPr>
            <a:endParaRPr lang="en-US" sz="2000" dirty="0">
              <a:solidFill>
                <a:srgbClr val="469AC5"/>
              </a:solidFill>
              <a:latin typeface="Palatino Linotype" pitchFamily="18" charset="0"/>
              <a:cs typeface="Arial" pitchFamily="34" charset="0"/>
            </a:endParaRPr>
          </a:p>
        </p:txBody>
      </p:sp>
      <p:sp>
        <p:nvSpPr>
          <p:cNvPr id="3" name="TextBox 2"/>
          <p:cNvSpPr txBox="1"/>
          <p:nvPr/>
        </p:nvSpPr>
        <p:spPr>
          <a:xfrm>
            <a:off x="89647" y="1141924"/>
            <a:ext cx="8516471" cy="4708981"/>
          </a:xfrm>
          <a:prstGeom prst="rect">
            <a:avLst/>
          </a:prstGeom>
          <a:noFill/>
        </p:spPr>
        <p:txBody>
          <a:bodyPr wrap="square" rtlCol="0">
            <a:spAutoFit/>
          </a:bodyPr>
          <a:lstStyle/>
          <a:p>
            <a:pPr marL="742896" lvl="1" indent="-285750">
              <a:buClr>
                <a:srgbClr val="469AC5"/>
              </a:buClr>
              <a:buFont typeface="Arial" panose="020B0604020202020204" pitchFamily="34" charset="0"/>
              <a:buChar char="•"/>
            </a:pPr>
            <a:endParaRPr lang="en-US" sz="1400" dirty="0" smtClean="0">
              <a:latin typeface="Century Gothic" pitchFamily="34" charset="0"/>
            </a:endParaRPr>
          </a:p>
          <a:p>
            <a:pPr marL="742896" lvl="1" indent="-285750">
              <a:buClr>
                <a:srgbClr val="469AC5"/>
              </a:buClr>
              <a:buFont typeface="Arial" panose="020B0604020202020204" pitchFamily="34" charset="0"/>
              <a:buChar char="•"/>
            </a:pPr>
            <a:r>
              <a:rPr lang="en-US" sz="1600" dirty="0" smtClean="0">
                <a:latin typeface="Century Gothic" pitchFamily="34" charset="0"/>
              </a:rPr>
              <a:t>Most </a:t>
            </a:r>
            <a:r>
              <a:rPr lang="en-US" sz="1600" dirty="0">
                <a:latin typeface="Century Gothic" pitchFamily="34" charset="0"/>
              </a:rPr>
              <a:t>asset classes exhibit multiple investment and risk characteristics.  </a:t>
            </a:r>
          </a:p>
          <a:p>
            <a:endParaRPr lang="en-US" sz="1600" dirty="0">
              <a:latin typeface="Century Gothic" pitchFamily="34" charset="0"/>
            </a:endParaRPr>
          </a:p>
          <a:p>
            <a:pPr marL="742896" lvl="1" indent="-285750">
              <a:buClr>
                <a:srgbClr val="469AC5"/>
              </a:buClr>
              <a:buFont typeface="Arial" panose="020B0604020202020204" pitchFamily="34" charset="0"/>
              <a:buChar char="•"/>
            </a:pPr>
            <a:r>
              <a:rPr lang="en-US" sz="1600" dirty="0">
                <a:latin typeface="Century Gothic" pitchFamily="34" charset="0"/>
              </a:rPr>
              <a:t>Institutional investors have the ability to customize their investment portfolios to take advantage of the specific investment and risk characteristics that are most desirable to them.  </a:t>
            </a:r>
          </a:p>
          <a:p>
            <a:pPr marL="742896" lvl="1" indent="-285750">
              <a:buClr>
                <a:srgbClr val="469AC5"/>
              </a:buClr>
              <a:buFont typeface="Arial" panose="020B0604020202020204" pitchFamily="34" charset="0"/>
              <a:buChar char="•"/>
            </a:pPr>
            <a:endParaRPr lang="en-US" sz="1600" dirty="0">
              <a:latin typeface="Century Gothic" pitchFamily="34" charset="0"/>
            </a:endParaRPr>
          </a:p>
          <a:p>
            <a:pPr marL="742896" lvl="1" indent="-285750">
              <a:buClr>
                <a:srgbClr val="469AC5"/>
              </a:buClr>
              <a:buFont typeface="Arial" panose="020B0604020202020204" pitchFamily="34" charset="0"/>
              <a:buChar char="•"/>
            </a:pPr>
            <a:r>
              <a:rPr lang="en-US" sz="1600" dirty="0">
                <a:latin typeface="Century Gothic" pitchFamily="34" charset="0"/>
              </a:rPr>
              <a:t>In several instances the asset class “market portfolio” provides a </a:t>
            </a:r>
            <a:r>
              <a:rPr lang="en-US" sz="1600" dirty="0" smtClean="0">
                <a:latin typeface="Century Gothic" pitchFamily="34" charset="0"/>
              </a:rPr>
              <a:t>comprehensive </a:t>
            </a:r>
            <a:r>
              <a:rPr lang="en-US" sz="1600" dirty="0">
                <a:latin typeface="Century Gothic" pitchFamily="34" charset="0"/>
              </a:rPr>
              <a:t>exposure to the desirable characteristics; publicly-traded equity being the most common example.</a:t>
            </a:r>
          </a:p>
          <a:p>
            <a:pPr marL="742896" lvl="1" indent="-285750">
              <a:buClr>
                <a:srgbClr val="469AC5"/>
              </a:buClr>
              <a:buFont typeface="Arial" panose="020B0604020202020204" pitchFamily="34" charset="0"/>
              <a:buChar char="•"/>
            </a:pPr>
            <a:endParaRPr lang="en-US" sz="1600" dirty="0">
              <a:latin typeface="Century Gothic" pitchFamily="34" charset="0"/>
            </a:endParaRPr>
          </a:p>
          <a:p>
            <a:pPr marL="742896" lvl="1" indent="-285750">
              <a:buClr>
                <a:srgbClr val="469AC5"/>
              </a:buClr>
              <a:buFont typeface="Arial" panose="020B0604020202020204" pitchFamily="34" charset="0"/>
              <a:buChar char="•"/>
            </a:pPr>
            <a:r>
              <a:rPr lang="en-US" sz="1600" dirty="0">
                <a:latin typeface="Century Gothic" pitchFamily="34" charset="0"/>
              </a:rPr>
              <a:t>Other  asset classes have a wide variety of characteristics and can be tailored to meet specific  investment objectives </a:t>
            </a:r>
            <a:r>
              <a:rPr lang="en-US" sz="1600" dirty="0" smtClean="0">
                <a:latin typeface="Century Gothic" pitchFamily="34" charset="0"/>
              </a:rPr>
              <a:t>and target or avoid specific risk </a:t>
            </a:r>
            <a:r>
              <a:rPr lang="en-US" sz="1600" dirty="0">
                <a:latin typeface="Century Gothic" pitchFamily="34" charset="0"/>
              </a:rPr>
              <a:t>exposures; fixed income is a common example.</a:t>
            </a:r>
          </a:p>
          <a:p>
            <a:pPr marL="742896" lvl="1" indent="-285750">
              <a:buClr>
                <a:srgbClr val="469AC5"/>
              </a:buClr>
              <a:buFont typeface="Arial" panose="020B0604020202020204" pitchFamily="34" charset="0"/>
              <a:buChar char="•"/>
            </a:pPr>
            <a:endParaRPr lang="en-US" sz="1600" dirty="0">
              <a:latin typeface="Century Gothic" pitchFamily="34" charset="0"/>
            </a:endParaRPr>
          </a:p>
          <a:p>
            <a:pPr marL="742896" lvl="1" indent="-285750">
              <a:buClr>
                <a:srgbClr val="469AC5"/>
              </a:buClr>
              <a:buFont typeface="Arial" panose="020B0604020202020204" pitchFamily="34" charset="0"/>
              <a:buChar char="•"/>
            </a:pPr>
            <a:r>
              <a:rPr lang="en-US" sz="1600" dirty="0">
                <a:latin typeface="Century Gothic" pitchFamily="34" charset="0"/>
              </a:rPr>
              <a:t>Also, multiple asset classes can be bundled together </a:t>
            </a:r>
            <a:r>
              <a:rPr lang="en-US" sz="1600" dirty="0" smtClean="0">
                <a:latin typeface="Century Gothic" pitchFamily="34" charset="0"/>
              </a:rPr>
              <a:t>in a functional class to </a:t>
            </a:r>
            <a:r>
              <a:rPr lang="en-US" sz="1600" dirty="0">
                <a:latin typeface="Century Gothic" pitchFamily="34" charset="0"/>
              </a:rPr>
              <a:t>achieve a specific purpose – to provide exposure to a risk class; Yield-Driven would be an example.</a:t>
            </a:r>
          </a:p>
          <a:p>
            <a:endParaRPr lang="en-US" sz="1400" dirty="0">
              <a:latin typeface="Century Gothic" pitchFamily="34" charset="0"/>
            </a:endParaRPr>
          </a:p>
        </p:txBody>
      </p:sp>
    </p:spTree>
    <p:extLst>
      <p:ext uri="{BB962C8B-B14F-4D97-AF65-F5344CB8AC3E}">
        <p14:creationId xmlns:p14="http://schemas.microsoft.com/office/powerpoint/2010/main" val="2132570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6754" y="372483"/>
            <a:ext cx="8444752" cy="769441"/>
          </a:xfrm>
          <a:prstGeom prst="rect">
            <a:avLst/>
          </a:prstGeom>
          <a:noFill/>
        </p:spPr>
        <p:txBody>
          <a:bodyPr wrap="square" rtlCol="0">
            <a:spAutoFit/>
          </a:bodyPr>
          <a:lstStyle/>
          <a:p>
            <a:pPr>
              <a:defRPr/>
            </a:pPr>
            <a:r>
              <a:rPr lang="en-US" sz="2400" dirty="0" smtClean="0">
                <a:solidFill>
                  <a:srgbClr val="469AC5"/>
                </a:solidFill>
                <a:latin typeface="Palatino Linotype" pitchFamily="18" charset="0"/>
                <a:cs typeface="Arial" pitchFamily="34" charset="0"/>
              </a:rPr>
              <a:t>Portfolio Structure and Risk Framework  </a:t>
            </a:r>
            <a:endParaRPr lang="en-US" sz="2400" dirty="0">
              <a:solidFill>
                <a:srgbClr val="469AC5"/>
              </a:solidFill>
              <a:latin typeface="Palatino Linotype" pitchFamily="18" charset="0"/>
              <a:cs typeface="Arial" pitchFamily="34" charset="0"/>
            </a:endParaRPr>
          </a:p>
          <a:p>
            <a:pPr>
              <a:defRPr/>
            </a:pPr>
            <a:endParaRPr lang="en-US" sz="2000" dirty="0">
              <a:solidFill>
                <a:srgbClr val="469AC5"/>
              </a:solidFill>
              <a:latin typeface="Palatino Linotype" pitchFamily="18" charset="0"/>
              <a:cs typeface="Arial" pitchFamily="34" charset="0"/>
            </a:endParaRPr>
          </a:p>
        </p:txBody>
      </p:sp>
      <p:sp>
        <p:nvSpPr>
          <p:cNvPr id="3" name="TextBox 2"/>
          <p:cNvSpPr txBox="1"/>
          <p:nvPr/>
        </p:nvSpPr>
        <p:spPr>
          <a:xfrm>
            <a:off x="62753" y="1082577"/>
            <a:ext cx="8516471" cy="5232202"/>
          </a:xfrm>
          <a:prstGeom prst="rect">
            <a:avLst/>
          </a:prstGeom>
          <a:noFill/>
        </p:spPr>
        <p:txBody>
          <a:bodyPr wrap="square" rtlCol="0">
            <a:spAutoFit/>
          </a:bodyPr>
          <a:lstStyle/>
          <a:p>
            <a:pPr lvl="1">
              <a:buClr>
                <a:srgbClr val="469AC5"/>
              </a:buClr>
            </a:pPr>
            <a:r>
              <a:rPr lang="en-US" sz="1400" b="1" dirty="0">
                <a:latin typeface="Century Gothic" pitchFamily="34" charset="0"/>
              </a:rPr>
              <a:t>Traditional:  Asset Class-Based Structure </a:t>
            </a:r>
          </a:p>
          <a:p>
            <a:pPr marL="742896" lvl="1" indent="-285750">
              <a:buClr>
                <a:srgbClr val="469AC5"/>
              </a:buClr>
              <a:buFont typeface="Arial" panose="020B0604020202020204" pitchFamily="34" charset="0"/>
              <a:buChar char="•"/>
            </a:pPr>
            <a:endParaRPr lang="en-US" sz="1400" dirty="0">
              <a:latin typeface="Century Gothic" pitchFamily="34" charset="0"/>
            </a:endParaRPr>
          </a:p>
          <a:p>
            <a:pPr lvl="1">
              <a:buClr>
                <a:srgbClr val="469AC5"/>
              </a:buClr>
            </a:pPr>
            <a:r>
              <a:rPr lang="en-US" sz="1400" dirty="0" smtClean="0">
                <a:latin typeface="Century Gothic" pitchFamily="34" charset="0"/>
              </a:rPr>
              <a:t>Organize </a:t>
            </a:r>
            <a:r>
              <a:rPr lang="en-US" sz="1400" dirty="0">
                <a:latin typeface="Century Gothic" pitchFamily="34" charset="0"/>
              </a:rPr>
              <a:t>portfolio by asset class</a:t>
            </a:r>
          </a:p>
          <a:p>
            <a:pPr marL="742896" lvl="1" indent="-285750">
              <a:buClr>
                <a:srgbClr val="469AC5"/>
              </a:buClr>
              <a:buFont typeface="Arial" panose="020B0604020202020204" pitchFamily="34" charset="0"/>
              <a:buChar char="•"/>
            </a:pPr>
            <a:endParaRPr lang="en-US" sz="1400" dirty="0">
              <a:latin typeface="Century Gothic" pitchFamily="34" charset="0"/>
            </a:endParaRPr>
          </a:p>
          <a:p>
            <a:pPr marL="742896" lvl="1" indent="-285750">
              <a:buClr>
                <a:srgbClr val="469AC5"/>
              </a:buClr>
              <a:buFont typeface="Arial" panose="020B0604020202020204" pitchFamily="34" charset="0"/>
              <a:buChar char="•"/>
            </a:pPr>
            <a:r>
              <a:rPr lang="en-US" sz="1400" dirty="0">
                <a:latin typeface="Century Gothic" pitchFamily="34" charset="0"/>
              </a:rPr>
              <a:t>Private Equity 			</a:t>
            </a:r>
            <a:r>
              <a:rPr lang="en-US" sz="1400" dirty="0" smtClean="0">
                <a:latin typeface="Century Gothic" pitchFamily="34" charset="0"/>
              </a:rPr>
              <a:t>More </a:t>
            </a:r>
            <a:r>
              <a:rPr lang="en-US" sz="1400" dirty="0">
                <a:latin typeface="Century Gothic" pitchFamily="34" charset="0"/>
              </a:rPr>
              <a:t>Risk – More </a:t>
            </a:r>
            <a:r>
              <a:rPr lang="en-US" sz="1400" dirty="0" smtClean="0">
                <a:latin typeface="Century Gothic" pitchFamily="34" charset="0"/>
              </a:rPr>
              <a:t>Reward</a:t>
            </a:r>
          </a:p>
          <a:p>
            <a:pPr lvl="1">
              <a:buClr>
                <a:srgbClr val="469AC5"/>
              </a:buClr>
            </a:pPr>
            <a:r>
              <a:rPr lang="en-US" sz="1400" dirty="0" smtClean="0">
                <a:latin typeface="Century Gothic" pitchFamily="34" charset="0"/>
              </a:rPr>
              <a:t> </a:t>
            </a:r>
            <a:endParaRPr lang="en-US" sz="1400" dirty="0">
              <a:latin typeface="Century Gothic" pitchFamily="34" charset="0"/>
            </a:endParaRPr>
          </a:p>
          <a:p>
            <a:pPr marL="742896" lvl="1" indent="-285750">
              <a:buClr>
                <a:srgbClr val="469AC5"/>
              </a:buClr>
              <a:buFont typeface="Arial" panose="020B0604020202020204" pitchFamily="34" charset="0"/>
              <a:buChar char="•"/>
            </a:pPr>
            <a:r>
              <a:rPr lang="en-US" sz="1400" dirty="0">
                <a:latin typeface="Century Gothic" pitchFamily="34" charset="0"/>
              </a:rPr>
              <a:t>Public Equity </a:t>
            </a:r>
            <a:endParaRPr lang="en-US" sz="1400" dirty="0" smtClean="0">
              <a:latin typeface="Century Gothic" pitchFamily="34" charset="0"/>
            </a:endParaRPr>
          </a:p>
          <a:p>
            <a:pPr marL="742896" lvl="1" indent="-285750">
              <a:buClr>
                <a:srgbClr val="469AC5"/>
              </a:buClr>
              <a:buFont typeface="Arial" panose="020B0604020202020204" pitchFamily="34" charset="0"/>
              <a:buChar char="•"/>
            </a:pPr>
            <a:endParaRPr lang="en-US" sz="1400" dirty="0">
              <a:latin typeface="Century Gothic" pitchFamily="34" charset="0"/>
            </a:endParaRPr>
          </a:p>
          <a:p>
            <a:pPr marL="742896" lvl="1" indent="-285750">
              <a:buClr>
                <a:srgbClr val="469AC5"/>
              </a:buClr>
              <a:buFont typeface="Arial" panose="020B0604020202020204" pitchFamily="34" charset="0"/>
              <a:buChar char="•"/>
            </a:pPr>
            <a:r>
              <a:rPr lang="en-US" sz="1400" dirty="0">
                <a:latin typeface="Century Gothic" pitchFamily="34" charset="0"/>
              </a:rPr>
              <a:t>Real Estate – value </a:t>
            </a:r>
            <a:r>
              <a:rPr lang="en-US" sz="1400" dirty="0" smtClean="0">
                <a:latin typeface="Century Gothic" pitchFamily="34" charset="0"/>
              </a:rPr>
              <a:t>added</a:t>
            </a:r>
          </a:p>
          <a:p>
            <a:pPr marL="742896" lvl="1" indent="-285750">
              <a:buClr>
                <a:srgbClr val="469AC5"/>
              </a:buClr>
              <a:buFont typeface="Arial" panose="020B0604020202020204" pitchFamily="34" charset="0"/>
              <a:buChar char="•"/>
            </a:pPr>
            <a:endParaRPr lang="en-US" sz="1400" dirty="0">
              <a:latin typeface="Century Gothic" pitchFamily="34" charset="0"/>
            </a:endParaRPr>
          </a:p>
          <a:p>
            <a:pPr marL="742896" lvl="1" indent="-285750">
              <a:buClr>
                <a:srgbClr val="469AC5"/>
              </a:buClr>
              <a:buFont typeface="Arial" panose="020B0604020202020204" pitchFamily="34" charset="0"/>
              <a:buChar char="•"/>
            </a:pPr>
            <a:r>
              <a:rPr lang="en-US" sz="1400" dirty="0">
                <a:latin typeface="Century Gothic" pitchFamily="34" charset="0"/>
              </a:rPr>
              <a:t>High Yield </a:t>
            </a:r>
            <a:endParaRPr lang="en-US" sz="1400" dirty="0" smtClean="0">
              <a:latin typeface="Century Gothic" pitchFamily="34" charset="0"/>
            </a:endParaRPr>
          </a:p>
          <a:p>
            <a:pPr marL="742896" lvl="1" indent="-285750">
              <a:buClr>
                <a:srgbClr val="469AC5"/>
              </a:buClr>
              <a:buFont typeface="Arial" panose="020B0604020202020204" pitchFamily="34" charset="0"/>
              <a:buChar char="•"/>
            </a:pPr>
            <a:endParaRPr lang="en-US" sz="1400" dirty="0">
              <a:latin typeface="Century Gothic" pitchFamily="34" charset="0"/>
            </a:endParaRPr>
          </a:p>
          <a:p>
            <a:pPr marL="742896" lvl="1" indent="-285750">
              <a:buClr>
                <a:srgbClr val="469AC5"/>
              </a:buClr>
              <a:buFont typeface="Arial" panose="020B0604020202020204" pitchFamily="34" charset="0"/>
              <a:buChar char="•"/>
            </a:pPr>
            <a:r>
              <a:rPr lang="en-US" sz="1400" dirty="0">
                <a:latin typeface="Century Gothic" pitchFamily="34" charset="0"/>
              </a:rPr>
              <a:t>Bank </a:t>
            </a:r>
            <a:r>
              <a:rPr lang="en-US" sz="1400" dirty="0" smtClean="0">
                <a:latin typeface="Century Gothic" pitchFamily="34" charset="0"/>
              </a:rPr>
              <a:t>Loans</a:t>
            </a:r>
          </a:p>
          <a:p>
            <a:pPr marL="742896" lvl="1" indent="-285750">
              <a:buClr>
                <a:srgbClr val="469AC5"/>
              </a:buClr>
              <a:buFont typeface="Arial" panose="020B0604020202020204" pitchFamily="34" charset="0"/>
              <a:buChar char="•"/>
            </a:pPr>
            <a:endParaRPr lang="en-US" sz="1400" dirty="0">
              <a:latin typeface="Century Gothic" pitchFamily="34" charset="0"/>
            </a:endParaRPr>
          </a:p>
          <a:p>
            <a:pPr marL="742896" lvl="1" indent="-285750">
              <a:buClr>
                <a:srgbClr val="469AC5"/>
              </a:buClr>
              <a:buFont typeface="Arial" panose="020B0604020202020204" pitchFamily="34" charset="0"/>
              <a:buChar char="•"/>
            </a:pPr>
            <a:r>
              <a:rPr lang="en-US" sz="1400" dirty="0">
                <a:latin typeface="Century Gothic" pitchFamily="34" charset="0"/>
              </a:rPr>
              <a:t>Real Estate – Core </a:t>
            </a:r>
            <a:endParaRPr lang="en-US" sz="1400" dirty="0" smtClean="0">
              <a:latin typeface="Century Gothic" pitchFamily="34" charset="0"/>
            </a:endParaRPr>
          </a:p>
          <a:p>
            <a:pPr marL="742896" lvl="1" indent="-285750">
              <a:buClr>
                <a:srgbClr val="469AC5"/>
              </a:buClr>
              <a:buFont typeface="Arial" panose="020B0604020202020204" pitchFamily="34" charset="0"/>
              <a:buChar char="•"/>
            </a:pPr>
            <a:endParaRPr lang="en-US" sz="1400" dirty="0">
              <a:latin typeface="Century Gothic" pitchFamily="34" charset="0"/>
            </a:endParaRPr>
          </a:p>
          <a:p>
            <a:pPr marL="742896" lvl="1" indent="-285750">
              <a:buClr>
                <a:srgbClr val="469AC5"/>
              </a:buClr>
              <a:buFont typeface="Arial" panose="020B0604020202020204" pitchFamily="34" charset="0"/>
              <a:buChar char="•"/>
            </a:pPr>
            <a:r>
              <a:rPr lang="en-US" sz="1400" dirty="0">
                <a:latin typeface="Century Gothic" pitchFamily="34" charset="0"/>
              </a:rPr>
              <a:t>Hedge </a:t>
            </a:r>
            <a:r>
              <a:rPr lang="en-US" sz="1400" dirty="0" smtClean="0">
                <a:latin typeface="Century Gothic" pitchFamily="34" charset="0"/>
              </a:rPr>
              <a:t>funds*</a:t>
            </a:r>
          </a:p>
          <a:p>
            <a:pPr marL="742896" lvl="1" indent="-285750">
              <a:buClr>
                <a:srgbClr val="469AC5"/>
              </a:buClr>
              <a:buFont typeface="Arial" panose="020B0604020202020204" pitchFamily="34" charset="0"/>
              <a:buChar char="•"/>
            </a:pPr>
            <a:endParaRPr lang="en-US" sz="1400" dirty="0">
              <a:latin typeface="Century Gothic" pitchFamily="34" charset="0"/>
            </a:endParaRPr>
          </a:p>
          <a:p>
            <a:pPr marL="742896" lvl="1" indent="-285750">
              <a:buClr>
                <a:srgbClr val="469AC5"/>
              </a:buClr>
              <a:buFont typeface="Arial" panose="020B0604020202020204" pitchFamily="34" charset="0"/>
              <a:buChar char="•"/>
            </a:pPr>
            <a:r>
              <a:rPr lang="en-US" sz="1400" dirty="0">
                <a:latin typeface="Century Gothic" pitchFamily="34" charset="0"/>
              </a:rPr>
              <a:t>Fixed Income </a:t>
            </a:r>
            <a:endParaRPr lang="en-US" sz="1400" dirty="0" smtClean="0">
              <a:latin typeface="Century Gothic" pitchFamily="34" charset="0"/>
            </a:endParaRPr>
          </a:p>
          <a:p>
            <a:pPr marL="742896" lvl="1" indent="-285750">
              <a:buClr>
                <a:srgbClr val="469AC5"/>
              </a:buClr>
              <a:buFont typeface="Arial" panose="020B0604020202020204" pitchFamily="34" charset="0"/>
              <a:buChar char="•"/>
            </a:pPr>
            <a:endParaRPr lang="en-US" sz="1400" dirty="0">
              <a:latin typeface="Century Gothic" pitchFamily="34" charset="0"/>
            </a:endParaRPr>
          </a:p>
          <a:p>
            <a:pPr marL="742896" lvl="1" indent="-285750">
              <a:buClr>
                <a:srgbClr val="469AC5"/>
              </a:buClr>
              <a:buFont typeface="Arial" panose="020B0604020202020204" pitchFamily="34" charset="0"/>
              <a:buChar char="•"/>
            </a:pPr>
            <a:r>
              <a:rPr lang="en-US" sz="1400" dirty="0">
                <a:latin typeface="Century Gothic" pitchFamily="34" charset="0"/>
              </a:rPr>
              <a:t>Cash 				</a:t>
            </a:r>
            <a:r>
              <a:rPr lang="en-US" sz="1400" dirty="0" smtClean="0">
                <a:latin typeface="Century Gothic" pitchFamily="34" charset="0"/>
              </a:rPr>
              <a:t>Less </a:t>
            </a:r>
            <a:r>
              <a:rPr lang="en-US" sz="1400" dirty="0">
                <a:latin typeface="Century Gothic" pitchFamily="34" charset="0"/>
              </a:rPr>
              <a:t>Risk – Less Reward </a:t>
            </a:r>
            <a:endParaRPr lang="en-US" sz="1400" dirty="0" smtClean="0">
              <a:latin typeface="Century Gothic" pitchFamily="34" charset="0"/>
            </a:endParaRPr>
          </a:p>
          <a:p>
            <a:pPr marL="742896" lvl="1" indent="-285750">
              <a:buClr>
                <a:srgbClr val="469AC5"/>
              </a:buClr>
              <a:buFont typeface="Arial" panose="020B0604020202020204" pitchFamily="34" charset="0"/>
              <a:buChar char="•"/>
            </a:pPr>
            <a:endParaRPr lang="en-US" sz="1400" dirty="0">
              <a:latin typeface="Century Gothic" pitchFamily="34" charset="0"/>
            </a:endParaRPr>
          </a:p>
          <a:p>
            <a:pPr lvl="1">
              <a:buClr>
                <a:srgbClr val="469AC5"/>
              </a:buClr>
            </a:pPr>
            <a:r>
              <a:rPr lang="en-US" sz="1400" dirty="0" smtClean="0">
                <a:latin typeface="Century Gothic" pitchFamily="34" charset="0"/>
              </a:rPr>
              <a:t>Different types of hedge funds could be distributed up or down the risk / return spectrum</a:t>
            </a:r>
            <a:endParaRPr lang="en-US" sz="1200" dirty="0">
              <a:latin typeface="Century Gothic" pitchFamily="34" charset="0"/>
            </a:endParaRPr>
          </a:p>
        </p:txBody>
      </p:sp>
      <p:cxnSp>
        <p:nvCxnSpPr>
          <p:cNvPr id="12" name="Straight Arrow Connector 11"/>
          <p:cNvCxnSpPr/>
          <p:nvPr/>
        </p:nvCxnSpPr>
        <p:spPr>
          <a:xfrm>
            <a:off x="4110249" y="2116498"/>
            <a:ext cx="4551" cy="337886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79714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6754" y="372483"/>
            <a:ext cx="8444752" cy="769441"/>
          </a:xfrm>
          <a:prstGeom prst="rect">
            <a:avLst/>
          </a:prstGeom>
          <a:noFill/>
        </p:spPr>
        <p:txBody>
          <a:bodyPr wrap="square" rtlCol="0">
            <a:spAutoFit/>
          </a:bodyPr>
          <a:lstStyle/>
          <a:p>
            <a:pPr>
              <a:defRPr/>
            </a:pPr>
            <a:r>
              <a:rPr lang="en-US" sz="2400" dirty="0" smtClean="0">
                <a:solidFill>
                  <a:srgbClr val="469AC5"/>
                </a:solidFill>
                <a:latin typeface="Palatino Linotype" pitchFamily="18" charset="0"/>
                <a:cs typeface="Arial" pitchFamily="34" charset="0"/>
              </a:rPr>
              <a:t>Portfolio Structure and Risk Framework   </a:t>
            </a:r>
            <a:endParaRPr lang="en-US" sz="2400" dirty="0">
              <a:solidFill>
                <a:srgbClr val="469AC5"/>
              </a:solidFill>
              <a:latin typeface="Palatino Linotype" pitchFamily="18" charset="0"/>
              <a:cs typeface="Arial" pitchFamily="34" charset="0"/>
            </a:endParaRPr>
          </a:p>
          <a:p>
            <a:pPr>
              <a:defRPr/>
            </a:pPr>
            <a:endParaRPr lang="en-US" sz="2000" dirty="0">
              <a:solidFill>
                <a:srgbClr val="469AC5"/>
              </a:solidFill>
              <a:latin typeface="Palatino Linotype" pitchFamily="18" charset="0"/>
              <a:cs typeface="Arial" pitchFamily="34" charset="0"/>
            </a:endParaRPr>
          </a:p>
        </p:txBody>
      </p:sp>
      <p:sp>
        <p:nvSpPr>
          <p:cNvPr id="3" name="TextBox 2"/>
          <p:cNvSpPr txBox="1"/>
          <p:nvPr/>
        </p:nvSpPr>
        <p:spPr>
          <a:xfrm>
            <a:off x="175035" y="970035"/>
            <a:ext cx="8516471" cy="5386090"/>
          </a:xfrm>
          <a:prstGeom prst="rect">
            <a:avLst/>
          </a:prstGeom>
          <a:noFill/>
        </p:spPr>
        <p:txBody>
          <a:bodyPr wrap="square" rtlCol="0">
            <a:spAutoFit/>
          </a:bodyPr>
          <a:lstStyle/>
          <a:p>
            <a:pPr lvl="1">
              <a:buClr>
                <a:srgbClr val="469AC5"/>
              </a:buClr>
            </a:pPr>
            <a:r>
              <a:rPr lang="en-US" sz="1400" b="1" dirty="0">
                <a:latin typeface="Century Gothic" pitchFamily="34" charset="0"/>
              </a:rPr>
              <a:t>Traditional:  Asset Class-Based Structure </a:t>
            </a:r>
          </a:p>
          <a:p>
            <a:pPr marL="742896" lvl="1" indent="-285750">
              <a:buClr>
                <a:srgbClr val="469AC5"/>
              </a:buClr>
              <a:buFont typeface="Arial" panose="020B0604020202020204" pitchFamily="34" charset="0"/>
              <a:buChar char="•"/>
            </a:pPr>
            <a:endParaRPr lang="en-US" sz="1200" dirty="0">
              <a:latin typeface="Century Gothic" pitchFamily="34" charset="0"/>
            </a:endParaRPr>
          </a:p>
          <a:p>
            <a:pPr lvl="1">
              <a:buClr>
                <a:srgbClr val="469AC5"/>
              </a:buClr>
            </a:pPr>
            <a:r>
              <a:rPr lang="en-US" sz="1600" b="1" dirty="0" smtClean="0">
                <a:latin typeface="Century Gothic" pitchFamily="34" charset="0"/>
              </a:rPr>
              <a:t>Pro</a:t>
            </a:r>
            <a:endParaRPr lang="en-US" sz="1600" b="1" dirty="0">
              <a:latin typeface="Century Gothic" pitchFamily="34" charset="0"/>
            </a:endParaRPr>
          </a:p>
          <a:p>
            <a:pPr marL="742896" lvl="1" indent="-285750">
              <a:buClr>
                <a:srgbClr val="469AC5"/>
              </a:buClr>
              <a:buFont typeface="Arial" panose="020B0604020202020204" pitchFamily="34" charset="0"/>
              <a:buChar char="•"/>
            </a:pPr>
            <a:r>
              <a:rPr lang="en-US" sz="1600" dirty="0">
                <a:latin typeface="Century Gothic" pitchFamily="34" charset="0"/>
              </a:rPr>
              <a:t>Easy to understand – (more risk / more reward) </a:t>
            </a:r>
            <a:endParaRPr lang="en-US" sz="1600" dirty="0" smtClean="0">
              <a:latin typeface="Century Gothic" pitchFamily="34" charset="0"/>
            </a:endParaRPr>
          </a:p>
          <a:p>
            <a:pPr marL="742896" lvl="1" indent="-285750">
              <a:buClr>
                <a:srgbClr val="469AC5"/>
              </a:buClr>
              <a:buFont typeface="Arial" panose="020B0604020202020204" pitchFamily="34" charset="0"/>
              <a:buChar char="•"/>
            </a:pPr>
            <a:endParaRPr lang="en-US" sz="1600" dirty="0">
              <a:latin typeface="Century Gothic" pitchFamily="34" charset="0"/>
            </a:endParaRPr>
          </a:p>
          <a:p>
            <a:pPr marL="742896" lvl="1" indent="-285750">
              <a:buClr>
                <a:srgbClr val="469AC5"/>
              </a:buClr>
              <a:buFont typeface="Arial" panose="020B0604020202020204" pitchFamily="34" charset="0"/>
              <a:buChar char="•"/>
            </a:pPr>
            <a:r>
              <a:rPr lang="en-US" sz="1600" dirty="0">
                <a:latin typeface="Century Gothic" pitchFamily="34" charset="0"/>
              </a:rPr>
              <a:t>Financial industry standard management model </a:t>
            </a:r>
            <a:endParaRPr lang="en-US" sz="1600" dirty="0" smtClean="0">
              <a:latin typeface="Century Gothic" pitchFamily="34" charset="0"/>
            </a:endParaRPr>
          </a:p>
          <a:p>
            <a:pPr marL="742896" lvl="1" indent="-285750">
              <a:buClr>
                <a:srgbClr val="469AC5"/>
              </a:buClr>
              <a:buFont typeface="Arial" panose="020B0604020202020204" pitchFamily="34" charset="0"/>
              <a:buChar char="•"/>
            </a:pPr>
            <a:endParaRPr lang="en-US" sz="1600" dirty="0" smtClean="0">
              <a:latin typeface="Century Gothic" pitchFamily="34" charset="0"/>
            </a:endParaRPr>
          </a:p>
          <a:p>
            <a:pPr marL="742896" lvl="1" indent="-285750">
              <a:buClr>
                <a:srgbClr val="469AC5"/>
              </a:buClr>
              <a:buFont typeface="Arial" panose="020B0604020202020204" pitchFamily="34" charset="0"/>
              <a:buChar char="•"/>
            </a:pPr>
            <a:r>
              <a:rPr lang="en-US" sz="1600" dirty="0" smtClean="0">
                <a:latin typeface="Century Gothic" pitchFamily="34" charset="0"/>
              </a:rPr>
              <a:t>Adequate </a:t>
            </a:r>
            <a:r>
              <a:rPr lang="en-US" sz="1600" dirty="0">
                <a:latin typeface="Century Gothic" pitchFamily="34" charset="0"/>
              </a:rPr>
              <a:t>structure if you are fully funded or have a long-term horizon where large equity/ growth risk will likely be rewarded </a:t>
            </a:r>
          </a:p>
          <a:p>
            <a:pPr marL="742896" lvl="1" indent="-285750">
              <a:buClr>
                <a:srgbClr val="469AC5"/>
              </a:buClr>
              <a:buFont typeface="Arial" panose="020B0604020202020204" pitchFamily="34" charset="0"/>
              <a:buChar char="•"/>
            </a:pPr>
            <a:endParaRPr lang="en-US" sz="1600" dirty="0">
              <a:latin typeface="Century Gothic" pitchFamily="34" charset="0"/>
            </a:endParaRPr>
          </a:p>
          <a:p>
            <a:pPr lvl="1">
              <a:buClr>
                <a:srgbClr val="469AC5"/>
              </a:buClr>
            </a:pPr>
            <a:r>
              <a:rPr lang="en-US" sz="1600" b="1" dirty="0">
                <a:latin typeface="Century Gothic" pitchFamily="34" charset="0"/>
              </a:rPr>
              <a:t>Con</a:t>
            </a:r>
          </a:p>
          <a:p>
            <a:pPr marL="742896" lvl="1" indent="-285750">
              <a:buClr>
                <a:srgbClr val="469AC5"/>
              </a:buClr>
              <a:buFont typeface="Arial" panose="020B0604020202020204" pitchFamily="34" charset="0"/>
              <a:buChar char="•"/>
            </a:pPr>
            <a:r>
              <a:rPr lang="en-US" sz="1600" dirty="0">
                <a:latin typeface="Century Gothic" pitchFamily="34" charset="0"/>
              </a:rPr>
              <a:t>Disconnect between </a:t>
            </a:r>
            <a:r>
              <a:rPr lang="en-US" sz="1600" dirty="0" smtClean="0">
                <a:latin typeface="Century Gothic" pitchFamily="34" charset="0"/>
              </a:rPr>
              <a:t>investors’ true </a:t>
            </a:r>
            <a:r>
              <a:rPr lang="en-US" sz="1600" dirty="0">
                <a:latin typeface="Century Gothic" pitchFamily="34" charset="0"/>
              </a:rPr>
              <a:t>risk preferences and asset portfolio </a:t>
            </a:r>
            <a:r>
              <a:rPr lang="en-US" sz="1600" dirty="0" smtClean="0">
                <a:latin typeface="Century Gothic" pitchFamily="34" charset="0"/>
              </a:rPr>
              <a:t>risk exposures </a:t>
            </a:r>
          </a:p>
          <a:p>
            <a:pPr marL="742896" lvl="1" indent="-285750">
              <a:buClr>
                <a:srgbClr val="469AC5"/>
              </a:buClr>
              <a:buFont typeface="Arial" panose="020B0604020202020204" pitchFamily="34" charset="0"/>
              <a:buChar char="•"/>
            </a:pPr>
            <a:endParaRPr lang="en-US" sz="1600" dirty="0">
              <a:latin typeface="Century Gothic" pitchFamily="34" charset="0"/>
            </a:endParaRPr>
          </a:p>
          <a:p>
            <a:pPr marL="742896" lvl="1" indent="-285750">
              <a:buClr>
                <a:srgbClr val="469AC5"/>
              </a:buClr>
              <a:buFont typeface="Arial" panose="020B0604020202020204" pitchFamily="34" charset="0"/>
              <a:buChar char="•"/>
            </a:pPr>
            <a:r>
              <a:rPr lang="en-US" sz="1600" dirty="0">
                <a:latin typeface="Century Gothic" pitchFamily="34" charset="0"/>
              </a:rPr>
              <a:t>Doesn’t accurately capture investment risk – which means risk isn’t truly “managed” </a:t>
            </a:r>
            <a:endParaRPr lang="en-US" sz="1600" dirty="0" smtClean="0">
              <a:latin typeface="Century Gothic" pitchFamily="34" charset="0"/>
            </a:endParaRPr>
          </a:p>
          <a:p>
            <a:pPr marL="742896" lvl="1" indent="-285750">
              <a:buClr>
                <a:srgbClr val="469AC5"/>
              </a:buClr>
              <a:buFont typeface="Arial" panose="020B0604020202020204" pitchFamily="34" charset="0"/>
              <a:buChar char="•"/>
            </a:pPr>
            <a:endParaRPr lang="en-US" sz="1600" dirty="0">
              <a:latin typeface="Century Gothic" pitchFamily="34" charset="0"/>
            </a:endParaRPr>
          </a:p>
          <a:p>
            <a:pPr marL="742896" lvl="1" indent="-285750">
              <a:buClr>
                <a:srgbClr val="469AC5"/>
              </a:buClr>
              <a:buFont typeface="Arial" panose="020B0604020202020204" pitchFamily="34" charset="0"/>
              <a:buChar char="•"/>
            </a:pPr>
            <a:r>
              <a:rPr lang="en-US" sz="1600" dirty="0">
                <a:latin typeface="Century Gothic" pitchFamily="34" charset="0"/>
              </a:rPr>
              <a:t>Underestimates equity / growth risk in the </a:t>
            </a:r>
            <a:r>
              <a:rPr lang="en-US" sz="1600" dirty="0" smtClean="0">
                <a:latin typeface="Century Gothic" pitchFamily="34" charset="0"/>
              </a:rPr>
              <a:t>portfolio</a:t>
            </a:r>
          </a:p>
          <a:p>
            <a:pPr marL="742896" lvl="1" indent="-285750">
              <a:buClr>
                <a:srgbClr val="469AC5"/>
              </a:buClr>
              <a:buFont typeface="Arial" panose="020B0604020202020204" pitchFamily="34" charset="0"/>
              <a:buChar char="•"/>
            </a:pPr>
            <a:endParaRPr lang="en-US" sz="1600" dirty="0">
              <a:latin typeface="Century Gothic" pitchFamily="34" charset="0"/>
            </a:endParaRPr>
          </a:p>
          <a:p>
            <a:pPr marL="742896" lvl="1" indent="-285750">
              <a:buClr>
                <a:srgbClr val="469AC5"/>
              </a:buClr>
              <a:buFont typeface="Arial" panose="020B0604020202020204" pitchFamily="34" charset="0"/>
              <a:buChar char="•"/>
            </a:pPr>
            <a:r>
              <a:rPr lang="en-US" sz="1600" dirty="0">
                <a:latin typeface="Century Gothic" pitchFamily="34" charset="0"/>
              </a:rPr>
              <a:t>Overestimates actual risk diversification </a:t>
            </a:r>
            <a:endParaRPr lang="en-US" sz="1600" dirty="0" smtClean="0">
              <a:latin typeface="Century Gothic" pitchFamily="34" charset="0"/>
            </a:endParaRPr>
          </a:p>
          <a:p>
            <a:pPr marL="742896" lvl="1" indent="-285750">
              <a:buClr>
                <a:srgbClr val="469AC5"/>
              </a:buClr>
              <a:buFont typeface="Arial" panose="020B0604020202020204" pitchFamily="34" charset="0"/>
              <a:buChar char="•"/>
            </a:pPr>
            <a:endParaRPr lang="en-US" sz="1600" dirty="0">
              <a:latin typeface="Century Gothic" pitchFamily="34" charset="0"/>
            </a:endParaRPr>
          </a:p>
          <a:p>
            <a:endParaRPr lang="en-US" sz="1400" dirty="0">
              <a:latin typeface="Century Gothic" pitchFamily="34" charset="0"/>
            </a:endParaRPr>
          </a:p>
        </p:txBody>
      </p:sp>
    </p:spTree>
    <p:extLst>
      <p:ext uri="{BB962C8B-B14F-4D97-AF65-F5344CB8AC3E}">
        <p14:creationId xmlns:p14="http://schemas.microsoft.com/office/powerpoint/2010/main" val="1783103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6754" y="372483"/>
            <a:ext cx="8444752" cy="769441"/>
          </a:xfrm>
          <a:prstGeom prst="rect">
            <a:avLst/>
          </a:prstGeom>
          <a:noFill/>
        </p:spPr>
        <p:txBody>
          <a:bodyPr wrap="square" rtlCol="0">
            <a:spAutoFit/>
          </a:bodyPr>
          <a:lstStyle/>
          <a:p>
            <a:pPr>
              <a:defRPr/>
            </a:pPr>
            <a:r>
              <a:rPr lang="en-US" sz="2400" dirty="0" smtClean="0">
                <a:solidFill>
                  <a:srgbClr val="469AC5"/>
                </a:solidFill>
                <a:latin typeface="Palatino Linotype" pitchFamily="18" charset="0"/>
                <a:cs typeface="Arial" pitchFamily="34" charset="0"/>
              </a:rPr>
              <a:t>Portfolio Structure and Risk Framework   </a:t>
            </a:r>
            <a:endParaRPr lang="en-US" sz="2400" dirty="0">
              <a:solidFill>
                <a:srgbClr val="469AC5"/>
              </a:solidFill>
              <a:latin typeface="Palatino Linotype" pitchFamily="18" charset="0"/>
              <a:cs typeface="Arial" pitchFamily="34" charset="0"/>
            </a:endParaRPr>
          </a:p>
          <a:p>
            <a:pPr>
              <a:defRPr/>
            </a:pPr>
            <a:endParaRPr lang="en-US" sz="2000" dirty="0">
              <a:solidFill>
                <a:srgbClr val="469AC5"/>
              </a:solidFill>
              <a:latin typeface="Palatino Linotype" pitchFamily="18" charset="0"/>
              <a:cs typeface="Arial" pitchFamily="34" charset="0"/>
            </a:endParaRPr>
          </a:p>
        </p:txBody>
      </p:sp>
      <p:sp>
        <p:nvSpPr>
          <p:cNvPr id="3" name="TextBox 2"/>
          <p:cNvSpPr txBox="1"/>
          <p:nvPr/>
        </p:nvSpPr>
        <p:spPr>
          <a:xfrm>
            <a:off x="89647" y="1141924"/>
            <a:ext cx="8516471" cy="3724096"/>
          </a:xfrm>
          <a:prstGeom prst="rect">
            <a:avLst/>
          </a:prstGeom>
          <a:noFill/>
        </p:spPr>
        <p:txBody>
          <a:bodyPr wrap="square" rtlCol="0">
            <a:spAutoFit/>
          </a:bodyPr>
          <a:lstStyle/>
          <a:p>
            <a:pPr marL="742896" lvl="1" indent="-285750">
              <a:buClr>
                <a:srgbClr val="469AC5"/>
              </a:buClr>
              <a:buFont typeface="Arial" panose="020B0604020202020204" pitchFamily="34" charset="0"/>
              <a:buChar char="•"/>
            </a:pPr>
            <a:endParaRPr lang="en-US" sz="1400" dirty="0" smtClean="0">
              <a:latin typeface="Century Gothic" pitchFamily="34" charset="0"/>
            </a:endParaRPr>
          </a:p>
          <a:p>
            <a:pPr marL="742896" lvl="1" indent="-285750">
              <a:buClr>
                <a:srgbClr val="469AC5"/>
              </a:buClr>
              <a:buFont typeface="Arial" panose="020B0604020202020204" pitchFamily="34" charset="0"/>
              <a:buChar char="•"/>
            </a:pPr>
            <a:r>
              <a:rPr lang="en-US" sz="1600" dirty="0" smtClean="0">
                <a:latin typeface="Century Gothic" pitchFamily="34" charset="0"/>
              </a:rPr>
              <a:t>The Great Financial Crisis in 2008 exposed multiple deficiencies in institutional investors’ risk management frameworks </a:t>
            </a:r>
          </a:p>
          <a:p>
            <a:pPr marL="742896" lvl="1" indent="-285750">
              <a:buClr>
                <a:srgbClr val="469AC5"/>
              </a:buClr>
              <a:buFont typeface="Arial" panose="020B0604020202020204" pitchFamily="34" charset="0"/>
              <a:buChar char="•"/>
            </a:pPr>
            <a:endParaRPr lang="en-US" sz="1600" dirty="0">
              <a:latin typeface="Century Gothic" pitchFamily="34" charset="0"/>
            </a:endParaRPr>
          </a:p>
          <a:p>
            <a:pPr marL="742896" lvl="1" indent="-285750">
              <a:buClr>
                <a:srgbClr val="469AC5"/>
              </a:buClr>
              <a:buFont typeface="Arial" panose="020B0604020202020204" pitchFamily="34" charset="0"/>
              <a:buChar char="•"/>
            </a:pPr>
            <a:r>
              <a:rPr lang="en-US" sz="1600" dirty="0" smtClean="0">
                <a:latin typeface="Century Gothic" pitchFamily="34" charset="0"/>
              </a:rPr>
              <a:t>Investors knew they were dependent on growth risk to generate returns; however, most did not realize the extent to which equity (growth risk) was embedded throughout the portfolio</a:t>
            </a:r>
          </a:p>
          <a:p>
            <a:pPr marL="742896" lvl="1" indent="-285750">
              <a:buClr>
                <a:srgbClr val="469AC5"/>
              </a:buClr>
              <a:buFont typeface="Arial" panose="020B0604020202020204" pitchFamily="34" charset="0"/>
              <a:buChar char="•"/>
            </a:pPr>
            <a:endParaRPr lang="en-US" sz="1600" dirty="0">
              <a:latin typeface="Century Gothic" pitchFamily="34" charset="0"/>
            </a:endParaRPr>
          </a:p>
          <a:p>
            <a:pPr marL="742896" lvl="1" indent="-285750">
              <a:buClr>
                <a:srgbClr val="469AC5"/>
              </a:buClr>
              <a:buFont typeface="Arial" panose="020B0604020202020204" pitchFamily="34" charset="0"/>
              <a:buChar char="•"/>
            </a:pPr>
            <a:r>
              <a:rPr lang="en-US" sz="1600" dirty="0" smtClean="0">
                <a:latin typeface="Century Gothic" pitchFamily="34" charset="0"/>
              </a:rPr>
              <a:t>This experience prompted a reexamination of  the whole concept of diversification</a:t>
            </a:r>
          </a:p>
          <a:p>
            <a:pPr marL="742896" lvl="1" indent="-285750">
              <a:buClr>
                <a:srgbClr val="469AC5"/>
              </a:buClr>
              <a:buFont typeface="Arial" panose="020B0604020202020204" pitchFamily="34" charset="0"/>
              <a:buChar char="•"/>
            </a:pPr>
            <a:endParaRPr lang="en-US" sz="1600" dirty="0">
              <a:latin typeface="Century Gothic" pitchFamily="34" charset="0"/>
            </a:endParaRPr>
          </a:p>
          <a:p>
            <a:pPr marL="742896" lvl="1" indent="-285750">
              <a:buClr>
                <a:srgbClr val="469AC5"/>
              </a:buClr>
              <a:buFont typeface="Arial" panose="020B0604020202020204" pitchFamily="34" charset="0"/>
              <a:buChar char="•"/>
            </a:pPr>
            <a:r>
              <a:rPr lang="en-US" sz="1600" dirty="0" smtClean="0">
                <a:latin typeface="Century Gothic" pitchFamily="34" charset="0"/>
              </a:rPr>
              <a:t>As a result, institutional investors have developed innovative and intuitive frameworks to categorize and manage risk (primarily growth risk) </a:t>
            </a:r>
          </a:p>
          <a:p>
            <a:pPr marL="742896" lvl="1" indent="-285750">
              <a:buClr>
                <a:srgbClr val="469AC5"/>
              </a:buClr>
              <a:buFont typeface="Arial" panose="020B0604020202020204" pitchFamily="34" charset="0"/>
              <a:buChar char="•"/>
            </a:pPr>
            <a:endParaRPr lang="en-US" sz="1600" dirty="0">
              <a:latin typeface="Century Gothic" pitchFamily="34" charset="0"/>
            </a:endParaRPr>
          </a:p>
          <a:p>
            <a:pPr marL="742896" lvl="1" indent="-285750">
              <a:buClr>
                <a:srgbClr val="469AC5"/>
              </a:buClr>
              <a:buFont typeface="Arial" panose="020B0604020202020204" pitchFamily="34" charset="0"/>
              <a:buChar char="•"/>
            </a:pPr>
            <a:endParaRPr lang="en-US" sz="1400" dirty="0">
              <a:latin typeface="Century Gothic" pitchFamily="34" charset="0"/>
            </a:endParaRPr>
          </a:p>
        </p:txBody>
      </p:sp>
    </p:spTree>
    <p:extLst>
      <p:ext uri="{BB962C8B-B14F-4D97-AF65-F5344CB8AC3E}">
        <p14:creationId xmlns:p14="http://schemas.microsoft.com/office/powerpoint/2010/main" val="30555985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6754" y="372483"/>
            <a:ext cx="8444752" cy="769441"/>
          </a:xfrm>
          <a:prstGeom prst="rect">
            <a:avLst/>
          </a:prstGeom>
          <a:noFill/>
        </p:spPr>
        <p:txBody>
          <a:bodyPr wrap="square" rtlCol="0">
            <a:spAutoFit/>
          </a:bodyPr>
          <a:lstStyle/>
          <a:p>
            <a:pPr>
              <a:defRPr/>
            </a:pPr>
            <a:r>
              <a:rPr lang="en-US" sz="2400" dirty="0" smtClean="0">
                <a:solidFill>
                  <a:srgbClr val="469AC5"/>
                </a:solidFill>
                <a:latin typeface="Palatino Linotype" pitchFamily="18" charset="0"/>
                <a:cs typeface="Arial" pitchFamily="34" charset="0"/>
              </a:rPr>
              <a:t>Portfolio Structure and Risk Framework   </a:t>
            </a:r>
            <a:endParaRPr lang="en-US" sz="2400" dirty="0">
              <a:solidFill>
                <a:srgbClr val="469AC5"/>
              </a:solidFill>
              <a:latin typeface="Palatino Linotype" pitchFamily="18" charset="0"/>
              <a:cs typeface="Arial" pitchFamily="34" charset="0"/>
            </a:endParaRPr>
          </a:p>
          <a:p>
            <a:pPr>
              <a:defRPr/>
            </a:pPr>
            <a:endParaRPr lang="en-US" sz="2000" dirty="0">
              <a:solidFill>
                <a:srgbClr val="469AC5"/>
              </a:solidFill>
              <a:latin typeface="Palatino Linotype" pitchFamily="18" charset="0"/>
              <a:cs typeface="Arial" pitchFamily="34" charset="0"/>
            </a:endParaRPr>
          </a:p>
        </p:txBody>
      </p:sp>
      <p:sp>
        <p:nvSpPr>
          <p:cNvPr id="3" name="TextBox 2"/>
          <p:cNvSpPr txBox="1"/>
          <p:nvPr/>
        </p:nvSpPr>
        <p:spPr>
          <a:xfrm>
            <a:off x="175035" y="966036"/>
            <a:ext cx="8516471" cy="5355312"/>
          </a:xfrm>
          <a:prstGeom prst="rect">
            <a:avLst/>
          </a:prstGeom>
          <a:noFill/>
        </p:spPr>
        <p:txBody>
          <a:bodyPr wrap="square" rtlCol="0">
            <a:spAutoFit/>
          </a:bodyPr>
          <a:lstStyle/>
          <a:p>
            <a:pPr marL="742896" lvl="1" indent="-285750">
              <a:buClr>
                <a:srgbClr val="469AC5"/>
              </a:buClr>
              <a:buFont typeface="Arial" panose="020B0604020202020204" pitchFamily="34" charset="0"/>
              <a:buChar char="•"/>
            </a:pPr>
            <a:endParaRPr lang="en-US" sz="1200" dirty="0" smtClean="0">
              <a:latin typeface="Century Gothic" pitchFamily="34" charset="0"/>
            </a:endParaRPr>
          </a:p>
          <a:p>
            <a:r>
              <a:rPr lang="en-US" sz="1400" b="1" dirty="0">
                <a:latin typeface="Century Gothic" panose="020B0502020202020204" pitchFamily="34" charset="0"/>
              </a:rPr>
              <a:t>Risk </a:t>
            </a:r>
            <a:r>
              <a:rPr lang="en-US" sz="1400" b="1" dirty="0" smtClean="0">
                <a:latin typeface="Century Gothic" panose="020B0502020202020204" pitchFamily="34" charset="0"/>
              </a:rPr>
              <a:t>Class-Based </a:t>
            </a:r>
            <a:r>
              <a:rPr lang="en-US" sz="1400" b="1" dirty="0">
                <a:latin typeface="Century Gothic" panose="020B0502020202020204" pitchFamily="34" charset="0"/>
              </a:rPr>
              <a:t>Structure </a:t>
            </a:r>
            <a:endParaRPr lang="en-US" sz="1400" dirty="0">
              <a:latin typeface="Century Gothic" panose="020B0502020202020204" pitchFamily="34" charset="0"/>
            </a:endParaRPr>
          </a:p>
          <a:p>
            <a:r>
              <a:rPr lang="en-US" sz="1400" dirty="0">
                <a:latin typeface="Century Gothic" panose="020B0502020202020204" pitchFamily="34" charset="0"/>
              </a:rPr>
              <a:t> </a:t>
            </a:r>
          </a:p>
          <a:p>
            <a:pPr marL="285750" indent="-285750">
              <a:buClr>
                <a:srgbClr val="6E97C8"/>
              </a:buClr>
              <a:buFont typeface="Arial" panose="020B0604020202020204" pitchFamily="34" charset="0"/>
              <a:buChar char="•"/>
            </a:pPr>
            <a:r>
              <a:rPr lang="en-US" sz="1600" dirty="0">
                <a:latin typeface="Century Gothic" panose="020B0502020202020204" pitchFamily="34" charset="0"/>
              </a:rPr>
              <a:t>Think about the asset portfolio on a risk basis, not by asset class </a:t>
            </a:r>
          </a:p>
          <a:p>
            <a:r>
              <a:rPr lang="en-US" sz="1600" dirty="0">
                <a:latin typeface="Century Gothic" panose="020B0502020202020204" pitchFamily="34" charset="0"/>
              </a:rPr>
              <a:t> </a:t>
            </a:r>
          </a:p>
          <a:p>
            <a:pPr marL="285750" indent="-285750">
              <a:buClr>
                <a:srgbClr val="6E97C8"/>
              </a:buClr>
              <a:buFont typeface="Arial" panose="020B0604020202020204" pitchFamily="34" charset="0"/>
              <a:buChar char="•"/>
            </a:pPr>
            <a:r>
              <a:rPr lang="en-US" sz="1600" dirty="0">
                <a:latin typeface="Century Gothic" panose="020B0502020202020204" pitchFamily="34" charset="0"/>
              </a:rPr>
              <a:t>Identify risk exposures to be assumed and managed</a:t>
            </a:r>
          </a:p>
          <a:p>
            <a:pPr>
              <a:buClr>
                <a:srgbClr val="6E97C8"/>
              </a:buClr>
            </a:pPr>
            <a:r>
              <a:rPr lang="en-US" sz="1600" dirty="0">
                <a:latin typeface="Century Gothic" panose="020B0502020202020204" pitchFamily="34" charset="0"/>
              </a:rPr>
              <a:t> </a:t>
            </a:r>
          </a:p>
          <a:p>
            <a:pPr marL="285750" indent="-285750">
              <a:buClr>
                <a:srgbClr val="6E97C8"/>
              </a:buClr>
              <a:buFont typeface="Arial" panose="020B0604020202020204" pitchFamily="34" charset="0"/>
              <a:buChar char="•"/>
            </a:pPr>
            <a:r>
              <a:rPr lang="en-US" sz="1600" dirty="0">
                <a:latin typeface="Century Gothic" panose="020B0502020202020204" pitchFamily="34" charset="0"/>
              </a:rPr>
              <a:t>Reorganize investment portfolio along risk exposures </a:t>
            </a:r>
            <a:r>
              <a:rPr lang="en-US" sz="1600" dirty="0" smtClean="0">
                <a:latin typeface="Century Gothic" panose="020B0502020202020204" pitchFamily="34" charset="0"/>
              </a:rPr>
              <a:t>lines   </a:t>
            </a:r>
            <a:endParaRPr lang="en-US" sz="1600" dirty="0">
              <a:latin typeface="Century Gothic" panose="020B0502020202020204" pitchFamily="34" charset="0"/>
            </a:endParaRPr>
          </a:p>
          <a:p>
            <a:pPr marL="742896" lvl="1" indent="-285750">
              <a:buClr>
                <a:srgbClr val="6E97C8"/>
              </a:buClr>
              <a:buFont typeface="Arial" panose="020B0604020202020204" pitchFamily="34" charset="0"/>
              <a:buChar char="•"/>
            </a:pPr>
            <a:r>
              <a:rPr lang="en-US" sz="1600" dirty="0">
                <a:latin typeface="Century Gothic" panose="020B0502020202020204" pitchFamily="34" charset="0"/>
              </a:rPr>
              <a:t>Pure risk class structure </a:t>
            </a:r>
          </a:p>
          <a:p>
            <a:pPr>
              <a:buClr>
                <a:srgbClr val="6E97C8"/>
              </a:buClr>
            </a:pPr>
            <a:r>
              <a:rPr lang="en-US" sz="1600" dirty="0">
                <a:latin typeface="Century Gothic" panose="020B0502020202020204" pitchFamily="34" charset="0"/>
              </a:rPr>
              <a:t> </a:t>
            </a:r>
          </a:p>
          <a:p>
            <a:pPr marL="285750" indent="-285750">
              <a:buClr>
                <a:srgbClr val="6E97C8"/>
              </a:buClr>
              <a:buFont typeface="Arial" panose="020B0604020202020204" pitchFamily="34" charset="0"/>
              <a:buChar char="•"/>
            </a:pPr>
            <a:r>
              <a:rPr lang="en-US" sz="1600" dirty="0">
                <a:latin typeface="Century Gothic" panose="020B0502020202020204" pitchFamily="34" charset="0"/>
              </a:rPr>
              <a:t>Develop an understanding of the sensitivities of the portfolio to risk factors </a:t>
            </a:r>
          </a:p>
          <a:p>
            <a:pPr>
              <a:buClr>
                <a:srgbClr val="6E97C8"/>
              </a:buClr>
            </a:pPr>
            <a:r>
              <a:rPr lang="en-US" sz="1600" dirty="0">
                <a:latin typeface="Century Gothic" panose="020B0502020202020204" pitchFamily="34" charset="0"/>
              </a:rPr>
              <a:t> </a:t>
            </a:r>
          </a:p>
          <a:p>
            <a:pPr marL="285750" indent="-285750">
              <a:buClr>
                <a:srgbClr val="6E97C8"/>
              </a:buClr>
              <a:buFont typeface="Arial" panose="020B0604020202020204" pitchFamily="34" charset="0"/>
              <a:buChar char="•"/>
            </a:pPr>
            <a:r>
              <a:rPr lang="en-US" sz="1600" dirty="0" smtClean="0">
                <a:latin typeface="Century Gothic" panose="020B0502020202020204" pitchFamily="34" charset="0"/>
              </a:rPr>
              <a:t>Customizable </a:t>
            </a:r>
            <a:r>
              <a:rPr lang="en-US" sz="1600" dirty="0">
                <a:latin typeface="Century Gothic" panose="020B0502020202020204" pitchFamily="34" charset="0"/>
              </a:rPr>
              <a:t>– underwritten by multiple asset classes / strategies </a:t>
            </a:r>
          </a:p>
          <a:p>
            <a:pPr marL="742896" lvl="1" indent="-285750">
              <a:buClr>
                <a:srgbClr val="6E97C8"/>
              </a:buClr>
              <a:buFont typeface="Arial" panose="020B0604020202020204" pitchFamily="34" charset="0"/>
              <a:buChar char="•"/>
            </a:pPr>
            <a:r>
              <a:rPr lang="en-US" sz="1600" dirty="0">
                <a:latin typeface="Century Gothic" panose="020B0502020202020204" pitchFamily="34" charset="0"/>
              </a:rPr>
              <a:t>Weightings of asset classes / strategies can be adjusted to provide a strong or weaker exposure to a risk factor</a:t>
            </a:r>
          </a:p>
          <a:p>
            <a:pPr marL="1200044" lvl="3" indent="-285750">
              <a:buClr>
                <a:srgbClr val="6E97C8"/>
              </a:buClr>
              <a:buFont typeface="Arial" panose="020B0604020202020204" pitchFamily="34" charset="0"/>
              <a:buChar char="•"/>
            </a:pPr>
            <a:r>
              <a:rPr lang="en-US" sz="1600" dirty="0">
                <a:latin typeface="Century Gothic" panose="020B0502020202020204" pitchFamily="34" charset="0"/>
              </a:rPr>
              <a:t>Growth portfolio:  increase high yield exposure – decrease public equity exposure will reduce portfolio “growth” exposure </a:t>
            </a:r>
          </a:p>
          <a:p>
            <a:pPr>
              <a:buClr>
                <a:srgbClr val="6E97C8"/>
              </a:buClr>
            </a:pPr>
            <a:r>
              <a:rPr lang="en-US" sz="1600" dirty="0">
                <a:latin typeface="Century Gothic" panose="020B0502020202020204" pitchFamily="34" charset="0"/>
              </a:rPr>
              <a:t> </a:t>
            </a:r>
          </a:p>
          <a:p>
            <a:pPr marL="285750" indent="-285750">
              <a:buClr>
                <a:srgbClr val="6E97C8"/>
              </a:buClr>
              <a:buFont typeface="Arial" panose="020B0604020202020204" pitchFamily="34" charset="0"/>
              <a:buChar char="•"/>
            </a:pPr>
            <a:r>
              <a:rPr lang="en-US" sz="1600" dirty="0">
                <a:latin typeface="Century Gothic" panose="020B0502020202020204" pitchFamily="34" charset="0"/>
              </a:rPr>
              <a:t>Once risk classification are identified - Easy to understand / intuitive </a:t>
            </a:r>
          </a:p>
          <a:p>
            <a:pPr marL="285750" lvl="1" indent="-285750">
              <a:buClr>
                <a:srgbClr val="6E97C8"/>
              </a:buClr>
              <a:buFont typeface="Arial" panose="020B0604020202020204" pitchFamily="34" charset="0"/>
              <a:buChar char="•"/>
            </a:pPr>
            <a:endParaRPr lang="en-US" sz="1600" dirty="0">
              <a:latin typeface="Century Gothic" panose="020B0502020202020204" pitchFamily="34" charset="0"/>
            </a:endParaRPr>
          </a:p>
          <a:p>
            <a:pPr marL="742896" lvl="1" indent="-285750">
              <a:buClr>
                <a:srgbClr val="469AC5"/>
              </a:buClr>
              <a:buFont typeface="Arial" panose="020B0604020202020204" pitchFamily="34" charset="0"/>
              <a:buChar char="•"/>
            </a:pPr>
            <a:endParaRPr lang="en-US" sz="1600" dirty="0">
              <a:latin typeface="Century Gothic" panose="020B0502020202020204" pitchFamily="34" charset="0"/>
            </a:endParaRPr>
          </a:p>
          <a:p>
            <a:endParaRPr lang="en-US" sz="1400" dirty="0">
              <a:latin typeface="Century Gothic" pitchFamily="34" charset="0"/>
            </a:endParaRPr>
          </a:p>
        </p:txBody>
      </p:sp>
    </p:spTree>
    <p:extLst>
      <p:ext uri="{BB962C8B-B14F-4D97-AF65-F5344CB8AC3E}">
        <p14:creationId xmlns:p14="http://schemas.microsoft.com/office/powerpoint/2010/main" val="39058378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6754" y="372483"/>
            <a:ext cx="8444752" cy="769441"/>
          </a:xfrm>
          <a:prstGeom prst="rect">
            <a:avLst/>
          </a:prstGeom>
          <a:noFill/>
        </p:spPr>
        <p:txBody>
          <a:bodyPr wrap="square" rtlCol="0">
            <a:spAutoFit/>
          </a:bodyPr>
          <a:lstStyle/>
          <a:p>
            <a:pPr>
              <a:defRPr/>
            </a:pPr>
            <a:r>
              <a:rPr lang="en-US" sz="2400" dirty="0" smtClean="0">
                <a:solidFill>
                  <a:srgbClr val="469AC5"/>
                </a:solidFill>
                <a:latin typeface="Palatino Linotype" pitchFamily="18" charset="0"/>
                <a:cs typeface="Arial" pitchFamily="34" charset="0"/>
              </a:rPr>
              <a:t>Portfolio Structure and Risk Framework   </a:t>
            </a:r>
            <a:endParaRPr lang="en-US" sz="2400" dirty="0">
              <a:solidFill>
                <a:srgbClr val="469AC5"/>
              </a:solidFill>
              <a:latin typeface="Palatino Linotype" pitchFamily="18" charset="0"/>
              <a:cs typeface="Arial" pitchFamily="34" charset="0"/>
            </a:endParaRPr>
          </a:p>
          <a:p>
            <a:pPr>
              <a:defRPr/>
            </a:pPr>
            <a:endParaRPr lang="en-US" sz="2000" dirty="0">
              <a:solidFill>
                <a:srgbClr val="469AC5"/>
              </a:solidFill>
              <a:latin typeface="Palatino Linotype" pitchFamily="18" charset="0"/>
              <a:cs typeface="Arial" pitchFamily="34" charset="0"/>
            </a:endParaRPr>
          </a:p>
        </p:txBody>
      </p:sp>
      <p:sp>
        <p:nvSpPr>
          <p:cNvPr id="3" name="TextBox 2"/>
          <p:cNvSpPr txBox="1"/>
          <p:nvPr/>
        </p:nvSpPr>
        <p:spPr>
          <a:xfrm>
            <a:off x="175035" y="966036"/>
            <a:ext cx="8516471" cy="4708981"/>
          </a:xfrm>
          <a:prstGeom prst="rect">
            <a:avLst/>
          </a:prstGeom>
          <a:noFill/>
        </p:spPr>
        <p:txBody>
          <a:bodyPr wrap="square" rtlCol="0">
            <a:spAutoFit/>
          </a:bodyPr>
          <a:lstStyle/>
          <a:p>
            <a:endParaRPr lang="en-US" sz="1400" b="1" dirty="0" smtClean="0">
              <a:latin typeface="Century Gothic" panose="020B0502020202020204" pitchFamily="34" charset="0"/>
            </a:endParaRPr>
          </a:p>
          <a:p>
            <a:r>
              <a:rPr lang="en-US" sz="1600" b="1" dirty="0" smtClean="0">
                <a:latin typeface="Century Gothic" panose="020B0502020202020204" pitchFamily="34" charset="0"/>
              </a:rPr>
              <a:t>Building a Functional Class</a:t>
            </a:r>
            <a:r>
              <a:rPr lang="en-US" sz="1600" b="1" dirty="0">
                <a:latin typeface="Century Gothic" panose="020B0502020202020204" pitchFamily="34" charset="0"/>
              </a:rPr>
              <a:t> </a:t>
            </a:r>
          </a:p>
          <a:p>
            <a:pPr>
              <a:buClr>
                <a:srgbClr val="6E97C8"/>
              </a:buClr>
            </a:pPr>
            <a:r>
              <a:rPr lang="en-US" sz="1600" dirty="0">
                <a:latin typeface="Century Gothic" panose="020B0502020202020204" pitchFamily="34" charset="0"/>
              </a:rPr>
              <a:t> </a:t>
            </a:r>
            <a:endParaRPr lang="en-US" sz="1600" dirty="0" smtClean="0">
              <a:latin typeface="Century Gothic" panose="020B0502020202020204" pitchFamily="34" charset="0"/>
            </a:endParaRPr>
          </a:p>
          <a:p>
            <a:pPr marL="285750" indent="-285750">
              <a:buClr>
                <a:srgbClr val="6E97C8"/>
              </a:buClr>
              <a:buFont typeface="Arial" panose="020B0604020202020204" pitchFamily="34" charset="0"/>
              <a:buChar char="•"/>
            </a:pPr>
            <a:r>
              <a:rPr lang="en-US" sz="1600" dirty="0" smtClean="0">
                <a:latin typeface="Century Gothic" panose="020B0502020202020204" pitchFamily="34" charset="0"/>
              </a:rPr>
              <a:t>Determine the role of the functional class and the investment characteristics desired – i.e. expected return, volatility and correlation with a risk (usually equity risk) </a:t>
            </a:r>
          </a:p>
          <a:p>
            <a:pPr marL="285750" indent="-285750">
              <a:buClr>
                <a:srgbClr val="6E97C8"/>
              </a:buClr>
              <a:buFont typeface="Arial" panose="020B0604020202020204" pitchFamily="34" charset="0"/>
              <a:buChar char="•"/>
            </a:pPr>
            <a:endParaRPr lang="en-US" sz="1600" dirty="0" smtClean="0">
              <a:latin typeface="Century Gothic" panose="020B0502020202020204" pitchFamily="34" charset="0"/>
            </a:endParaRPr>
          </a:p>
          <a:p>
            <a:pPr marL="285750" indent="-285750">
              <a:buClr>
                <a:srgbClr val="6E97C8"/>
              </a:buClr>
              <a:buFont typeface="Arial" panose="020B0604020202020204" pitchFamily="34" charset="0"/>
              <a:buChar char="•"/>
            </a:pPr>
            <a:r>
              <a:rPr lang="en-US" sz="1600" dirty="0" smtClean="0">
                <a:latin typeface="Century Gothic" panose="020B0502020202020204" pitchFamily="34" charset="0"/>
              </a:rPr>
              <a:t>For most functional classes there are multiple assets or strategies that may meet the role of the class</a:t>
            </a:r>
          </a:p>
          <a:p>
            <a:pPr marL="742896" lvl="1" indent="-285750">
              <a:buClr>
                <a:srgbClr val="6E97C8"/>
              </a:buClr>
              <a:buFont typeface="Arial" panose="020B0604020202020204" pitchFamily="34" charset="0"/>
              <a:buChar char="•"/>
            </a:pPr>
            <a:r>
              <a:rPr lang="en-US" sz="1600" dirty="0" smtClean="0">
                <a:latin typeface="Century Gothic" panose="020B0502020202020204" pitchFamily="34" charset="0"/>
              </a:rPr>
              <a:t>There </a:t>
            </a:r>
            <a:r>
              <a:rPr lang="en-US" sz="1600" dirty="0">
                <a:latin typeface="Century Gothic" panose="020B0502020202020204" pitchFamily="34" charset="0"/>
              </a:rPr>
              <a:t>is no definitive structure for </a:t>
            </a:r>
            <a:r>
              <a:rPr lang="en-US" sz="1600" dirty="0" smtClean="0">
                <a:latin typeface="Century Gothic" panose="020B0502020202020204" pitchFamily="34" charset="0"/>
              </a:rPr>
              <a:t>a </a:t>
            </a:r>
            <a:r>
              <a:rPr lang="en-US" sz="1600" dirty="0">
                <a:latin typeface="Century Gothic" panose="020B0502020202020204" pitchFamily="34" charset="0"/>
              </a:rPr>
              <a:t>specific functional class</a:t>
            </a:r>
          </a:p>
          <a:p>
            <a:pPr marL="742896" lvl="1" indent="-285750">
              <a:buClr>
                <a:srgbClr val="6E97C8"/>
              </a:buClr>
              <a:buFont typeface="Arial" panose="020B0604020202020204" pitchFamily="34" charset="0"/>
              <a:buChar char="•"/>
            </a:pPr>
            <a:r>
              <a:rPr lang="en-US" sz="1600" dirty="0" smtClean="0">
                <a:latin typeface="Century Gothic" panose="020B0502020202020204" pitchFamily="34" charset="0"/>
              </a:rPr>
              <a:t>All assets or strategies that meet the role should be considered for inclusion</a:t>
            </a:r>
          </a:p>
          <a:p>
            <a:pPr marL="742896" lvl="1" indent="-285750">
              <a:buClr>
                <a:srgbClr val="6E97C8"/>
              </a:buClr>
              <a:buFont typeface="Arial" panose="020B0604020202020204" pitchFamily="34" charset="0"/>
              <a:buChar char="•"/>
            </a:pPr>
            <a:r>
              <a:rPr lang="en-US" sz="1600" dirty="0" smtClean="0">
                <a:latin typeface="Century Gothic" panose="020B0502020202020204" pitchFamily="34" charset="0"/>
              </a:rPr>
              <a:t>The allocation to an asset class or strategy must be large enough to be impactful</a:t>
            </a:r>
          </a:p>
          <a:p>
            <a:pPr marL="742896" lvl="1" indent="-285750">
              <a:buClr>
                <a:srgbClr val="6E97C8"/>
              </a:buClr>
              <a:buFont typeface="Arial" panose="020B0604020202020204" pitchFamily="34" charset="0"/>
              <a:buChar char="•"/>
            </a:pPr>
            <a:r>
              <a:rPr lang="en-US" sz="1600" dirty="0" smtClean="0">
                <a:latin typeface="Century Gothic" panose="020B0502020202020204" pitchFamily="34" charset="0"/>
              </a:rPr>
              <a:t>Therefore, to manage complexity, not all assets that meet the role will be included</a:t>
            </a:r>
          </a:p>
          <a:p>
            <a:pPr marL="285750" indent="-285750">
              <a:buClr>
                <a:srgbClr val="6E97C8"/>
              </a:buClr>
              <a:buFont typeface="Arial" panose="020B0604020202020204" pitchFamily="34" charset="0"/>
              <a:buChar char="•"/>
            </a:pPr>
            <a:endParaRPr lang="en-US" sz="1600" dirty="0" smtClean="0">
              <a:latin typeface="Century Gothic" panose="020B0502020202020204" pitchFamily="34" charset="0"/>
            </a:endParaRPr>
          </a:p>
          <a:p>
            <a:pPr marL="285750" indent="-285750">
              <a:buClr>
                <a:srgbClr val="6E97C8"/>
              </a:buClr>
              <a:buFont typeface="Arial" panose="020B0604020202020204" pitchFamily="34" charset="0"/>
              <a:buChar char="•"/>
            </a:pPr>
            <a:r>
              <a:rPr lang="en-US" sz="1600" dirty="0" smtClean="0">
                <a:latin typeface="Century Gothic" panose="020B0502020202020204" pitchFamily="34" charset="0"/>
              </a:rPr>
              <a:t>Functional class capital market  assumptions are developed by combining assumptions for underlying assets and risk exposures  </a:t>
            </a:r>
          </a:p>
          <a:p>
            <a:pPr marL="285750" indent="-285750">
              <a:buClr>
                <a:srgbClr val="6E97C8"/>
              </a:buClr>
              <a:buFont typeface="Arial" panose="020B0604020202020204" pitchFamily="34" charset="0"/>
              <a:buChar char="•"/>
            </a:pPr>
            <a:endParaRPr lang="en-US" sz="1600" dirty="0">
              <a:latin typeface="Century Gothic" panose="020B0502020202020204" pitchFamily="34" charset="0"/>
            </a:endParaRPr>
          </a:p>
        </p:txBody>
      </p:sp>
    </p:spTree>
    <p:extLst>
      <p:ext uri="{BB962C8B-B14F-4D97-AF65-F5344CB8AC3E}">
        <p14:creationId xmlns:p14="http://schemas.microsoft.com/office/powerpoint/2010/main" val="21205168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6754" y="372483"/>
            <a:ext cx="8444752" cy="769441"/>
          </a:xfrm>
          <a:prstGeom prst="rect">
            <a:avLst/>
          </a:prstGeom>
          <a:noFill/>
        </p:spPr>
        <p:txBody>
          <a:bodyPr wrap="square" rtlCol="0">
            <a:spAutoFit/>
          </a:bodyPr>
          <a:lstStyle/>
          <a:p>
            <a:pPr>
              <a:defRPr/>
            </a:pPr>
            <a:r>
              <a:rPr lang="en-US" sz="2400" dirty="0" smtClean="0">
                <a:solidFill>
                  <a:srgbClr val="469AC5"/>
                </a:solidFill>
                <a:latin typeface="Palatino Linotype" pitchFamily="18" charset="0"/>
                <a:cs typeface="Arial" pitchFamily="34" charset="0"/>
              </a:rPr>
              <a:t>Portfolio Structure and Risk Framework   </a:t>
            </a:r>
            <a:endParaRPr lang="en-US" sz="2400" dirty="0">
              <a:solidFill>
                <a:srgbClr val="469AC5"/>
              </a:solidFill>
              <a:latin typeface="Palatino Linotype" pitchFamily="18" charset="0"/>
              <a:cs typeface="Arial" pitchFamily="34" charset="0"/>
            </a:endParaRPr>
          </a:p>
          <a:p>
            <a:pPr>
              <a:defRPr/>
            </a:pPr>
            <a:endParaRPr lang="en-US" sz="2000" dirty="0">
              <a:solidFill>
                <a:srgbClr val="469AC5"/>
              </a:solidFill>
              <a:latin typeface="Palatino Linotype" pitchFamily="18" charset="0"/>
              <a:cs typeface="Arial" pitchFamily="34" charset="0"/>
            </a:endParaRPr>
          </a:p>
        </p:txBody>
      </p:sp>
      <p:sp>
        <p:nvSpPr>
          <p:cNvPr id="3" name="TextBox 2"/>
          <p:cNvSpPr txBox="1"/>
          <p:nvPr/>
        </p:nvSpPr>
        <p:spPr>
          <a:xfrm>
            <a:off x="210894" y="1141924"/>
            <a:ext cx="8516471" cy="3539430"/>
          </a:xfrm>
          <a:prstGeom prst="rect">
            <a:avLst/>
          </a:prstGeom>
          <a:noFill/>
        </p:spPr>
        <p:txBody>
          <a:bodyPr wrap="square" rtlCol="0">
            <a:spAutoFit/>
          </a:bodyPr>
          <a:lstStyle/>
          <a:p>
            <a:r>
              <a:rPr lang="en-US" sz="1600" b="1" dirty="0" smtClean="0">
                <a:latin typeface="Century Gothic" panose="020B0502020202020204" pitchFamily="34" charset="0"/>
              </a:rPr>
              <a:t>Building a Functional Class Example: X Class</a:t>
            </a:r>
            <a:endParaRPr lang="en-US" sz="1600" b="1" dirty="0">
              <a:latin typeface="Century Gothic" panose="020B0502020202020204" pitchFamily="34" charset="0"/>
            </a:endParaRPr>
          </a:p>
          <a:p>
            <a:pPr>
              <a:buClr>
                <a:srgbClr val="6E97C8"/>
              </a:buClr>
            </a:pPr>
            <a:r>
              <a:rPr lang="en-US" sz="1600" dirty="0">
                <a:latin typeface="Century Gothic" panose="020B0502020202020204" pitchFamily="34" charset="0"/>
              </a:rPr>
              <a:t> </a:t>
            </a:r>
            <a:endParaRPr lang="en-US" sz="1600" dirty="0" smtClean="0">
              <a:latin typeface="Century Gothic" panose="020B0502020202020204" pitchFamily="34" charset="0"/>
            </a:endParaRPr>
          </a:p>
          <a:p>
            <a:pPr marL="285750" indent="-285750">
              <a:buClr>
                <a:srgbClr val="6E97C8"/>
              </a:buClr>
              <a:buFont typeface="Arial" panose="020B0604020202020204" pitchFamily="34" charset="0"/>
              <a:buChar char="•"/>
            </a:pPr>
            <a:r>
              <a:rPr lang="en-US" sz="1600" dirty="0" smtClean="0">
                <a:latin typeface="Century Gothic" panose="020B0502020202020204" pitchFamily="34" charset="0"/>
              </a:rPr>
              <a:t>Identify assets or strategies that meet the role of the functional class </a:t>
            </a:r>
          </a:p>
          <a:p>
            <a:pPr marL="285750" indent="-285750">
              <a:buClr>
                <a:srgbClr val="6E97C8"/>
              </a:buClr>
              <a:buFont typeface="Arial" panose="020B0604020202020204" pitchFamily="34" charset="0"/>
              <a:buChar char="•"/>
            </a:pPr>
            <a:endParaRPr lang="en-US" sz="1600" dirty="0">
              <a:latin typeface="Century Gothic" panose="020B0502020202020204" pitchFamily="34" charset="0"/>
            </a:endParaRPr>
          </a:p>
          <a:p>
            <a:pPr marL="285750" indent="-285750">
              <a:buClr>
                <a:srgbClr val="6E97C8"/>
              </a:buClr>
              <a:buFont typeface="Arial" panose="020B0604020202020204" pitchFamily="34" charset="0"/>
              <a:buChar char="•"/>
            </a:pPr>
            <a:r>
              <a:rPr lang="en-US" sz="1600" dirty="0" smtClean="0">
                <a:latin typeface="Century Gothic" panose="020B0502020202020204" pitchFamily="34" charset="0"/>
              </a:rPr>
              <a:t>Underwrite using a specified weighting of underlying asset classes or strategies </a:t>
            </a:r>
          </a:p>
          <a:p>
            <a:pPr marL="742896" lvl="1" indent="-285750">
              <a:buClr>
                <a:srgbClr val="6E97C8"/>
              </a:buClr>
              <a:buFont typeface="Arial" panose="020B0604020202020204" pitchFamily="34" charset="0"/>
              <a:buChar char="•"/>
            </a:pPr>
            <a:r>
              <a:rPr lang="en-US" sz="1600" dirty="0" smtClean="0">
                <a:latin typeface="Century Gothic" panose="020B0502020202020204" pitchFamily="34" charset="0"/>
              </a:rPr>
              <a:t>Asset a</a:t>
            </a:r>
          </a:p>
          <a:p>
            <a:pPr marL="742896" lvl="1" indent="-285750">
              <a:buClr>
                <a:srgbClr val="6E97C8"/>
              </a:buClr>
              <a:buFont typeface="Arial" panose="020B0604020202020204" pitchFamily="34" charset="0"/>
              <a:buChar char="•"/>
            </a:pPr>
            <a:r>
              <a:rPr lang="en-US" sz="1600" dirty="0" smtClean="0">
                <a:latin typeface="Century Gothic" panose="020B0502020202020204" pitchFamily="34" charset="0"/>
              </a:rPr>
              <a:t>Asset b</a:t>
            </a:r>
          </a:p>
          <a:p>
            <a:pPr marL="742896" lvl="1" indent="-285750">
              <a:buClr>
                <a:srgbClr val="6E97C8"/>
              </a:buClr>
              <a:buFont typeface="Arial" panose="020B0604020202020204" pitchFamily="34" charset="0"/>
              <a:buChar char="•"/>
            </a:pPr>
            <a:r>
              <a:rPr lang="en-US" sz="1600" dirty="0" smtClean="0">
                <a:latin typeface="Century Gothic" panose="020B0502020202020204" pitchFamily="34" charset="0"/>
              </a:rPr>
              <a:t>Asset c</a:t>
            </a:r>
          </a:p>
          <a:p>
            <a:pPr marL="742896" lvl="1" indent="-285750">
              <a:buClr>
                <a:srgbClr val="6E97C8"/>
              </a:buClr>
              <a:buFont typeface="Arial" panose="020B0604020202020204" pitchFamily="34" charset="0"/>
              <a:buChar char="•"/>
            </a:pPr>
            <a:r>
              <a:rPr lang="en-US" sz="1600" dirty="0" smtClean="0">
                <a:latin typeface="Century Gothic" panose="020B0502020202020204" pitchFamily="34" charset="0"/>
              </a:rPr>
              <a:t>Asset d</a:t>
            </a:r>
          </a:p>
          <a:p>
            <a:pPr lvl="1">
              <a:buClr>
                <a:srgbClr val="6E97C8"/>
              </a:buClr>
            </a:pPr>
            <a:r>
              <a:rPr lang="en-US" sz="1600" dirty="0" smtClean="0">
                <a:latin typeface="Century Gothic" panose="020B0502020202020204" pitchFamily="34" charset="0"/>
              </a:rPr>
              <a:t> </a:t>
            </a:r>
          </a:p>
          <a:p>
            <a:pPr marL="285750" indent="-285750">
              <a:buClr>
                <a:srgbClr val="6E97C8"/>
              </a:buClr>
              <a:buFont typeface="Arial" panose="020B0604020202020204" pitchFamily="34" charset="0"/>
              <a:buChar char="•"/>
            </a:pPr>
            <a:endParaRPr lang="en-US" sz="1600" dirty="0" smtClean="0">
              <a:latin typeface="Century Gothic" panose="020B0502020202020204" pitchFamily="34" charset="0"/>
            </a:endParaRPr>
          </a:p>
          <a:p>
            <a:pPr marL="285750" indent="-285750">
              <a:buClr>
                <a:srgbClr val="6E97C8"/>
              </a:buClr>
              <a:buFont typeface="Arial" panose="020B0604020202020204" pitchFamily="34" charset="0"/>
              <a:buChar char="•"/>
            </a:pPr>
            <a:r>
              <a:rPr lang="en-US" sz="1600" dirty="0" smtClean="0">
                <a:latin typeface="Century Gothic" panose="020B0502020202020204" pitchFamily="34" charset="0"/>
              </a:rPr>
              <a:t>Returns, risk and correlations of the underlying assets are incorporated to create one capital market assumption for the class – which is then used in the asset liability model</a:t>
            </a:r>
            <a:endParaRPr lang="en-US" sz="1600" dirty="0">
              <a:latin typeface="Century Gothic" pitchFamily="34" charset="0"/>
            </a:endParaRPr>
          </a:p>
        </p:txBody>
      </p:sp>
    </p:spTree>
    <p:extLst>
      <p:ext uri="{BB962C8B-B14F-4D97-AF65-F5344CB8AC3E}">
        <p14:creationId xmlns:p14="http://schemas.microsoft.com/office/powerpoint/2010/main" val="11426832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6754" y="372483"/>
            <a:ext cx="8444752" cy="769441"/>
          </a:xfrm>
          <a:prstGeom prst="rect">
            <a:avLst/>
          </a:prstGeom>
          <a:noFill/>
        </p:spPr>
        <p:txBody>
          <a:bodyPr wrap="square" rtlCol="0">
            <a:spAutoFit/>
          </a:bodyPr>
          <a:lstStyle/>
          <a:p>
            <a:pPr>
              <a:defRPr/>
            </a:pPr>
            <a:r>
              <a:rPr lang="en-US" sz="2400" dirty="0" smtClean="0">
                <a:solidFill>
                  <a:srgbClr val="469AC5"/>
                </a:solidFill>
                <a:latin typeface="Palatino Linotype" pitchFamily="18" charset="0"/>
                <a:cs typeface="Arial" pitchFamily="34" charset="0"/>
              </a:rPr>
              <a:t>Portfolio Structure and Role of Assets  </a:t>
            </a:r>
            <a:endParaRPr lang="en-US" sz="2400" dirty="0">
              <a:solidFill>
                <a:srgbClr val="469AC5"/>
              </a:solidFill>
              <a:latin typeface="Palatino Linotype" pitchFamily="18" charset="0"/>
              <a:cs typeface="Arial" pitchFamily="34" charset="0"/>
            </a:endParaRPr>
          </a:p>
          <a:p>
            <a:pPr>
              <a:defRPr/>
            </a:pPr>
            <a:endParaRPr lang="en-US" sz="2000" dirty="0">
              <a:solidFill>
                <a:srgbClr val="469AC5"/>
              </a:solidFill>
              <a:latin typeface="Palatino Linotype" pitchFamily="18" charset="0"/>
              <a:cs typeface="Arial" pitchFamily="34" charset="0"/>
            </a:endParaRPr>
          </a:p>
        </p:txBody>
      </p:sp>
      <p:sp>
        <p:nvSpPr>
          <p:cNvPr id="3" name="TextBox 2"/>
          <p:cNvSpPr txBox="1"/>
          <p:nvPr/>
        </p:nvSpPr>
        <p:spPr>
          <a:xfrm>
            <a:off x="175035" y="966036"/>
            <a:ext cx="8516471" cy="1600438"/>
          </a:xfrm>
          <a:prstGeom prst="rect">
            <a:avLst/>
          </a:prstGeom>
          <a:noFill/>
        </p:spPr>
        <p:txBody>
          <a:bodyPr wrap="square" rtlCol="0">
            <a:spAutoFit/>
          </a:bodyPr>
          <a:lstStyle/>
          <a:p>
            <a:pPr marL="742896" lvl="1" indent="-285750">
              <a:buClr>
                <a:srgbClr val="469AC5"/>
              </a:buClr>
              <a:buFont typeface="Arial" panose="020B0604020202020204" pitchFamily="34" charset="0"/>
              <a:buChar char="•"/>
            </a:pPr>
            <a:endParaRPr lang="en-US" sz="1200" dirty="0" smtClean="0">
              <a:latin typeface="Century Gothic" pitchFamily="34" charset="0"/>
            </a:endParaRPr>
          </a:p>
          <a:p>
            <a:r>
              <a:rPr lang="en-US" b="1" dirty="0" smtClean="0">
                <a:latin typeface="Century Gothic" panose="020B0502020202020204" pitchFamily="34" charset="0"/>
              </a:rPr>
              <a:t>Risk Class-based Structure Example</a:t>
            </a:r>
          </a:p>
          <a:p>
            <a:r>
              <a:rPr lang="en-US" sz="1400" b="1" dirty="0" smtClean="0">
                <a:latin typeface="Century Gothic" panose="020B0502020202020204" pitchFamily="34" charset="0"/>
              </a:rPr>
              <a:t> </a:t>
            </a:r>
            <a:endParaRPr lang="en-US" sz="1400" dirty="0">
              <a:latin typeface="Century Gothic" panose="020B0502020202020204" pitchFamily="34" charset="0"/>
            </a:endParaRPr>
          </a:p>
          <a:p>
            <a:r>
              <a:rPr lang="en-US" sz="1400" dirty="0">
                <a:latin typeface="Century Gothic" panose="020B0502020202020204" pitchFamily="34" charset="0"/>
              </a:rPr>
              <a:t> </a:t>
            </a:r>
          </a:p>
          <a:p>
            <a:pPr marL="0" lvl="1">
              <a:buClr>
                <a:srgbClr val="6E97C8"/>
              </a:buClr>
            </a:pPr>
            <a:endParaRPr lang="en-US" sz="1400" dirty="0">
              <a:latin typeface="Century Gothic" panose="020B0502020202020204" pitchFamily="34" charset="0"/>
            </a:endParaRPr>
          </a:p>
          <a:p>
            <a:pPr marL="742896" lvl="1" indent="-285750">
              <a:buClr>
                <a:srgbClr val="469AC5"/>
              </a:buClr>
              <a:buFont typeface="Arial" panose="020B0604020202020204" pitchFamily="34" charset="0"/>
              <a:buChar char="•"/>
            </a:pPr>
            <a:endParaRPr lang="en-US" sz="1200" dirty="0">
              <a:latin typeface="Century Gothic" pitchFamily="34" charset="0"/>
            </a:endParaRPr>
          </a:p>
          <a:p>
            <a:endParaRPr lang="en-US" sz="1400" dirty="0">
              <a:latin typeface="Century Gothic" pitchFamily="34" charset="0"/>
            </a:endParaRPr>
          </a:p>
        </p:txBody>
      </p:sp>
      <p:sp>
        <p:nvSpPr>
          <p:cNvPr id="5" name="Rectangle 1"/>
          <p:cNvSpPr>
            <a:spLocks noChangeArrowheads="1"/>
          </p:cNvSpPr>
          <p:nvPr/>
        </p:nvSpPr>
        <p:spPr bwMode="auto">
          <a:xfrm>
            <a:off x="600542" y="5690562"/>
            <a:ext cx="650851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Century Gothic" panose="020B0502020202020204" pitchFamily="34" charset="0"/>
              </a:rPr>
              <a:t>Covers</a:t>
            </a:r>
            <a:r>
              <a:rPr kumimoji="0" lang="en-US" altLang="en-US" sz="1600" b="0" i="0" u="none" strike="noStrike" cap="none" normalizeH="0" dirty="0" smtClean="0">
                <a:ln>
                  <a:noFill/>
                </a:ln>
                <a:solidFill>
                  <a:schemeClr val="tx1"/>
                </a:solidFill>
                <a:effectLst/>
                <a:latin typeface="Century Gothic" panose="020B0502020202020204" pitchFamily="34" charset="0"/>
              </a:rPr>
              <a:t> the basic investment risks that impact an asset portfolio  </a:t>
            </a:r>
            <a:endParaRPr kumimoji="0" lang="en-US" altLang="en-US" sz="1600" b="0" i="0" u="none" strike="noStrike" cap="none" normalizeH="0" baseline="0" dirty="0" smtClean="0">
              <a:ln>
                <a:noFill/>
              </a:ln>
              <a:solidFill>
                <a:schemeClr val="tx1"/>
              </a:solidFill>
              <a:effectLst/>
              <a:latin typeface="Century Gothic" panose="020B050202020202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471681535"/>
              </p:ext>
            </p:extLst>
          </p:nvPr>
        </p:nvGraphicFramePr>
        <p:xfrm>
          <a:off x="836540" y="2037284"/>
          <a:ext cx="6386193" cy="2555432"/>
        </p:xfrm>
        <a:graphic>
          <a:graphicData uri="http://schemas.openxmlformats.org/drawingml/2006/table">
            <a:tbl>
              <a:tblPr firstRow="1" firstCol="1" bandRow="1"/>
              <a:tblGrid>
                <a:gridCol w="2128731"/>
                <a:gridCol w="2128731"/>
                <a:gridCol w="2128731"/>
              </a:tblGrid>
              <a:tr h="908757">
                <a:tc>
                  <a:txBody>
                    <a:bodyPr/>
                    <a:lstStyle/>
                    <a:p>
                      <a:pPr marL="0" marR="0" algn="ctr">
                        <a:lnSpc>
                          <a:spcPct val="115000"/>
                        </a:lnSpc>
                        <a:spcBef>
                          <a:spcPts val="0"/>
                        </a:spcBef>
                        <a:spcAft>
                          <a:spcPts val="0"/>
                        </a:spcAft>
                      </a:pPr>
                      <a:r>
                        <a:rPr lang="en-US" sz="1600" b="1" kern="12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Illiquidity Exposure</a:t>
                      </a:r>
                      <a:endParaRPr lang="en-US" sz="11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E9EDF4"/>
                    </a:solidFill>
                  </a:tcPr>
                </a:tc>
                <a:tc>
                  <a:txBody>
                    <a:bodyPr/>
                    <a:lstStyle/>
                    <a:p>
                      <a:pPr marL="0" marR="0" algn="ctr">
                        <a:lnSpc>
                          <a:spcPct val="115000"/>
                        </a:lnSpc>
                        <a:spcBef>
                          <a:spcPts val="0"/>
                        </a:spcBef>
                        <a:spcAft>
                          <a:spcPts val="0"/>
                        </a:spcAft>
                      </a:pPr>
                      <a:r>
                        <a:rPr lang="en-US" sz="1600" b="1" kern="12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Growth Exposure</a:t>
                      </a:r>
                      <a:endParaRPr lang="en-US" sz="110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E9EDF4"/>
                    </a:solidFill>
                  </a:tcPr>
                </a:tc>
                <a:tc>
                  <a:txBody>
                    <a:bodyPr/>
                    <a:lstStyle/>
                    <a:p>
                      <a:pPr marL="0" marR="0" algn="ctr">
                        <a:lnSpc>
                          <a:spcPct val="115000"/>
                        </a:lnSpc>
                        <a:spcBef>
                          <a:spcPts val="0"/>
                        </a:spcBef>
                        <a:spcAft>
                          <a:spcPts val="0"/>
                        </a:spcAft>
                      </a:pPr>
                      <a:r>
                        <a:rPr lang="en-US" sz="1600" b="1"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Interest Rate Exposure</a:t>
                      </a:r>
                      <a:endParaRPr lang="en-US" sz="11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68580" marR="68580" marT="9525"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E9EDF4"/>
                    </a:solidFill>
                  </a:tcPr>
                </a:tc>
              </a:tr>
              <a:tr h="757183">
                <a:tc>
                  <a:txBody>
                    <a:bodyPr/>
                    <a:lstStyle/>
                    <a:p>
                      <a:pPr marL="0" marR="0">
                        <a:lnSpc>
                          <a:spcPct val="115000"/>
                        </a:lnSpc>
                        <a:spcBef>
                          <a:spcPts val="0"/>
                        </a:spcBef>
                        <a:spcAft>
                          <a:spcPts val="0"/>
                        </a:spcAft>
                      </a:pPr>
                      <a:r>
                        <a:rPr lang="en-US" sz="16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Private Equity </a:t>
                      </a:r>
                      <a:endParaRPr lang="en-US" sz="110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0D8E8"/>
                    </a:solidFill>
                  </a:tcPr>
                </a:tc>
                <a:tc>
                  <a:txBody>
                    <a:bodyPr/>
                    <a:lstStyle/>
                    <a:p>
                      <a:pPr marL="0" marR="0">
                        <a:lnSpc>
                          <a:spcPct val="115000"/>
                        </a:lnSpc>
                        <a:spcBef>
                          <a:spcPts val="0"/>
                        </a:spcBef>
                        <a:spcAft>
                          <a:spcPts val="0"/>
                        </a:spcAft>
                      </a:pPr>
                      <a:r>
                        <a:rPr lang="en-US" sz="16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Public Equity and equity substitutes  </a:t>
                      </a:r>
                      <a:endParaRPr lang="en-US" sz="110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0D8E8"/>
                    </a:solidFill>
                  </a:tcPr>
                </a:tc>
                <a:tc>
                  <a:txBody>
                    <a:bodyPr/>
                    <a:lstStyle/>
                    <a:p>
                      <a:pPr marL="0" marR="0">
                        <a:lnSpc>
                          <a:spcPct val="115000"/>
                        </a:lnSpc>
                        <a:spcBef>
                          <a:spcPts val="0"/>
                        </a:spcBef>
                        <a:spcAft>
                          <a:spcPts val="0"/>
                        </a:spcAft>
                      </a:pPr>
                      <a:r>
                        <a:rPr lang="en-US" sz="16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Cash </a:t>
                      </a:r>
                      <a:endParaRPr lang="en-US" sz="1100">
                        <a:effectLst/>
                        <a:latin typeface="Century Gothic" panose="020B0502020202020204" pitchFamily="34" charset="0"/>
                        <a:ea typeface="SimSun" panose="02010600030101010101" pitchFamily="2" charset="-122"/>
                        <a:cs typeface="Times New Roman" panose="02020603050405020304" pitchFamily="18" charset="0"/>
                      </a:endParaRPr>
                    </a:p>
                  </a:txBody>
                  <a:tcPr marL="68580" marR="68580" marT="9525"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0D8E8"/>
                    </a:solidFill>
                  </a:tcPr>
                </a:tc>
              </a:tr>
              <a:tr h="599551">
                <a:tc>
                  <a:txBody>
                    <a:bodyPr/>
                    <a:lstStyle/>
                    <a:p>
                      <a:pPr marL="0" marR="0">
                        <a:lnSpc>
                          <a:spcPct val="115000"/>
                        </a:lnSpc>
                        <a:spcBef>
                          <a:spcPts val="0"/>
                        </a:spcBef>
                        <a:spcAft>
                          <a:spcPts val="0"/>
                        </a:spcAft>
                      </a:pPr>
                      <a:r>
                        <a:rPr lang="en-US" sz="1600" kern="12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Real Estate </a:t>
                      </a:r>
                      <a:endParaRPr lang="en-US" sz="110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600" kern="12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HY Credit</a:t>
                      </a:r>
                      <a:endParaRPr lang="en-US" sz="110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6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IG Fixed Income </a:t>
                      </a:r>
                      <a:endParaRPr lang="en-US" sz="1100">
                        <a:effectLst/>
                        <a:latin typeface="Century Gothic" panose="020B0502020202020204" pitchFamily="34" charset="0"/>
                        <a:ea typeface="SimSun" panose="02010600030101010101" pitchFamily="2" charset="-122"/>
                        <a:cs typeface="Times New Roman" panose="02020603050405020304" pitchFamily="18" charset="0"/>
                      </a:endParaRPr>
                    </a:p>
                  </a:txBody>
                  <a:tcPr marL="68580" marR="68580" marT="9525"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E9EDF4"/>
                    </a:solidFill>
                  </a:tcPr>
                </a:tc>
              </a:tr>
              <a:tr h="289773">
                <a:tc>
                  <a:txBody>
                    <a:bodyPr/>
                    <a:lstStyle/>
                    <a:p>
                      <a:pPr marL="0" marR="0">
                        <a:lnSpc>
                          <a:spcPct val="115000"/>
                        </a:lnSpc>
                        <a:spcBef>
                          <a:spcPts val="0"/>
                        </a:spcBef>
                        <a:spcAft>
                          <a:spcPts val="0"/>
                        </a:spcAft>
                      </a:pPr>
                      <a:r>
                        <a:rPr lang="en-US" sz="1600" kern="12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Infrastructure </a:t>
                      </a:r>
                      <a:endParaRPr lang="en-US" sz="110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0D8E8"/>
                    </a:solidFill>
                  </a:tcPr>
                </a:tc>
                <a:tc>
                  <a:txBody>
                    <a:bodyPr/>
                    <a:lstStyle/>
                    <a:p>
                      <a:pPr marL="0" marR="0">
                        <a:lnSpc>
                          <a:spcPct val="115000"/>
                        </a:lnSpc>
                        <a:spcBef>
                          <a:spcPts val="0"/>
                        </a:spcBef>
                        <a:spcAft>
                          <a:spcPts val="0"/>
                        </a:spcAft>
                      </a:pPr>
                      <a:r>
                        <a:rPr lang="en-US" sz="1600" kern="12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Bank Loans </a:t>
                      </a:r>
                      <a:endParaRPr lang="en-US" sz="11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0D8E8"/>
                    </a:solidFill>
                  </a:tcPr>
                </a:tc>
                <a:tc>
                  <a:txBody>
                    <a:bodyPr/>
                    <a:lstStyle/>
                    <a:p>
                      <a:pPr marL="0" marR="0">
                        <a:lnSpc>
                          <a:spcPct val="115000"/>
                        </a:lnSpc>
                        <a:spcBef>
                          <a:spcPts val="0"/>
                        </a:spcBef>
                        <a:spcAft>
                          <a:spcPts val="0"/>
                        </a:spcAft>
                      </a:pPr>
                      <a:r>
                        <a:rPr lang="en-U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U.S. TIPS </a:t>
                      </a:r>
                      <a:endParaRPr lang="en-US" sz="11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68580" marR="68580" marT="9525"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0D8E8"/>
                    </a:solidFill>
                  </a:tcPr>
                </a:tc>
              </a:tr>
            </a:tbl>
          </a:graphicData>
        </a:graphic>
      </p:graphicFrame>
    </p:spTree>
    <p:extLst>
      <p:ext uri="{BB962C8B-B14F-4D97-AF65-F5344CB8AC3E}">
        <p14:creationId xmlns:p14="http://schemas.microsoft.com/office/powerpoint/2010/main" val="35950394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6754" y="372483"/>
            <a:ext cx="8444752" cy="769441"/>
          </a:xfrm>
          <a:prstGeom prst="rect">
            <a:avLst/>
          </a:prstGeom>
          <a:noFill/>
        </p:spPr>
        <p:txBody>
          <a:bodyPr wrap="square" rtlCol="0">
            <a:spAutoFit/>
          </a:bodyPr>
          <a:lstStyle/>
          <a:p>
            <a:pPr>
              <a:defRPr/>
            </a:pPr>
            <a:r>
              <a:rPr lang="en-US" sz="2400" dirty="0" smtClean="0">
                <a:solidFill>
                  <a:srgbClr val="469AC5"/>
                </a:solidFill>
                <a:latin typeface="Palatino Linotype" pitchFamily="18" charset="0"/>
                <a:cs typeface="Arial" pitchFamily="34" charset="0"/>
              </a:rPr>
              <a:t>Portfolio Structure and Role of Assets  </a:t>
            </a:r>
            <a:endParaRPr lang="en-US" sz="2400" dirty="0">
              <a:solidFill>
                <a:srgbClr val="469AC5"/>
              </a:solidFill>
              <a:latin typeface="Palatino Linotype" pitchFamily="18" charset="0"/>
              <a:cs typeface="Arial" pitchFamily="34" charset="0"/>
            </a:endParaRPr>
          </a:p>
          <a:p>
            <a:pPr>
              <a:defRPr/>
            </a:pPr>
            <a:endParaRPr lang="en-US" sz="2000" dirty="0">
              <a:solidFill>
                <a:srgbClr val="469AC5"/>
              </a:solidFill>
              <a:latin typeface="Palatino Linotype" pitchFamily="18" charset="0"/>
              <a:cs typeface="Arial" pitchFamily="34" charset="0"/>
            </a:endParaRPr>
          </a:p>
        </p:txBody>
      </p:sp>
      <p:sp>
        <p:nvSpPr>
          <p:cNvPr id="3" name="TextBox 2"/>
          <p:cNvSpPr txBox="1"/>
          <p:nvPr/>
        </p:nvSpPr>
        <p:spPr>
          <a:xfrm>
            <a:off x="175035" y="966036"/>
            <a:ext cx="8516471" cy="1446550"/>
          </a:xfrm>
          <a:prstGeom prst="rect">
            <a:avLst/>
          </a:prstGeom>
          <a:noFill/>
        </p:spPr>
        <p:txBody>
          <a:bodyPr wrap="square" rtlCol="0">
            <a:spAutoFit/>
          </a:bodyPr>
          <a:lstStyle/>
          <a:p>
            <a:pPr marL="742896" lvl="1" indent="-285750">
              <a:buClr>
                <a:srgbClr val="469AC5"/>
              </a:buClr>
              <a:buFont typeface="Arial" panose="020B0604020202020204" pitchFamily="34" charset="0"/>
              <a:buChar char="•"/>
            </a:pPr>
            <a:endParaRPr lang="en-US" sz="1200" dirty="0" smtClean="0">
              <a:latin typeface="Century Gothic" pitchFamily="34" charset="0"/>
            </a:endParaRPr>
          </a:p>
          <a:p>
            <a:r>
              <a:rPr lang="en-US" b="1" dirty="0" smtClean="0">
                <a:latin typeface="Century Gothic" panose="020B0502020202020204" pitchFamily="34" charset="0"/>
              </a:rPr>
              <a:t>Functional </a:t>
            </a:r>
            <a:r>
              <a:rPr lang="en-US" b="1" dirty="0">
                <a:latin typeface="Century Gothic" panose="020B0502020202020204" pitchFamily="34" charset="0"/>
              </a:rPr>
              <a:t>Class-Based </a:t>
            </a:r>
            <a:r>
              <a:rPr lang="en-US" b="1" dirty="0" smtClean="0">
                <a:latin typeface="Century Gothic" panose="020B0502020202020204" pitchFamily="34" charset="0"/>
              </a:rPr>
              <a:t>Structure Example </a:t>
            </a:r>
          </a:p>
          <a:p>
            <a:r>
              <a:rPr lang="en-US" dirty="0">
                <a:latin typeface="Century Gothic" panose="020B0502020202020204" pitchFamily="34" charset="0"/>
              </a:rPr>
              <a:t> </a:t>
            </a:r>
          </a:p>
          <a:p>
            <a:pPr marL="0" lvl="1">
              <a:buClr>
                <a:srgbClr val="6E97C8"/>
              </a:buClr>
            </a:pPr>
            <a:endParaRPr lang="en-US" sz="1400" dirty="0">
              <a:latin typeface="Century Gothic" panose="020B0502020202020204" pitchFamily="34" charset="0"/>
            </a:endParaRPr>
          </a:p>
          <a:p>
            <a:pPr marL="742896" lvl="1" indent="-285750">
              <a:buClr>
                <a:srgbClr val="469AC5"/>
              </a:buClr>
              <a:buFont typeface="Arial" panose="020B0604020202020204" pitchFamily="34" charset="0"/>
              <a:buChar char="•"/>
            </a:pPr>
            <a:endParaRPr lang="en-US" sz="1200" dirty="0">
              <a:latin typeface="Century Gothic" pitchFamily="34" charset="0"/>
            </a:endParaRPr>
          </a:p>
          <a:p>
            <a:endParaRPr lang="en-US" sz="1400" dirty="0">
              <a:latin typeface="Century Gothic" pitchFamily="34" charset="0"/>
            </a:endParaRPr>
          </a:p>
        </p:txBody>
      </p:sp>
      <p:sp>
        <p:nvSpPr>
          <p:cNvPr id="5" name="Rectangle 1"/>
          <p:cNvSpPr>
            <a:spLocks noChangeArrowheads="1"/>
          </p:cNvSpPr>
          <p:nvPr/>
        </p:nvSpPr>
        <p:spPr bwMode="auto">
          <a:xfrm>
            <a:off x="430213" y="5402923"/>
            <a:ext cx="736932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Century Gothic" panose="020B0502020202020204" pitchFamily="34" charset="0"/>
              </a:rPr>
              <a:t>Covers</a:t>
            </a:r>
            <a:r>
              <a:rPr kumimoji="0" lang="en-US" altLang="en-US" sz="1600" b="0" i="0" u="none" strike="noStrike" cap="none" normalizeH="0" dirty="0" smtClean="0">
                <a:ln>
                  <a:noFill/>
                </a:ln>
                <a:solidFill>
                  <a:schemeClr val="tx1"/>
                </a:solidFill>
                <a:effectLst/>
                <a:latin typeface="Century Gothic" panose="020B0502020202020204" pitchFamily="34" charset="0"/>
              </a:rPr>
              <a:t> a broader array of investment risks that impact an asset portfolio </a:t>
            </a:r>
            <a:endParaRPr lang="en-US" altLang="en-US" sz="1600" dirty="0">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Century Gothic" panose="020B0502020202020204" pitchFamily="34" charset="0"/>
              </a:rPr>
              <a:t>including</a:t>
            </a:r>
            <a:r>
              <a:rPr kumimoji="0" lang="en-US" altLang="en-US" sz="1600" b="0" i="0" u="none" strike="noStrike" cap="none" normalizeH="0" dirty="0" smtClean="0">
                <a:ln>
                  <a:noFill/>
                </a:ln>
                <a:solidFill>
                  <a:schemeClr val="tx1"/>
                </a:solidFill>
                <a:effectLst/>
                <a:latin typeface="Century Gothic" panose="020B0502020202020204" pitchFamily="34" charset="0"/>
              </a:rPr>
              <a:t> left-tail events </a:t>
            </a:r>
            <a:endParaRPr kumimoji="0" lang="en-US" altLang="en-US" sz="1600" b="0" i="0" u="none" strike="noStrike" cap="none" normalizeH="0" baseline="0" dirty="0" smtClean="0">
              <a:ln>
                <a:noFill/>
              </a:ln>
              <a:solidFill>
                <a:schemeClr val="tx1"/>
              </a:solidFill>
              <a:effectLst/>
              <a:latin typeface="Century Gothic" panose="020B0502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715583929"/>
              </p:ext>
            </p:extLst>
          </p:nvPr>
        </p:nvGraphicFramePr>
        <p:xfrm>
          <a:off x="600636" y="1891552"/>
          <a:ext cx="6970152" cy="3172114"/>
        </p:xfrm>
        <a:graphic>
          <a:graphicData uri="http://schemas.openxmlformats.org/drawingml/2006/table">
            <a:tbl>
              <a:tblPr firstRow="1" firstCol="1" bandRow="1">
                <a:tableStyleId>{69CF1AB2-1976-4502-BF36-3FF5EA218861}</a:tableStyleId>
              </a:tblPr>
              <a:tblGrid>
                <a:gridCol w="1373367"/>
                <a:gridCol w="1373367"/>
                <a:gridCol w="1373367"/>
                <a:gridCol w="1373367"/>
                <a:gridCol w="1476684"/>
              </a:tblGrid>
              <a:tr h="1010800">
                <a:tc>
                  <a:txBody>
                    <a:bodyPr/>
                    <a:lstStyle/>
                    <a:p>
                      <a:pPr marL="0" marR="0" algn="l">
                        <a:lnSpc>
                          <a:spcPct val="115000"/>
                        </a:lnSpc>
                        <a:spcBef>
                          <a:spcPts val="0"/>
                        </a:spcBef>
                        <a:spcAft>
                          <a:spcPts val="0"/>
                        </a:spcAft>
                      </a:pPr>
                      <a:r>
                        <a:rPr lang="en-US" sz="1600" dirty="0">
                          <a:effectLst/>
                        </a:rPr>
                        <a:t>Principal Protection / Liquidity </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dirty="0">
                          <a:effectLst/>
                        </a:rPr>
                        <a:t>Inflation </a:t>
                      </a:r>
                      <a:r>
                        <a:rPr lang="en-US" sz="1600" dirty="0" smtClean="0">
                          <a:effectLst/>
                        </a:rPr>
                        <a:t>-Protected </a:t>
                      </a:r>
                      <a:r>
                        <a:rPr lang="en-US" sz="1600" dirty="0">
                          <a:effectLst/>
                        </a:rPr>
                        <a:t>Class </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Yield-Driven Class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Growth Class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Crisis Risk Mitigation Class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r>
              <a:tr h="326064">
                <a:tc>
                  <a:txBody>
                    <a:bodyPr/>
                    <a:lstStyle/>
                    <a:p>
                      <a:pPr marL="0" marR="0" algn="l">
                        <a:lnSpc>
                          <a:spcPct val="115000"/>
                        </a:lnSpc>
                        <a:spcBef>
                          <a:spcPts val="0"/>
                        </a:spcBef>
                        <a:spcAft>
                          <a:spcPts val="0"/>
                        </a:spcAft>
                      </a:pPr>
                      <a:r>
                        <a:rPr lang="en-US" sz="1600" b="0">
                          <a:effectLst/>
                        </a:rPr>
                        <a:t>Cash </a:t>
                      </a:r>
                      <a:endParaRPr lang="en-US" sz="1600" b="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dirty="0" smtClean="0">
                          <a:effectLst/>
                        </a:rPr>
                        <a:t>U.S. TIPS </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REITs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Private Equity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Long-U.S. T.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r>
              <a:tr h="667938">
                <a:tc>
                  <a:txBody>
                    <a:bodyPr/>
                    <a:lstStyle/>
                    <a:p>
                      <a:pPr marL="0" marR="0" algn="l">
                        <a:lnSpc>
                          <a:spcPct val="115000"/>
                        </a:lnSpc>
                        <a:spcBef>
                          <a:spcPts val="0"/>
                        </a:spcBef>
                        <a:spcAft>
                          <a:spcPts val="0"/>
                        </a:spcAft>
                      </a:pPr>
                      <a:r>
                        <a:rPr lang="en-US" sz="1600" b="0" dirty="0">
                          <a:effectLst/>
                        </a:rPr>
                        <a:t>IG Fixed Income </a:t>
                      </a:r>
                      <a:endParaRPr lang="en-US" sz="16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Core Real Estate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MLPs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Public Equity and equity substitutes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dirty="0">
                          <a:effectLst/>
                        </a:rPr>
                        <a:t>Systematic Trend-following strategies  </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r>
              <a:tr h="667938">
                <a:tc>
                  <a:txBody>
                    <a:bodyPr/>
                    <a:lstStyle/>
                    <a:p>
                      <a:pPr marL="0" marR="0" algn="l">
                        <a:lnSpc>
                          <a:spcPct val="115000"/>
                        </a:lnSpc>
                        <a:spcBef>
                          <a:spcPts val="0"/>
                        </a:spcBef>
                        <a:spcAft>
                          <a:spcPts val="0"/>
                        </a:spcAft>
                      </a:pPr>
                      <a:r>
                        <a:rPr lang="en-US" sz="1600">
                          <a:effectLst/>
                        </a:rPr>
                        <a:t>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dirty="0">
                          <a:effectLst/>
                        </a:rPr>
                        <a:t>Core Infrastructure </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HY credit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Non-core Real Estate</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dirty="0">
                          <a:effectLst/>
                        </a:rPr>
                        <a:t>Alternative Beta</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r>
              <a:tr h="326064">
                <a:tc>
                  <a:txBody>
                    <a:bodyPr/>
                    <a:lstStyle/>
                    <a:p>
                      <a:pPr marL="0" marR="0" algn="l">
                        <a:lnSpc>
                          <a:spcPct val="115000"/>
                        </a:lnSpc>
                        <a:spcBef>
                          <a:spcPts val="0"/>
                        </a:spcBef>
                        <a:spcAft>
                          <a:spcPts val="0"/>
                        </a:spcAft>
                      </a:pPr>
                      <a:r>
                        <a:rPr lang="en-US" sz="1600">
                          <a:effectLst/>
                        </a:rPr>
                        <a:t>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Bank loans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dirty="0">
                          <a:effectLst/>
                        </a:rPr>
                        <a:t> </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684423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6754" y="372483"/>
            <a:ext cx="8444752" cy="769441"/>
          </a:xfrm>
          <a:prstGeom prst="rect">
            <a:avLst/>
          </a:prstGeom>
          <a:noFill/>
        </p:spPr>
        <p:txBody>
          <a:bodyPr wrap="square" rtlCol="0">
            <a:spAutoFit/>
          </a:bodyPr>
          <a:lstStyle/>
          <a:p>
            <a:pPr>
              <a:defRPr/>
            </a:pPr>
            <a:r>
              <a:rPr lang="en-US" sz="2400" dirty="0" smtClean="0">
                <a:solidFill>
                  <a:srgbClr val="469AC5"/>
                </a:solidFill>
                <a:latin typeface="Palatino Linotype" pitchFamily="18" charset="0"/>
                <a:cs typeface="Arial" pitchFamily="34" charset="0"/>
              </a:rPr>
              <a:t>Portfolio Structure and Role of Assets  </a:t>
            </a:r>
            <a:endParaRPr lang="en-US" sz="2400" dirty="0">
              <a:solidFill>
                <a:srgbClr val="469AC5"/>
              </a:solidFill>
              <a:latin typeface="Palatino Linotype" pitchFamily="18" charset="0"/>
              <a:cs typeface="Arial" pitchFamily="34" charset="0"/>
            </a:endParaRPr>
          </a:p>
          <a:p>
            <a:pPr>
              <a:defRPr/>
            </a:pPr>
            <a:endParaRPr lang="en-US" sz="2000" dirty="0">
              <a:solidFill>
                <a:srgbClr val="469AC5"/>
              </a:solidFill>
              <a:latin typeface="Palatino Linotype" pitchFamily="18" charset="0"/>
              <a:cs typeface="Arial" pitchFamily="34" charset="0"/>
            </a:endParaRPr>
          </a:p>
        </p:txBody>
      </p:sp>
      <p:sp>
        <p:nvSpPr>
          <p:cNvPr id="3" name="TextBox 2"/>
          <p:cNvSpPr txBox="1"/>
          <p:nvPr/>
        </p:nvSpPr>
        <p:spPr>
          <a:xfrm>
            <a:off x="175035" y="966036"/>
            <a:ext cx="8516471" cy="1477328"/>
          </a:xfrm>
          <a:prstGeom prst="rect">
            <a:avLst/>
          </a:prstGeom>
          <a:noFill/>
        </p:spPr>
        <p:txBody>
          <a:bodyPr wrap="square" rtlCol="0">
            <a:spAutoFit/>
          </a:bodyPr>
          <a:lstStyle/>
          <a:p>
            <a:pPr marL="742896" lvl="1" indent="-285750">
              <a:buClr>
                <a:srgbClr val="469AC5"/>
              </a:buClr>
              <a:buFont typeface="Arial" panose="020B0604020202020204" pitchFamily="34" charset="0"/>
              <a:buChar char="•"/>
            </a:pPr>
            <a:endParaRPr lang="en-US" dirty="0" smtClean="0">
              <a:latin typeface="Century Gothic" panose="020B0502020202020204" pitchFamily="34" charset="0"/>
            </a:endParaRPr>
          </a:p>
          <a:p>
            <a:r>
              <a:rPr lang="en-US" b="1" dirty="0">
                <a:latin typeface="Century Gothic" panose="020B0502020202020204" pitchFamily="34" charset="0"/>
              </a:rPr>
              <a:t>Hybrid – individual asset </a:t>
            </a:r>
            <a:r>
              <a:rPr lang="en-US" b="1" dirty="0" smtClean="0">
                <a:latin typeface="Century Gothic" panose="020B0502020202020204" pitchFamily="34" charset="0"/>
              </a:rPr>
              <a:t>class-based </a:t>
            </a:r>
            <a:r>
              <a:rPr lang="en-US" b="1" dirty="0">
                <a:latin typeface="Century Gothic" panose="020B0502020202020204" pitchFamily="34" charset="0"/>
              </a:rPr>
              <a:t>+ functional </a:t>
            </a:r>
            <a:r>
              <a:rPr lang="en-US" b="1" dirty="0" smtClean="0">
                <a:latin typeface="Century Gothic" panose="020B0502020202020204" pitchFamily="34" charset="0"/>
              </a:rPr>
              <a:t>class-based Example</a:t>
            </a:r>
            <a:r>
              <a:rPr lang="en-US" b="1" dirty="0" smtClean="0"/>
              <a:t> </a:t>
            </a:r>
            <a:endParaRPr lang="en-US" sz="1400" dirty="0"/>
          </a:p>
          <a:p>
            <a:r>
              <a:rPr lang="en-US" sz="1400" dirty="0">
                <a:latin typeface="Century Gothic" panose="020B0502020202020204" pitchFamily="34" charset="0"/>
              </a:rPr>
              <a:t> </a:t>
            </a:r>
          </a:p>
          <a:p>
            <a:pPr marL="0" lvl="1">
              <a:buClr>
                <a:srgbClr val="6E97C8"/>
              </a:buClr>
            </a:pPr>
            <a:endParaRPr lang="en-US" sz="1400" dirty="0">
              <a:latin typeface="Century Gothic" panose="020B0502020202020204" pitchFamily="34" charset="0"/>
            </a:endParaRPr>
          </a:p>
          <a:p>
            <a:pPr marL="742896" lvl="1" indent="-285750">
              <a:buClr>
                <a:srgbClr val="469AC5"/>
              </a:buClr>
              <a:buFont typeface="Arial" panose="020B0604020202020204" pitchFamily="34" charset="0"/>
              <a:buChar char="•"/>
            </a:pPr>
            <a:endParaRPr lang="en-US" sz="1200" dirty="0">
              <a:latin typeface="Century Gothic" pitchFamily="34" charset="0"/>
            </a:endParaRPr>
          </a:p>
          <a:p>
            <a:endParaRPr lang="en-US" sz="1400" dirty="0">
              <a:latin typeface="Century Gothic" pitchFamily="34" charset="0"/>
            </a:endParaRPr>
          </a:p>
        </p:txBody>
      </p:sp>
      <p:sp>
        <p:nvSpPr>
          <p:cNvPr id="5" name="Rectangle 1"/>
          <p:cNvSpPr>
            <a:spLocks noChangeArrowheads="1"/>
          </p:cNvSpPr>
          <p:nvPr/>
        </p:nvSpPr>
        <p:spPr bwMode="auto">
          <a:xfrm>
            <a:off x="721950" y="5133982"/>
            <a:ext cx="749435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hangingPunct="0"/>
            <a:r>
              <a:rPr lang="en-US" sz="1600" dirty="0" smtClean="0">
                <a:latin typeface="Century Gothic" panose="020B0502020202020204" pitchFamily="34" charset="0"/>
              </a:rPr>
              <a:t>Primarily asset class-based but, also incorporates </a:t>
            </a:r>
            <a:r>
              <a:rPr lang="en-US" sz="1600" dirty="0">
                <a:latin typeface="Century Gothic" panose="020B0502020202020204" pitchFamily="34" charset="0"/>
              </a:rPr>
              <a:t>functional risk exposures </a:t>
            </a:r>
            <a:endParaRPr lang="en-US" sz="1600" dirty="0" smtClean="0">
              <a:latin typeface="Century Gothic" panose="020B0502020202020204" pitchFamily="34" charset="0"/>
            </a:endParaRPr>
          </a:p>
          <a:p>
            <a:pPr eaLnBrk="0" hangingPunct="0"/>
            <a:r>
              <a:rPr lang="en-US" sz="1600" dirty="0" smtClean="0">
                <a:latin typeface="Century Gothic" panose="020B0502020202020204" pitchFamily="34" charset="0"/>
              </a:rPr>
              <a:t>to </a:t>
            </a:r>
            <a:r>
              <a:rPr lang="en-US" sz="1600" dirty="0">
                <a:latin typeface="Century Gothic" panose="020B0502020202020204" pitchFamily="34" charset="0"/>
              </a:rPr>
              <a:t>the portfolio to play specific roles </a:t>
            </a:r>
          </a:p>
        </p:txBody>
      </p:sp>
      <p:graphicFrame>
        <p:nvGraphicFramePr>
          <p:cNvPr id="4" name="Table 3"/>
          <p:cNvGraphicFramePr>
            <a:graphicFrameLocks noGrp="1"/>
          </p:cNvGraphicFramePr>
          <p:nvPr>
            <p:extLst>
              <p:ext uri="{D42A27DB-BD31-4B8C-83A1-F6EECF244321}">
                <p14:modId xmlns:p14="http://schemas.microsoft.com/office/powerpoint/2010/main" val="1928516579"/>
              </p:ext>
            </p:extLst>
          </p:nvPr>
        </p:nvGraphicFramePr>
        <p:xfrm>
          <a:off x="697940" y="1837691"/>
          <a:ext cx="6984812" cy="2807426"/>
        </p:xfrm>
        <a:graphic>
          <a:graphicData uri="http://schemas.openxmlformats.org/drawingml/2006/table">
            <a:tbl>
              <a:tblPr firstRow="1" firstCol="1" bandRow="1">
                <a:tableStyleId>{69CF1AB2-1976-4502-BF36-3FF5EA218861}</a:tableStyleId>
              </a:tblPr>
              <a:tblGrid>
                <a:gridCol w="1177333"/>
                <a:gridCol w="1317029"/>
                <a:gridCol w="1051084"/>
                <a:gridCol w="1155669"/>
                <a:gridCol w="1219167"/>
                <a:gridCol w="1064530"/>
              </a:tblGrid>
              <a:tr h="844514">
                <a:tc>
                  <a:txBody>
                    <a:bodyPr/>
                    <a:lstStyle/>
                    <a:p>
                      <a:pPr marL="0" marR="0" algn="l">
                        <a:lnSpc>
                          <a:spcPct val="115000"/>
                        </a:lnSpc>
                        <a:spcBef>
                          <a:spcPts val="0"/>
                        </a:spcBef>
                        <a:spcAft>
                          <a:spcPts val="0"/>
                        </a:spcAft>
                      </a:pPr>
                      <a:r>
                        <a:rPr lang="en-US" sz="1600" dirty="0">
                          <a:effectLst/>
                        </a:rPr>
                        <a:t>Fixed Income </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Inflation-Protected Class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Yield-Driven Class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Real Estate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Public Equity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Private Equity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r>
              <a:tr h="501260">
                <a:tc>
                  <a:txBody>
                    <a:bodyPr/>
                    <a:lstStyle/>
                    <a:p>
                      <a:pPr marL="0" marR="0" algn="l">
                        <a:lnSpc>
                          <a:spcPct val="115000"/>
                        </a:lnSpc>
                        <a:spcBef>
                          <a:spcPts val="0"/>
                        </a:spcBef>
                        <a:spcAft>
                          <a:spcPts val="0"/>
                        </a:spcAft>
                      </a:pPr>
                      <a:r>
                        <a:rPr lang="en-US" sz="1600" b="0">
                          <a:effectLst/>
                        </a:rPr>
                        <a:t>Cash </a:t>
                      </a:r>
                      <a:endParaRPr lang="en-US" sz="1600" b="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dirty="0" smtClean="0">
                          <a:effectLst/>
                        </a:rPr>
                        <a:t>U.S. TIPS </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REITs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Core Real Estate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Public equity substitutes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r>
              <a:tr h="558056">
                <a:tc>
                  <a:txBody>
                    <a:bodyPr/>
                    <a:lstStyle/>
                    <a:p>
                      <a:pPr marL="0" marR="0" algn="l">
                        <a:lnSpc>
                          <a:spcPct val="115000"/>
                        </a:lnSpc>
                        <a:spcBef>
                          <a:spcPts val="0"/>
                        </a:spcBef>
                        <a:spcAft>
                          <a:spcPts val="0"/>
                        </a:spcAft>
                      </a:pPr>
                      <a:r>
                        <a:rPr lang="en-US" sz="1600" b="0" dirty="0">
                          <a:effectLst/>
                        </a:rPr>
                        <a:t>IG Fixed Income </a:t>
                      </a:r>
                      <a:endParaRPr lang="en-US" sz="16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Core Real Estate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MLPs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Non-core Real Estate</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r>
              <a:tr h="558056">
                <a:tc>
                  <a:txBody>
                    <a:bodyPr/>
                    <a:lstStyle/>
                    <a:p>
                      <a:pPr marL="0" marR="0" algn="l">
                        <a:lnSpc>
                          <a:spcPct val="115000"/>
                        </a:lnSpc>
                        <a:spcBef>
                          <a:spcPts val="0"/>
                        </a:spcBef>
                        <a:spcAft>
                          <a:spcPts val="0"/>
                        </a:spcAft>
                      </a:pPr>
                      <a:r>
                        <a:rPr lang="en-US" sz="1600">
                          <a:effectLst/>
                        </a:rPr>
                        <a:t>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Core Infrastructure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HY credit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r>
              <a:tr h="272424">
                <a:tc>
                  <a:txBody>
                    <a:bodyPr/>
                    <a:lstStyle/>
                    <a:p>
                      <a:pPr marL="0" marR="0" algn="l">
                        <a:lnSpc>
                          <a:spcPct val="115000"/>
                        </a:lnSpc>
                        <a:spcBef>
                          <a:spcPts val="0"/>
                        </a:spcBef>
                        <a:spcAft>
                          <a:spcPts val="0"/>
                        </a:spcAft>
                      </a:pPr>
                      <a:r>
                        <a:rPr lang="en-US" sz="1600">
                          <a:effectLst/>
                        </a:rPr>
                        <a:t>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Bank loans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a:effectLst/>
                        </a:rPr>
                        <a:t>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dirty="0">
                          <a:effectLst/>
                        </a:rPr>
                        <a:t> </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4710097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6754" y="372483"/>
            <a:ext cx="8444752" cy="769441"/>
          </a:xfrm>
          <a:prstGeom prst="rect">
            <a:avLst/>
          </a:prstGeom>
          <a:noFill/>
        </p:spPr>
        <p:txBody>
          <a:bodyPr wrap="square" rtlCol="0">
            <a:spAutoFit/>
          </a:bodyPr>
          <a:lstStyle/>
          <a:p>
            <a:pPr>
              <a:defRPr/>
            </a:pPr>
            <a:r>
              <a:rPr lang="en-US" sz="2400" dirty="0" smtClean="0">
                <a:solidFill>
                  <a:srgbClr val="469AC5"/>
                </a:solidFill>
                <a:latin typeface="Palatino Linotype" pitchFamily="18" charset="0"/>
                <a:cs typeface="Arial" pitchFamily="34" charset="0"/>
              </a:rPr>
              <a:t>Portfolio Structure and Role of Assets  </a:t>
            </a:r>
            <a:endParaRPr lang="en-US" sz="2400" dirty="0">
              <a:solidFill>
                <a:srgbClr val="469AC5"/>
              </a:solidFill>
              <a:latin typeface="Palatino Linotype" pitchFamily="18" charset="0"/>
              <a:cs typeface="Arial" pitchFamily="34" charset="0"/>
            </a:endParaRPr>
          </a:p>
          <a:p>
            <a:pPr>
              <a:defRPr/>
            </a:pPr>
            <a:endParaRPr lang="en-US" sz="2000" dirty="0">
              <a:solidFill>
                <a:srgbClr val="469AC5"/>
              </a:solidFill>
              <a:latin typeface="Palatino Linotype" pitchFamily="18"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699435077"/>
              </p:ext>
            </p:extLst>
          </p:nvPr>
        </p:nvGraphicFramePr>
        <p:xfrm>
          <a:off x="393896" y="1141924"/>
          <a:ext cx="8297610" cy="4449978"/>
        </p:xfrm>
        <a:graphic>
          <a:graphicData uri="http://schemas.openxmlformats.org/drawingml/2006/table">
            <a:tbl>
              <a:tblPr firstRow="1" firstCol="1" bandRow="1">
                <a:tableStyleId>{69CF1AB2-1976-4502-BF36-3FF5EA218861}</a:tableStyleId>
              </a:tblPr>
              <a:tblGrid>
                <a:gridCol w="1568524"/>
                <a:gridCol w="1524033"/>
                <a:gridCol w="1806607"/>
                <a:gridCol w="1806607"/>
                <a:gridCol w="1591839"/>
              </a:tblGrid>
              <a:tr h="620041">
                <a:tc gridSpan="3">
                  <a:txBody>
                    <a:bodyPr/>
                    <a:lstStyle/>
                    <a:p>
                      <a:pPr marL="0" marR="0" algn="ctr">
                        <a:lnSpc>
                          <a:spcPct val="115000"/>
                        </a:lnSpc>
                        <a:spcBef>
                          <a:spcPts val="0"/>
                        </a:spcBef>
                        <a:spcAft>
                          <a:spcPts val="0"/>
                        </a:spcAft>
                      </a:pPr>
                      <a:r>
                        <a:rPr lang="en-US" sz="2000" dirty="0" smtClean="0">
                          <a:effectLst/>
                          <a:latin typeface="Arial" panose="020B0604020202020204" pitchFamily="34" charset="0"/>
                          <a:ea typeface="Calibri" panose="020F0502020204030204" pitchFamily="34" charset="0"/>
                          <a:cs typeface="Arial" panose="020B0604020202020204" pitchFamily="34" charset="0"/>
                        </a:rPr>
                        <a:t>Risk Reduction </a:t>
                      </a:r>
                      <a:r>
                        <a:rPr lang="en-US" sz="2000" baseline="0" dirty="0" smtClean="0">
                          <a:effectLst/>
                          <a:latin typeface="Arial" panose="020B0604020202020204" pitchFamily="34" charset="0"/>
                          <a:ea typeface="Calibri" panose="020F0502020204030204" pitchFamily="34" charset="0"/>
                          <a:cs typeface="Arial" panose="020B0604020202020204" pitchFamily="34" charset="0"/>
                        </a:rPr>
                        <a:t>Portfolio </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pPr marL="0" marR="0" algn="l">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marL="0" marR="0" algn="l">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2000" dirty="0" smtClean="0">
                          <a:effectLst/>
                          <a:latin typeface="Arial" panose="020B0604020202020204" pitchFamily="34" charset="0"/>
                          <a:cs typeface="Arial" panose="020B0604020202020204" pitchFamily="34" charset="0"/>
                        </a:rPr>
                        <a:t>Income</a:t>
                      </a:r>
                      <a:r>
                        <a:rPr lang="en-US" sz="2000" baseline="0" dirty="0" smtClean="0">
                          <a:effectLst/>
                          <a:latin typeface="Arial" panose="020B0604020202020204" pitchFamily="34" charset="0"/>
                          <a:cs typeface="Arial" panose="020B0604020202020204" pitchFamily="34" charset="0"/>
                        </a:rPr>
                        <a:t> </a:t>
                      </a:r>
                      <a:r>
                        <a:rPr lang="en-US" sz="2000" dirty="0" smtClean="0">
                          <a:effectLst/>
                          <a:latin typeface="Arial" panose="020B0604020202020204" pitchFamily="34" charset="0"/>
                          <a:cs typeface="Arial" panose="020B0604020202020204" pitchFamily="34" charset="0"/>
                        </a:rPr>
                        <a:t>Class  </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15000"/>
                        </a:lnSpc>
                        <a:spcBef>
                          <a:spcPts val="0"/>
                        </a:spcBef>
                        <a:spcAft>
                          <a:spcPts val="0"/>
                        </a:spcAft>
                      </a:pPr>
                      <a:r>
                        <a:rPr lang="en-US" sz="2000" dirty="0" smtClean="0">
                          <a:effectLst/>
                          <a:latin typeface="Arial" panose="020B0604020202020204" pitchFamily="34" charset="0"/>
                          <a:cs typeface="Arial" panose="020B0604020202020204" pitchFamily="34" charset="0"/>
                        </a:rPr>
                        <a:t>Growth</a:t>
                      </a:r>
                      <a:r>
                        <a:rPr lang="en-US" sz="2000" baseline="0" dirty="0" smtClean="0">
                          <a:effectLst/>
                          <a:latin typeface="Arial" panose="020B0604020202020204" pitchFamily="34" charset="0"/>
                          <a:cs typeface="Arial" panose="020B0604020202020204" pitchFamily="34" charset="0"/>
                        </a:rPr>
                        <a:t> Class </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677696">
                <a:tc>
                  <a:txBody>
                    <a:bodyPr/>
                    <a:lstStyle/>
                    <a:p>
                      <a:pPr marL="0" marR="0" algn="l">
                        <a:lnSpc>
                          <a:spcPct val="115000"/>
                        </a:lnSpc>
                        <a:spcBef>
                          <a:spcPts val="0"/>
                        </a:spcBef>
                        <a:spcAft>
                          <a:spcPts val="0"/>
                        </a:spcAft>
                      </a:pPr>
                      <a:r>
                        <a:rPr lang="en-US" sz="1600" b="1" dirty="0" smtClean="0">
                          <a:effectLst/>
                          <a:latin typeface="Arial" panose="020B0604020202020204" pitchFamily="34" charset="0"/>
                          <a:ea typeface="Calibri" panose="020F0502020204030204" pitchFamily="34" charset="0"/>
                          <a:cs typeface="Arial" panose="020B0604020202020204" pitchFamily="34" charset="0"/>
                        </a:rPr>
                        <a:t>Market or Volatility Protection</a:t>
                      </a:r>
                      <a:endParaRPr lang="en-US" sz="16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15000"/>
                        </a:lnSpc>
                        <a:spcBef>
                          <a:spcPts val="0"/>
                        </a:spcBef>
                        <a:spcAft>
                          <a:spcPts val="0"/>
                        </a:spcAft>
                      </a:pPr>
                      <a:r>
                        <a:rPr lang="en-US" sz="1600" b="1" dirty="0" smtClean="0">
                          <a:effectLst/>
                          <a:latin typeface="Arial" panose="020B0604020202020204" pitchFamily="34" charset="0"/>
                          <a:ea typeface="Calibri" panose="020F0502020204030204" pitchFamily="34" charset="0"/>
                          <a:cs typeface="Arial" panose="020B0604020202020204" pitchFamily="34" charset="0"/>
                        </a:rPr>
                        <a:t>Inflation</a:t>
                      </a:r>
                      <a:r>
                        <a:rPr lang="en-US" sz="1600" b="1" baseline="0" dirty="0" smtClean="0">
                          <a:effectLst/>
                          <a:latin typeface="Arial" panose="020B0604020202020204" pitchFamily="34" charset="0"/>
                          <a:ea typeface="Calibri" panose="020F0502020204030204" pitchFamily="34" charset="0"/>
                          <a:cs typeface="Arial" panose="020B0604020202020204" pitchFamily="34" charset="0"/>
                        </a:rPr>
                        <a:t> Protection</a:t>
                      </a:r>
                      <a:endParaRPr lang="en-US" sz="16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15000"/>
                        </a:lnSpc>
                        <a:spcBef>
                          <a:spcPts val="0"/>
                        </a:spcBef>
                        <a:spcAft>
                          <a:spcPts val="0"/>
                        </a:spcAft>
                      </a:pPr>
                      <a:r>
                        <a:rPr lang="en-US" sz="1600" b="1" dirty="0" smtClean="0">
                          <a:effectLst/>
                          <a:latin typeface="Arial" panose="020B0604020202020204" pitchFamily="34" charset="0"/>
                          <a:ea typeface="Calibri" panose="020F0502020204030204" pitchFamily="34" charset="0"/>
                          <a:cs typeface="Arial" panose="020B0604020202020204" pitchFamily="34" charset="0"/>
                        </a:rPr>
                        <a:t>Crisis Protection</a:t>
                      </a:r>
                      <a:endParaRPr lang="en-US" sz="16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endParaRPr lang="en-US">
                        <a:latin typeface="Arial" panose="020B0604020202020204" pitchFamily="34" charset="0"/>
                        <a:cs typeface="Arial" panose="020B0604020202020204" pitchFamily="34" charset="0"/>
                      </a:endParaRPr>
                    </a:p>
                  </a:txBody>
                  <a:tcPr marL="68580" marR="68580" marT="0" marB="0"/>
                </a:tc>
                <a:tc>
                  <a:txBody>
                    <a:bodyPr/>
                    <a:lstStyle/>
                    <a:p>
                      <a:endParaRPr lang="en-US" dirty="0">
                        <a:latin typeface="Arial" panose="020B0604020202020204" pitchFamily="34" charset="0"/>
                        <a:cs typeface="Arial" panose="020B0604020202020204" pitchFamily="34" charset="0"/>
                      </a:endParaRPr>
                    </a:p>
                  </a:txBody>
                  <a:tcPr marL="68580" marR="68580" marT="0" marB="0"/>
                </a:tc>
              </a:tr>
              <a:tr h="677696">
                <a:tc>
                  <a:txBody>
                    <a:bodyPr/>
                    <a:lstStyle/>
                    <a:p>
                      <a:pPr marL="0" marR="0" algn="l">
                        <a:lnSpc>
                          <a:spcPct val="115000"/>
                        </a:lnSpc>
                        <a:spcBef>
                          <a:spcPts val="0"/>
                        </a:spcBef>
                        <a:spcAft>
                          <a:spcPts val="0"/>
                        </a:spcAft>
                      </a:pPr>
                      <a:r>
                        <a:rPr lang="en-US" sz="1600" b="0" dirty="0" smtClean="0">
                          <a:effectLst/>
                          <a:latin typeface="Arial" panose="020B0604020202020204" pitchFamily="34" charset="0"/>
                          <a:ea typeface="Calibri" panose="020F0502020204030204" pitchFamily="34" charset="0"/>
                          <a:cs typeface="Arial" panose="020B0604020202020204" pitchFamily="34" charset="0"/>
                        </a:rPr>
                        <a:t>Core Fixed Income </a:t>
                      </a:r>
                      <a:endParaRPr lang="en-US" sz="16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15000"/>
                        </a:lnSpc>
                        <a:spcBef>
                          <a:spcPts val="0"/>
                        </a:spcBef>
                        <a:spcAft>
                          <a:spcPts val="0"/>
                        </a:spcAft>
                      </a:pPr>
                      <a:r>
                        <a:rPr lang="en-US" sz="1600" dirty="0" smtClean="0">
                          <a:effectLst/>
                          <a:latin typeface="Arial" panose="020B0604020202020204" pitchFamily="34" charset="0"/>
                          <a:ea typeface="Calibri" panose="020F0502020204030204" pitchFamily="34" charset="0"/>
                          <a:cs typeface="Arial" panose="020B0604020202020204" pitchFamily="34" charset="0"/>
                        </a:rPr>
                        <a:t>Bank Loans </a:t>
                      </a:r>
                    </a:p>
                  </a:txBody>
                  <a:tcPr marL="68580" marR="68580" marT="0" marB="0"/>
                </a:tc>
                <a:tc>
                  <a:txBody>
                    <a:bodyPr/>
                    <a:lstStyle/>
                    <a:p>
                      <a:pPr marL="0" marR="0" algn="l">
                        <a:lnSpc>
                          <a:spcPct val="115000"/>
                        </a:lnSpc>
                        <a:spcBef>
                          <a:spcPts val="0"/>
                        </a:spcBef>
                        <a:spcAft>
                          <a:spcPts val="0"/>
                        </a:spcAft>
                      </a:pPr>
                      <a:r>
                        <a:rPr lang="en-US" sz="1600" dirty="0" smtClean="0">
                          <a:effectLst/>
                          <a:latin typeface="Arial" panose="020B0604020202020204" pitchFamily="34" charset="0"/>
                          <a:cs typeface="Arial" panose="020B0604020202020204" pitchFamily="34" charset="0"/>
                        </a:rPr>
                        <a:t>Long-U.S. Treasury</a:t>
                      </a:r>
                      <a:r>
                        <a:rPr lang="en-US" sz="1600" baseline="0" dirty="0" smtClean="0">
                          <a:effectLst/>
                          <a:latin typeface="Arial" panose="020B0604020202020204" pitchFamily="34" charset="0"/>
                          <a:cs typeface="Arial" panose="020B0604020202020204" pitchFamily="34" charset="0"/>
                        </a:rPr>
                        <a:t> </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15000"/>
                        </a:lnSpc>
                        <a:spcBef>
                          <a:spcPts val="0"/>
                        </a:spcBef>
                        <a:spcAft>
                          <a:spcPts val="0"/>
                        </a:spcAft>
                      </a:pPr>
                      <a:r>
                        <a:rPr lang="en-US" sz="1600" dirty="0">
                          <a:effectLst/>
                          <a:latin typeface="Arial" panose="020B0604020202020204" pitchFamily="34" charset="0"/>
                          <a:cs typeface="Arial" panose="020B0604020202020204" pitchFamily="34" charset="0"/>
                        </a:rPr>
                        <a:t>REITs </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lvl="0" indent="0" algn="l" defTabSz="914186" rtl="0" eaLnBrk="1" fontAlgn="auto" latinLnBrk="0" hangingPunct="1">
                        <a:lnSpc>
                          <a:spcPct val="115000"/>
                        </a:lnSpc>
                        <a:spcBef>
                          <a:spcPts val="0"/>
                        </a:spcBef>
                        <a:spcAft>
                          <a:spcPts val="0"/>
                        </a:spcAft>
                        <a:buClrTx/>
                        <a:buSzTx/>
                        <a:buFontTx/>
                        <a:buNone/>
                        <a:tabLst/>
                        <a:defRPr/>
                      </a:pPr>
                      <a:r>
                        <a:rPr lang="en-US" sz="1600" dirty="0" smtClean="0">
                          <a:effectLst/>
                          <a:latin typeface="Arial" panose="020B0604020202020204" pitchFamily="34" charset="0"/>
                          <a:cs typeface="Arial" panose="020B0604020202020204" pitchFamily="34" charset="0"/>
                        </a:rPr>
                        <a:t>Liquid</a:t>
                      </a:r>
                      <a:r>
                        <a:rPr lang="en-US" sz="1600" baseline="0" dirty="0" smtClean="0">
                          <a:effectLst/>
                          <a:latin typeface="Arial" panose="020B0604020202020204" pitchFamily="34" charset="0"/>
                          <a:cs typeface="Arial" panose="020B0604020202020204" pitchFamily="34" charset="0"/>
                        </a:rPr>
                        <a:t> Growth - </a:t>
                      </a:r>
                      <a:r>
                        <a:rPr lang="en-US" sz="1600" dirty="0" smtClean="0">
                          <a:effectLst/>
                          <a:latin typeface="Arial" panose="020B0604020202020204" pitchFamily="34" charset="0"/>
                          <a:cs typeface="Arial" panose="020B0604020202020204" pitchFamily="34" charset="0"/>
                        </a:rPr>
                        <a:t>Public Equity</a:t>
                      </a:r>
                    </a:p>
                  </a:txBody>
                  <a:tcPr marL="68580" marR="68580" marT="0" marB="0"/>
                </a:tc>
              </a:tr>
              <a:tr h="1087038">
                <a:tc>
                  <a:txBody>
                    <a:bodyPr/>
                    <a:lstStyle/>
                    <a:p>
                      <a:pPr marL="0" marR="0" lvl="0" indent="0" algn="l" defTabSz="914186" rtl="0" eaLnBrk="1" fontAlgn="auto" latinLnBrk="0" hangingPunct="1">
                        <a:lnSpc>
                          <a:spcPct val="115000"/>
                        </a:lnSpc>
                        <a:spcBef>
                          <a:spcPts val="0"/>
                        </a:spcBef>
                        <a:spcAft>
                          <a:spcPts val="0"/>
                        </a:spcAft>
                        <a:buClrTx/>
                        <a:buSzTx/>
                        <a:buFontTx/>
                        <a:buNone/>
                        <a:tabLst/>
                        <a:defRPr/>
                      </a:pPr>
                      <a:r>
                        <a:rPr lang="en-US" sz="1600" b="0" baseline="0" dirty="0" smtClean="0">
                          <a:effectLst/>
                          <a:latin typeface="Arial" panose="020B0604020202020204" pitchFamily="34" charset="0"/>
                          <a:cs typeface="Arial" panose="020B0604020202020204" pitchFamily="34" charset="0"/>
                        </a:rPr>
                        <a:t>Liquid P</a:t>
                      </a:r>
                      <a:r>
                        <a:rPr lang="en-US" sz="1600" b="0" dirty="0" smtClean="0">
                          <a:effectLst/>
                          <a:latin typeface="Arial" panose="020B0604020202020204" pitchFamily="34" charset="0"/>
                          <a:cs typeface="Arial" panose="020B0604020202020204" pitchFamily="34" charset="0"/>
                        </a:rPr>
                        <a:t>rivate</a:t>
                      </a:r>
                      <a:r>
                        <a:rPr lang="en-US" sz="1600" b="0" baseline="0" dirty="0" smtClean="0">
                          <a:effectLst/>
                          <a:latin typeface="Arial" panose="020B0604020202020204" pitchFamily="34" charset="0"/>
                          <a:cs typeface="Arial" panose="020B0604020202020204" pitchFamily="34" charset="0"/>
                        </a:rPr>
                        <a:t> Credit </a:t>
                      </a:r>
                      <a:endParaRPr lang="en-US" sz="1600" b="0" dirty="0" smtClean="0">
                        <a:effectLst/>
                        <a:latin typeface="Arial" panose="020B0604020202020204" pitchFamily="34" charset="0"/>
                        <a:ea typeface="Calibri" panose="020F0502020204030204" pitchFamily="34" charset="0"/>
                        <a:cs typeface="Arial" panose="020B0604020202020204" pitchFamily="34" charset="0"/>
                      </a:endParaRPr>
                    </a:p>
                    <a:p>
                      <a:pPr marL="0" marR="0" algn="l">
                        <a:lnSpc>
                          <a:spcPct val="115000"/>
                        </a:lnSpc>
                        <a:spcBef>
                          <a:spcPts val="0"/>
                        </a:spcBef>
                        <a:spcAft>
                          <a:spcPts val="0"/>
                        </a:spcAft>
                      </a:pPr>
                      <a:endParaRPr lang="en-US" sz="16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15000"/>
                        </a:lnSpc>
                        <a:spcBef>
                          <a:spcPts val="0"/>
                        </a:spcBef>
                        <a:spcAft>
                          <a:spcPts val="0"/>
                        </a:spcAft>
                      </a:pPr>
                      <a:r>
                        <a:rPr lang="en-US" sz="1600" dirty="0" smtClean="0">
                          <a:effectLst/>
                          <a:latin typeface="Arial" panose="020B0604020202020204" pitchFamily="34" charset="0"/>
                          <a:ea typeface="Calibri" panose="020F0502020204030204" pitchFamily="34" charset="0"/>
                          <a:cs typeface="Arial" panose="020B0604020202020204" pitchFamily="34" charset="0"/>
                        </a:rPr>
                        <a:t>Core Real Estate &amp; Core Infrastructure </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15000"/>
                        </a:lnSpc>
                        <a:spcBef>
                          <a:spcPts val="0"/>
                        </a:spcBef>
                        <a:spcAft>
                          <a:spcPts val="0"/>
                        </a:spcAft>
                      </a:pPr>
                      <a:r>
                        <a:rPr lang="en-US" sz="1600" dirty="0">
                          <a:effectLst/>
                          <a:latin typeface="Arial" panose="020B0604020202020204" pitchFamily="34" charset="0"/>
                          <a:cs typeface="Arial" panose="020B0604020202020204" pitchFamily="34" charset="0"/>
                        </a:rPr>
                        <a:t>Systematic Trend-following strategies  </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15000"/>
                        </a:lnSpc>
                        <a:spcBef>
                          <a:spcPts val="0"/>
                        </a:spcBef>
                        <a:spcAft>
                          <a:spcPts val="0"/>
                        </a:spcAft>
                      </a:pPr>
                      <a:r>
                        <a:rPr lang="en-US" sz="1600" dirty="0" smtClean="0">
                          <a:effectLst/>
                          <a:latin typeface="Arial" panose="020B0604020202020204" pitchFamily="34" charset="0"/>
                          <a:cs typeface="Arial" panose="020B0604020202020204" pitchFamily="34" charset="0"/>
                        </a:rPr>
                        <a:t>High Yield Infrastructure</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15000"/>
                        </a:lnSpc>
                        <a:spcBef>
                          <a:spcPts val="0"/>
                        </a:spcBef>
                        <a:spcAft>
                          <a:spcPts val="0"/>
                        </a:spcAft>
                      </a:pPr>
                      <a:r>
                        <a:rPr lang="en-US" sz="1600" dirty="0" smtClean="0">
                          <a:effectLst/>
                          <a:latin typeface="Arial" panose="020B0604020202020204" pitchFamily="34" charset="0"/>
                          <a:ea typeface="Calibri" panose="020F0502020204030204" pitchFamily="34" charset="0"/>
                          <a:cs typeface="Arial" panose="020B0604020202020204" pitchFamily="34" charset="0"/>
                        </a:rPr>
                        <a:t>Opportunistic Credit</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582124">
                <a:tc>
                  <a:txBody>
                    <a:bodyPr/>
                    <a:lstStyle/>
                    <a:p>
                      <a:pPr marL="0" marR="0" algn="l">
                        <a:lnSpc>
                          <a:spcPct val="115000"/>
                        </a:lnSpc>
                        <a:spcBef>
                          <a:spcPts val="0"/>
                        </a:spcBef>
                        <a:spcAft>
                          <a:spcPts val="0"/>
                        </a:spcAft>
                      </a:pPr>
                      <a:r>
                        <a:rPr lang="en-US" sz="1600" b="0" dirty="0" smtClean="0">
                          <a:effectLst/>
                          <a:latin typeface="Arial" panose="020B0604020202020204" pitchFamily="34" charset="0"/>
                          <a:ea typeface="Calibri" panose="020F0502020204030204" pitchFamily="34" charset="0"/>
                          <a:cs typeface="Arial" panose="020B0604020202020204" pitchFamily="34" charset="0"/>
                        </a:rPr>
                        <a:t>Cash </a:t>
                      </a:r>
                      <a:endParaRPr lang="en-US" sz="16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en-US" sz="1600" dirty="0" smtClean="0">
                          <a:latin typeface="Arial" panose="020B0604020202020204" pitchFamily="34" charset="0"/>
                          <a:cs typeface="Arial" panose="020B0604020202020204" pitchFamily="34" charset="0"/>
                        </a:rPr>
                        <a:t>U.S. TIPS </a:t>
                      </a:r>
                      <a:endParaRPr lang="en-US" sz="1600" dirty="0">
                        <a:latin typeface="Arial" panose="020B0604020202020204" pitchFamily="34" charset="0"/>
                        <a:cs typeface="Arial" panose="020B0604020202020204" pitchFamily="34" charset="0"/>
                      </a:endParaRPr>
                    </a:p>
                  </a:txBody>
                  <a:tcPr marL="68580" marR="68580" marT="0" marB="0"/>
                </a:tc>
                <a:tc>
                  <a:txBody>
                    <a:bodyPr/>
                    <a:lstStyle/>
                    <a:p>
                      <a:pPr marL="0" marR="0" algn="l">
                        <a:lnSpc>
                          <a:spcPct val="115000"/>
                        </a:lnSpc>
                        <a:spcBef>
                          <a:spcPts val="0"/>
                        </a:spcBef>
                        <a:spcAft>
                          <a:spcPts val="0"/>
                        </a:spcAft>
                      </a:pPr>
                      <a:r>
                        <a:rPr lang="en-US" sz="1600" dirty="0">
                          <a:effectLst/>
                          <a:latin typeface="Arial" panose="020B0604020202020204" pitchFamily="34" charset="0"/>
                          <a:cs typeface="Arial" panose="020B0604020202020204" pitchFamily="34" charset="0"/>
                        </a:rPr>
                        <a:t>Alternative Beta</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15000"/>
                        </a:lnSpc>
                        <a:spcBef>
                          <a:spcPts val="0"/>
                        </a:spcBef>
                        <a:spcAft>
                          <a:spcPts val="0"/>
                        </a:spcAft>
                      </a:pPr>
                      <a:r>
                        <a:rPr lang="en-US" sz="1600" dirty="0">
                          <a:effectLst/>
                          <a:latin typeface="Arial" panose="020B0604020202020204" pitchFamily="34" charset="0"/>
                          <a:cs typeface="Arial" panose="020B0604020202020204" pitchFamily="34" charset="0"/>
                        </a:rPr>
                        <a:t>HY credit </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lvl="0" indent="0" algn="l" defTabSz="914186" rtl="0" eaLnBrk="1" fontAlgn="auto" latinLnBrk="0" hangingPunct="1">
                        <a:lnSpc>
                          <a:spcPct val="115000"/>
                        </a:lnSpc>
                        <a:spcBef>
                          <a:spcPts val="0"/>
                        </a:spcBef>
                        <a:spcAft>
                          <a:spcPts val="0"/>
                        </a:spcAft>
                        <a:buClrTx/>
                        <a:buSzTx/>
                        <a:buFontTx/>
                        <a:buNone/>
                        <a:tabLst/>
                        <a:defRPr/>
                      </a:pPr>
                      <a:r>
                        <a:rPr lang="en-US" sz="1600" dirty="0" smtClean="0">
                          <a:effectLst/>
                          <a:latin typeface="Arial" panose="020B0604020202020204" pitchFamily="34" charset="0"/>
                          <a:ea typeface="Calibri" panose="020F0502020204030204" pitchFamily="34" charset="0"/>
                          <a:cs typeface="Arial" panose="020B0604020202020204" pitchFamily="34" charset="0"/>
                        </a:rPr>
                        <a:t>Illiquid Growth</a:t>
                      </a:r>
                      <a:r>
                        <a:rPr lang="en-US" sz="1600" baseline="0" dirty="0" smtClean="0">
                          <a:effectLst/>
                          <a:latin typeface="Arial" panose="020B0604020202020204" pitchFamily="34" charset="0"/>
                          <a:ea typeface="Calibri" panose="020F0502020204030204" pitchFamily="34" charset="0"/>
                          <a:cs typeface="Arial" panose="020B0604020202020204" pitchFamily="34" charset="0"/>
                        </a:rPr>
                        <a:t> - </a:t>
                      </a:r>
                      <a:r>
                        <a:rPr lang="en-US" sz="1600" dirty="0" smtClean="0">
                          <a:effectLst/>
                          <a:latin typeface="Arial" panose="020B0604020202020204" pitchFamily="34" charset="0"/>
                          <a:ea typeface="Calibri" panose="020F0502020204030204" pitchFamily="34" charset="0"/>
                          <a:cs typeface="Arial" panose="020B0604020202020204" pitchFamily="34" charset="0"/>
                        </a:rPr>
                        <a:t>Private Equity </a:t>
                      </a:r>
                    </a:p>
                  </a:txBody>
                  <a:tcPr marL="68580" marR="68580" marT="0" marB="0"/>
                </a:tc>
              </a:tr>
              <a:tr h="230421">
                <a:tc>
                  <a:txBody>
                    <a:bodyPr/>
                    <a:lstStyle/>
                    <a:p>
                      <a:pPr marL="0" marR="0" algn="l">
                        <a:lnSpc>
                          <a:spcPct val="115000"/>
                        </a:lnSpc>
                        <a:spcBef>
                          <a:spcPts val="0"/>
                        </a:spcBef>
                        <a:spcAft>
                          <a:spcPts val="0"/>
                        </a:spcAft>
                      </a:pPr>
                      <a:r>
                        <a:rPr lang="en-US" sz="1600" b="0" dirty="0" smtClean="0">
                          <a:effectLst/>
                          <a:latin typeface="Arial" panose="020B0604020202020204" pitchFamily="34" charset="0"/>
                          <a:ea typeface="Calibri" panose="020F0502020204030204" pitchFamily="34" charset="0"/>
                          <a:cs typeface="Arial" panose="020B0604020202020204" pitchFamily="34" charset="0"/>
                        </a:rPr>
                        <a:t>Absolute Return</a:t>
                      </a:r>
                      <a:endParaRPr lang="en-US" sz="16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endParaRPr lang="en-US" sz="1600" dirty="0">
                        <a:latin typeface="Arial" panose="020B0604020202020204" pitchFamily="34" charset="0"/>
                        <a:cs typeface="Arial" panose="020B0604020202020204" pitchFamily="34" charset="0"/>
                      </a:endParaRPr>
                    </a:p>
                  </a:txBody>
                  <a:tcPr marL="68580" marR="68580" marT="0" marB="0"/>
                </a:tc>
                <a:tc>
                  <a:txBody>
                    <a:bodyPr/>
                    <a:lstStyle/>
                    <a:p>
                      <a:pPr marL="0" marR="0" algn="l">
                        <a:lnSpc>
                          <a:spcPct val="115000"/>
                        </a:lnSpc>
                        <a:spcBef>
                          <a:spcPts val="0"/>
                        </a:spcBef>
                        <a:spcAft>
                          <a:spcPts val="0"/>
                        </a:spcAft>
                      </a:pPr>
                      <a:r>
                        <a:rPr lang="en-US" sz="1600" dirty="0">
                          <a:effectLst/>
                          <a:latin typeface="Arial" panose="020B0604020202020204" pitchFamily="34" charset="0"/>
                          <a:cs typeface="Arial" panose="020B0604020202020204" pitchFamily="34" charset="0"/>
                        </a:rPr>
                        <a:t> </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en-US" sz="1600" dirty="0" smtClean="0">
                          <a:latin typeface="Arial" panose="020B0604020202020204" pitchFamily="34" charset="0"/>
                          <a:cs typeface="Arial" panose="020B0604020202020204" pitchFamily="34" charset="0"/>
                        </a:rPr>
                        <a:t>Private</a:t>
                      </a:r>
                      <a:r>
                        <a:rPr lang="en-US" sz="1600" baseline="0" dirty="0" smtClean="0">
                          <a:latin typeface="Arial" panose="020B0604020202020204" pitchFamily="34" charset="0"/>
                          <a:cs typeface="Arial" panose="020B0604020202020204" pitchFamily="34" charset="0"/>
                        </a:rPr>
                        <a:t> High Yield Credit </a:t>
                      </a:r>
                      <a:endParaRPr lang="en-US" sz="1600" dirty="0">
                        <a:latin typeface="Arial" panose="020B0604020202020204" pitchFamily="34" charset="0"/>
                        <a:cs typeface="Arial" panose="020B0604020202020204" pitchFamily="34" charset="0"/>
                      </a:endParaRPr>
                    </a:p>
                  </a:txBody>
                  <a:tcPr marL="68580" marR="68580" marT="0" marB="0"/>
                </a:tc>
                <a:tc>
                  <a:txBody>
                    <a:bodyPr/>
                    <a:lstStyle/>
                    <a:p>
                      <a:pPr marL="0" marR="0" algn="l">
                        <a:lnSpc>
                          <a:spcPct val="115000"/>
                        </a:lnSpc>
                        <a:spcBef>
                          <a:spcPts val="0"/>
                        </a:spcBef>
                        <a:spcAft>
                          <a:spcPts val="0"/>
                        </a:spcAft>
                      </a:pPr>
                      <a:r>
                        <a:rPr lang="en-US" sz="1600" dirty="0" smtClean="0">
                          <a:effectLst/>
                          <a:latin typeface="Arial" panose="020B0604020202020204" pitchFamily="34" charset="0"/>
                          <a:cs typeface="Arial" panose="020B0604020202020204" pitchFamily="34" charset="0"/>
                        </a:rPr>
                        <a:t>Non-Core Real Estate </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340622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619125" y="1008529"/>
            <a:ext cx="7986993" cy="5446059"/>
          </a:xfrm>
          <a:prstGeom prst="rect">
            <a:avLst/>
          </a:prstGeom>
        </p:spPr>
        <p:txBody>
          <a:bodyPr/>
          <a:lstStyle/>
          <a:p>
            <a:pPr>
              <a:buNone/>
            </a:pPr>
            <a:endParaRPr lang="en-US" sz="1235" dirty="0">
              <a:latin typeface="Century Gothic" pitchFamily="34" charset="0"/>
            </a:endParaRPr>
          </a:p>
          <a:p>
            <a:endParaRPr lang="en-US" sz="1235" dirty="0">
              <a:latin typeface="Century Gothic" pitchFamily="34" charset="0"/>
            </a:endParaRPr>
          </a:p>
          <a:p>
            <a:endParaRPr lang="en-US" sz="1235" dirty="0">
              <a:latin typeface="Century Gothic" pitchFamily="34" charset="0"/>
            </a:endParaRPr>
          </a:p>
        </p:txBody>
      </p:sp>
      <p:sp>
        <p:nvSpPr>
          <p:cNvPr id="6" name="TextBox 5"/>
          <p:cNvSpPr txBox="1"/>
          <p:nvPr/>
        </p:nvSpPr>
        <p:spPr>
          <a:xfrm>
            <a:off x="291354" y="342542"/>
            <a:ext cx="8234081" cy="498119"/>
          </a:xfrm>
          <a:prstGeom prst="rect">
            <a:avLst/>
          </a:prstGeom>
          <a:noFill/>
        </p:spPr>
        <p:txBody>
          <a:bodyPr wrap="square" lIns="89885" tIns="44943" rIns="89885" bIns="44943">
            <a:spAutoFit/>
          </a:bodyPr>
          <a:lstStyle/>
          <a:p>
            <a:pPr>
              <a:defRPr/>
            </a:pPr>
            <a:r>
              <a:rPr lang="en-US" sz="2647" kern="1800" dirty="0">
                <a:solidFill>
                  <a:srgbClr val="469AC5"/>
                </a:solidFill>
                <a:latin typeface="Palatino Linotype" pitchFamily="18" charset="0"/>
                <a:ea typeface="+mj-ea"/>
                <a:cs typeface="+mj-cs"/>
              </a:rPr>
              <a:t>Role of Assets: </a:t>
            </a:r>
            <a:r>
              <a:rPr lang="en-US" sz="2647" kern="1800" dirty="0" smtClean="0">
                <a:solidFill>
                  <a:srgbClr val="469AC5"/>
                </a:solidFill>
                <a:latin typeface="Palatino Linotype" pitchFamily="18" charset="0"/>
                <a:ea typeface="+mj-ea"/>
                <a:cs typeface="+mj-cs"/>
              </a:rPr>
              <a:t>Income Class  - </a:t>
            </a:r>
            <a:r>
              <a:rPr lang="en-US" sz="2647" i="1" kern="1800" dirty="0" smtClean="0">
                <a:solidFill>
                  <a:srgbClr val="469AC5"/>
                </a:solidFill>
                <a:latin typeface="Palatino Linotype" pitchFamily="18" charset="0"/>
                <a:ea typeface="+mj-ea"/>
                <a:cs typeface="+mj-cs"/>
              </a:rPr>
              <a:t>for consideration</a:t>
            </a:r>
            <a:r>
              <a:rPr lang="en-US" sz="2647" kern="1800" dirty="0" smtClean="0">
                <a:solidFill>
                  <a:srgbClr val="469AC5"/>
                </a:solidFill>
                <a:latin typeface="Palatino Linotype" pitchFamily="18" charset="0"/>
                <a:ea typeface="+mj-ea"/>
                <a:cs typeface="+mj-cs"/>
              </a:rPr>
              <a:t>      </a:t>
            </a:r>
            <a:endParaRPr lang="en-US" sz="2647" kern="1800" dirty="0">
              <a:solidFill>
                <a:srgbClr val="469AC5"/>
              </a:solidFill>
              <a:latin typeface="Palatino Linotype" pitchFamily="18" charset="0"/>
              <a:ea typeface="+mj-ea"/>
              <a:cs typeface="+mj-cs"/>
            </a:endParaRPr>
          </a:p>
        </p:txBody>
      </p:sp>
      <p:sp>
        <p:nvSpPr>
          <p:cNvPr id="5" name="TextBox 4"/>
          <p:cNvSpPr txBox="1"/>
          <p:nvPr/>
        </p:nvSpPr>
        <p:spPr>
          <a:xfrm>
            <a:off x="941294" y="5452396"/>
            <a:ext cx="3375211" cy="95596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12" dirty="0">
                <a:latin typeface="Century Gothic" pitchFamily="34" charset="0"/>
              </a:rPr>
              <a:t>Benchmark</a:t>
            </a:r>
            <a:r>
              <a:rPr lang="en-US" sz="1412" dirty="0" smtClean="0">
                <a:latin typeface="Century Gothic" pitchFamily="34" charset="0"/>
              </a:rPr>
              <a:t>:  T-B-D </a:t>
            </a:r>
            <a:endParaRPr lang="en-US" sz="1412" dirty="0">
              <a:latin typeface="Century Gothic" pitchFamily="34" charset="0"/>
            </a:endParaRPr>
          </a:p>
          <a:p>
            <a:pPr marL="171450" indent="-171450">
              <a:buFont typeface="Arial" panose="020B0604020202020204" pitchFamily="34" charset="0"/>
              <a:buChar char="•"/>
            </a:pPr>
            <a:r>
              <a:rPr lang="en-US" sz="1050" dirty="0">
                <a:latin typeface="Century Gothic" pitchFamily="34" charset="0"/>
              </a:rPr>
              <a:t>MSCI U.S. REITs Index  	 </a:t>
            </a:r>
            <a:r>
              <a:rPr lang="en-US" sz="1050" dirty="0" smtClean="0">
                <a:latin typeface="Century Gothic" pitchFamily="34" charset="0"/>
              </a:rPr>
              <a:t>	%</a:t>
            </a:r>
            <a:endParaRPr lang="en-US" sz="1050" dirty="0">
              <a:latin typeface="Century Gothic" pitchFamily="34" charset="0"/>
            </a:endParaRPr>
          </a:p>
          <a:p>
            <a:pPr marL="171450" indent="-171450">
              <a:buFont typeface="Arial" panose="020B0604020202020204" pitchFamily="34" charset="0"/>
              <a:buChar char="•"/>
            </a:pPr>
            <a:r>
              <a:rPr lang="en-US" sz="1050" dirty="0">
                <a:latin typeface="Century Gothic" pitchFamily="34" charset="0"/>
              </a:rPr>
              <a:t>BC U.S. HY 2% Issuer Cap Index 	</a:t>
            </a:r>
            <a:r>
              <a:rPr lang="en-US" sz="1050" dirty="0" smtClean="0">
                <a:latin typeface="Century Gothic" pitchFamily="34" charset="0"/>
              </a:rPr>
              <a:t>%</a:t>
            </a:r>
            <a:endParaRPr lang="en-US" sz="1050" dirty="0">
              <a:latin typeface="Century Gothic" pitchFamily="34" charset="0"/>
            </a:endParaRPr>
          </a:p>
          <a:p>
            <a:pPr marL="171450" indent="-171450">
              <a:buFont typeface="Arial" panose="020B0604020202020204" pitchFamily="34" charset="0"/>
              <a:buChar char="•"/>
            </a:pPr>
            <a:r>
              <a:rPr lang="en-US" sz="1050" dirty="0">
                <a:latin typeface="Century Gothic" pitchFamily="34" charset="0"/>
              </a:rPr>
              <a:t>Alerian MLP </a:t>
            </a:r>
            <a:r>
              <a:rPr lang="en-US" sz="1050" dirty="0" smtClean="0">
                <a:latin typeface="Century Gothic" pitchFamily="34" charset="0"/>
              </a:rPr>
              <a:t>Index  </a:t>
            </a:r>
            <a:r>
              <a:rPr lang="en-US" sz="1050" dirty="0">
                <a:latin typeface="Century Gothic" pitchFamily="34" charset="0"/>
              </a:rPr>
              <a:t>	    	</a:t>
            </a:r>
            <a:r>
              <a:rPr lang="en-US" sz="1050" dirty="0" smtClean="0">
                <a:latin typeface="Century Gothic" pitchFamily="34" charset="0"/>
              </a:rPr>
              <a:t>%</a:t>
            </a:r>
          </a:p>
          <a:p>
            <a:pPr marL="171450" indent="-171450">
              <a:buFont typeface="Arial" panose="020B0604020202020204" pitchFamily="34" charset="0"/>
              <a:buChar char="•"/>
            </a:pPr>
            <a:r>
              <a:rPr lang="en-US" sz="1050" dirty="0" smtClean="0">
                <a:latin typeface="Century Gothic" pitchFamily="34" charset="0"/>
              </a:rPr>
              <a:t>Other 			%</a:t>
            </a:r>
            <a:endParaRPr lang="en-US" sz="1050" dirty="0">
              <a:latin typeface="Century Gothic"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72125969"/>
              </p:ext>
            </p:extLst>
          </p:nvPr>
        </p:nvGraphicFramePr>
        <p:xfrm>
          <a:off x="941294" y="1294241"/>
          <a:ext cx="7194177" cy="4087693"/>
        </p:xfrm>
        <a:graphic>
          <a:graphicData uri="http://schemas.openxmlformats.org/drawingml/2006/table">
            <a:tbl>
              <a:tblPr/>
              <a:tblGrid>
                <a:gridCol w="1899452"/>
                <a:gridCol w="5294725"/>
              </a:tblGrid>
              <a:tr h="218298">
                <a:tc>
                  <a:txBody>
                    <a:bodyPr/>
                    <a:lstStyle/>
                    <a:p>
                      <a:pPr marL="0" marR="0">
                        <a:lnSpc>
                          <a:spcPct val="115000"/>
                        </a:lnSpc>
                        <a:spcBef>
                          <a:spcPts val="0"/>
                        </a:spcBef>
                        <a:spcAft>
                          <a:spcPts val="0"/>
                        </a:spcAft>
                      </a:pPr>
                      <a:r>
                        <a:rPr lang="en-US" sz="1100" b="1" dirty="0">
                          <a:latin typeface="Arial"/>
                          <a:ea typeface="Calibri"/>
                          <a:cs typeface="Times New Roman"/>
                        </a:rPr>
                        <a:t>Strategic Class</a:t>
                      </a:r>
                      <a:r>
                        <a:rPr lang="en-US" sz="1100" dirty="0">
                          <a:latin typeface="Arial"/>
                          <a:ea typeface="Calibri"/>
                          <a:cs typeface="Times New Roman"/>
                        </a:rPr>
                        <a:t> </a:t>
                      </a:r>
                      <a:endParaRPr lang="en-US" sz="1100" dirty="0">
                        <a:latin typeface="Calibri"/>
                        <a:ea typeface="Calibri"/>
                        <a:cs typeface="Times New Roman"/>
                      </a:endParaRPr>
                    </a:p>
                  </a:txBody>
                  <a:tcPr marL="52723" marR="52723" marT="73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i="1" dirty="0" smtClean="0">
                          <a:solidFill>
                            <a:srgbClr val="FFFFFF"/>
                          </a:solidFill>
                          <a:latin typeface="Arial"/>
                          <a:ea typeface="Calibri"/>
                          <a:cs typeface="Times New Roman"/>
                        </a:rPr>
                        <a:t>Income</a:t>
                      </a:r>
                      <a:endParaRPr lang="en-US" sz="1100" dirty="0">
                        <a:latin typeface="Calibri"/>
                        <a:ea typeface="Calibri"/>
                        <a:cs typeface="Times New Roman"/>
                      </a:endParaRPr>
                    </a:p>
                  </a:txBody>
                  <a:tcPr marL="52723" marR="52723" marT="73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r>
              <a:tr h="959134">
                <a:tc>
                  <a:txBody>
                    <a:bodyPr/>
                    <a:lstStyle/>
                    <a:p>
                      <a:pPr marL="0" marR="0">
                        <a:lnSpc>
                          <a:spcPct val="115000"/>
                        </a:lnSpc>
                        <a:spcBef>
                          <a:spcPts val="0"/>
                        </a:spcBef>
                        <a:spcAft>
                          <a:spcPts val="0"/>
                        </a:spcAft>
                      </a:pPr>
                      <a:r>
                        <a:rPr lang="en-US" sz="1100" b="1">
                          <a:latin typeface="Arial"/>
                          <a:ea typeface="Calibri"/>
                          <a:cs typeface="Times New Roman"/>
                        </a:rPr>
                        <a:t>Objective/Role</a:t>
                      </a:r>
                      <a:r>
                        <a:rPr lang="en-US" sz="1100">
                          <a:latin typeface="Arial"/>
                          <a:ea typeface="Calibri"/>
                          <a:cs typeface="Times New Roman"/>
                        </a:rPr>
                        <a:t> </a:t>
                      </a:r>
                      <a:endParaRPr lang="en-US" sz="1100">
                        <a:latin typeface="Calibri"/>
                        <a:ea typeface="Calibri"/>
                        <a:cs typeface="Times New Roman"/>
                      </a:endParaRPr>
                    </a:p>
                  </a:txBody>
                  <a:tcPr marL="52723" marR="52723" marT="732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latin typeface="Arial"/>
                          <a:ea typeface="Calibri"/>
                          <a:cs typeface="Times New Roman"/>
                        </a:rPr>
                        <a:t>The </a:t>
                      </a:r>
                      <a:r>
                        <a:rPr lang="en-US" sz="1100" dirty="0" smtClean="0">
                          <a:latin typeface="Arial"/>
                          <a:ea typeface="Calibri"/>
                          <a:cs typeface="Times New Roman"/>
                        </a:rPr>
                        <a:t>Income </a:t>
                      </a:r>
                      <a:r>
                        <a:rPr lang="en-US" sz="1100" dirty="0">
                          <a:latin typeface="Arial"/>
                          <a:ea typeface="Calibri"/>
                          <a:cs typeface="Times New Roman"/>
                        </a:rPr>
                        <a:t>portfolio is expected to produce a relatively high and stable income return stream.  The income return is expected to be produced by high levels of interest and dividend income.  Diversification of equity risk is a </a:t>
                      </a:r>
                      <a:r>
                        <a:rPr lang="en-US" sz="1100" dirty="0" smtClean="0">
                          <a:latin typeface="Arial"/>
                          <a:ea typeface="Calibri"/>
                          <a:cs typeface="Times New Roman"/>
                        </a:rPr>
                        <a:t>secondary</a:t>
                      </a:r>
                      <a:r>
                        <a:rPr lang="en-US" sz="1100" baseline="0" dirty="0" smtClean="0">
                          <a:latin typeface="Arial"/>
                          <a:ea typeface="Calibri"/>
                          <a:cs typeface="Times New Roman"/>
                        </a:rPr>
                        <a:t> </a:t>
                      </a:r>
                      <a:r>
                        <a:rPr lang="en-US" sz="1100" dirty="0" smtClean="0">
                          <a:latin typeface="Arial"/>
                          <a:ea typeface="Calibri"/>
                          <a:cs typeface="Times New Roman"/>
                        </a:rPr>
                        <a:t>consideration</a:t>
                      </a:r>
                      <a:r>
                        <a:rPr lang="en-US" sz="1100" dirty="0">
                          <a:latin typeface="Arial"/>
                          <a:ea typeface="Calibri"/>
                          <a:cs typeface="Times New Roman"/>
                        </a:rPr>
                        <a:t>. </a:t>
                      </a:r>
                      <a:endParaRPr lang="en-US" sz="1100" dirty="0">
                        <a:latin typeface="Calibri"/>
                        <a:ea typeface="Calibri"/>
                        <a:cs typeface="Times New Roman"/>
                      </a:endParaRPr>
                    </a:p>
                  </a:txBody>
                  <a:tcPr marL="52723" marR="52723" marT="73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6349">
                <a:tc>
                  <a:txBody>
                    <a:bodyPr/>
                    <a:lstStyle/>
                    <a:p>
                      <a:pPr marL="0" marR="0">
                        <a:lnSpc>
                          <a:spcPct val="115000"/>
                        </a:lnSpc>
                        <a:spcBef>
                          <a:spcPts val="0"/>
                        </a:spcBef>
                        <a:spcAft>
                          <a:spcPts val="0"/>
                        </a:spcAft>
                      </a:pPr>
                      <a:r>
                        <a:rPr lang="en-US" sz="1100" b="1">
                          <a:latin typeface="Arial"/>
                          <a:ea typeface="Calibri"/>
                          <a:cs typeface="Times New Roman"/>
                        </a:rPr>
                        <a:t>Key Risk Considerations</a:t>
                      </a:r>
                      <a:r>
                        <a:rPr lang="en-US" sz="1100">
                          <a:latin typeface="Arial"/>
                          <a:ea typeface="Calibri"/>
                          <a:cs typeface="Times New Roman"/>
                        </a:rPr>
                        <a:t> </a:t>
                      </a:r>
                      <a:endParaRPr lang="en-US" sz="1100">
                        <a:latin typeface="Calibri"/>
                        <a:ea typeface="Calibri"/>
                        <a:cs typeface="Times New Roman"/>
                      </a:endParaRPr>
                    </a:p>
                  </a:txBody>
                  <a:tcPr marL="52723" marR="52723" marT="732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latin typeface="Arial"/>
                          <a:ea typeface="Calibri"/>
                          <a:cs typeface="Times New Roman"/>
                        </a:rPr>
                        <a:t>The </a:t>
                      </a:r>
                      <a:r>
                        <a:rPr lang="en-US" sz="1100" dirty="0" smtClean="0">
                          <a:latin typeface="Arial"/>
                          <a:ea typeface="Calibri"/>
                          <a:cs typeface="Times New Roman"/>
                        </a:rPr>
                        <a:t>Income </a:t>
                      </a:r>
                      <a:r>
                        <a:rPr lang="en-US" sz="1100" dirty="0">
                          <a:latin typeface="Arial"/>
                          <a:ea typeface="Calibri"/>
                          <a:cs typeface="Times New Roman"/>
                        </a:rPr>
                        <a:t>portfolio will be subject to credit risk, economic growth risk and interest rate risk. </a:t>
                      </a:r>
                      <a:endParaRPr lang="en-US" sz="1100" dirty="0">
                        <a:latin typeface="Calibri"/>
                        <a:ea typeface="Calibri"/>
                        <a:cs typeface="Times New Roman"/>
                      </a:endParaRPr>
                    </a:p>
                  </a:txBody>
                  <a:tcPr marL="52723" marR="52723" marT="73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8099">
                <a:tc>
                  <a:txBody>
                    <a:bodyPr/>
                    <a:lstStyle/>
                    <a:p>
                      <a:pPr marL="0" marR="0">
                        <a:lnSpc>
                          <a:spcPct val="115000"/>
                        </a:lnSpc>
                        <a:spcBef>
                          <a:spcPts val="0"/>
                        </a:spcBef>
                        <a:spcAft>
                          <a:spcPts val="0"/>
                        </a:spcAft>
                      </a:pPr>
                      <a:r>
                        <a:rPr lang="en-US" sz="1100" b="1">
                          <a:latin typeface="Arial"/>
                          <a:ea typeface="Calibri"/>
                          <a:cs typeface="Times New Roman"/>
                        </a:rPr>
                        <a:t>Income vs. Appreciation Considerations</a:t>
                      </a:r>
                      <a:r>
                        <a:rPr lang="en-US" sz="1100">
                          <a:latin typeface="Arial"/>
                          <a:ea typeface="Calibri"/>
                          <a:cs typeface="Times New Roman"/>
                        </a:rPr>
                        <a:t> </a:t>
                      </a:r>
                      <a:endParaRPr lang="en-US" sz="1100">
                        <a:latin typeface="Calibri"/>
                        <a:ea typeface="Calibri"/>
                        <a:cs typeface="Times New Roman"/>
                      </a:endParaRPr>
                    </a:p>
                  </a:txBody>
                  <a:tcPr marL="52723" marR="52723" marT="732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latin typeface="Arial"/>
                          <a:ea typeface="Calibri"/>
                          <a:cs typeface="Times New Roman"/>
                        </a:rPr>
                        <a:t>Over the long term, income is expected to be the primary source of return.  However, it is expected there will be periods when capital appreciation will exceed income return.  </a:t>
                      </a:r>
                      <a:endParaRPr lang="en-US" sz="1100" dirty="0">
                        <a:latin typeface="Calibri"/>
                        <a:ea typeface="Calibri"/>
                        <a:cs typeface="Times New Roman"/>
                      </a:endParaRPr>
                    </a:p>
                  </a:txBody>
                  <a:tcPr marL="52723" marR="52723" marT="73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6349">
                <a:tc>
                  <a:txBody>
                    <a:bodyPr/>
                    <a:lstStyle/>
                    <a:p>
                      <a:pPr marL="0" marR="0">
                        <a:lnSpc>
                          <a:spcPct val="115000"/>
                        </a:lnSpc>
                        <a:spcBef>
                          <a:spcPts val="0"/>
                        </a:spcBef>
                        <a:spcAft>
                          <a:spcPts val="0"/>
                        </a:spcAft>
                      </a:pPr>
                      <a:r>
                        <a:rPr lang="en-US" sz="1100" b="1">
                          <a:latin typeface="Arial"/>
                          <a:ea typeface="Calibri"/>
                          <a:cs typeface="Times New Roman"/>
                        </a:rPr>
                        <a:t>Concentration Issues</a:t>
                      </a:r>
                      <a:r>
                        <a:rPr lang="en-US" sz="1100">
                          <a:latin typeface="Arial"/>
                          <a:ea typeface="Calibri"/>
                          <a:cs typeface="Times New Roman"/>
                        </a:rPr>
                        <a:t> </a:t>
                      </a:r>
                      <a:endParaRPr lang="en-US" sz="1100">
                        <a:latin typeface="Calibri"/>
                        <a:ea typeface="Calibri"/>
                        <a:cs typeface="Times New Roman"/>
                      </a:endParaRPr>
                    </a:p>
                  </a:txBody>
                  <a:tcPr marL="52723" marR="52723" marT="732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latin typeface="Arial"/>
                          <a:ea typeface="Calibri"/>
                          <a:cs typeface="Times New Roman"/>
                        </a:rPr>
                        <a:t>The </a:t>
                      </a:r>
                      <a:r>
                        <a:rPr lang="en-US" sz="1100" dirty="0" smtClean="0">
                          <a:latin typeface="Arial"/>
                          <a:ea typeface="Calibri"/>
                          <a:cs typeface="Times New Roman"/>
                        </a:rPr>
                        <a:t>Income portfolio </a:t>
                      </a:r>
                      <a:r>
                        <a:rPr lang="en-US" sz="1100" dirty="0">
                          <a:latin typeface="Arial"/>
                          <a:ea typeface="Calibri"/>
                          <a:cs typeface="Times New Roman"/>
                        </a:rPr>
                        <a:t>will be diversified by yield source, including REITs, </a:t>
                      </a:r>
                      <a:r>
                        <a:rPr lang="en-US" sz="1100" dirty="0" smtClean="0">
                          <a:latin typeface="Arial"/>
                          <a:ea typeface="Calibri"/>
                          <a:cs typeface="Times New Roman"/>
                        </a:rPr>
                        <a:t>High Yield Infrastructure, and High </a:t>
                      </a:r>
                      <a:r>
                        <a:rPr lang="en-US" sz="1100" dirty="0">
                          <a:latin typeface="Arial"/>
                          <a:ea typeface="Calibri"/>
                          <a:cs typeface="Times New Roman"/>
                        </a:rPr>
                        <a:t>Yield </a:t>
                      </a:r>
                      <a:r>
                        <a:rPr lang="en-US" sz="1100" dirty="0" smtClean="0">
                          <a:latin typeface="Arial"/>
                          <a:ea typeface="Calibri"/>
                          <a:cs typeface="Times New Roman"/>
                        </a:rPr>
                        <a:t>Fixed Income.  </a:t>
                      </a:r>
                      <a:r>
                        <a:rPr lang="en-US" sz="1100" dirty="0">
                          <a:latin typeface="Arial"/>
                          <a:ea typeface="Calibri"/>
                          <a:cs typeface="Times New Roman"/>
                        </a:rPr>
                        <a:t>The </a:t>
                      </a:r>
                      <a:r>
                        <a:rPr lang="en-US" sz="1100" dirty="0" smtClean="0">
                          <a:latin typeface="Arial"/>
                          <a:ea typeface="Calibri"/>
                          <a:cs typeface="Times New Roman"/>
                        </a:rPr>
                        <a:t>Income </a:t>
                      </a:r>
                      <a:r>
                        <a:rPr lang="en-US" sz="1100" dirty="0">
                          <a:latin typeface="Arial"/>
                          <a:ea typeface="Calibri"/>
                          <a:cs typeface="Times New Roman"/>
                        </a:rPr>
                        <a:t>portfolio will not be a significant diversifier of portfolio economic growth risk. </a:t>
                      </a:r>
                      <a:endParaRPr lang="en-US" sz="1100" dirty="0">
                        <a:latin typeface="Calibri"/>
                        <a:ea typeface="Calibri"/>
                        <a:cs typeface="Times New Roman"/>
                      </a:endParaRPr>
                    </a:p>
                  </a:txBody>
                  <a:tcPr marL="52723" marR="52723" marT="73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1882">
                <a:tc>
                  <a:txBody>
                    <a:bodyPr/>
                    <a:lstStyle/>
                    <a:p>
                      <a:pPr marL="0" marR="0">
                        <a:lnSpc>
                          <a:spcPct val="115000"/>
                        </a:lnSpc>
                        <a:spcBef>
                          <a:spcPts val="0"/>
                        </a:spcBef>
                        <a:spcAft>
                          <a:spcPts val="0"/>
                        </a:spcAft>
                      </a:pPr>
                      <a:r>
                        <a:rPr lang="en-US" sz="1100" b="1">
                          <a:latin typeface="Arial"/>
                          <a:ea typeface="Calibri"/>
                          <a:cs typeface="Times New Roman"/>
                        </a:rPr>
                        <a:t>Marketability/Liquidity</a:t>
                      </a:r>
                      <a:r>
                        <a:rPr lang="en-US" sz="1100">
                          <a:latin typeface="Arial"/>
                          <a:ea typeface="Calibri"/>
                          <a:cs typeface="Times New Roman"/>
                        </a:rPr>
                        <a:t> </a:t>
                      </a:r>
                      <a:endParaRPr lang="en-US" sz="1100">
                        <a:latin typeface="Calibri"/>
                        <a:ea typeface="Calibri"/>
                        <a:cs typeface="Times New Roman"/>
                      </a:endParaRPr>
                    </a:p>
                  </a:txBody>
                  <a:tcPr marL="52723" marR="52723" marT="732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smtClean="0">
                          <a:latin typeface="Arial"/>
                          <a:ea typeface="Calibri"/>
                          <a:cs typeface="Times New Roman"/>
                        </a:rPr>
                        <a:t>ERSRI </a:t>
                      </a:r>
                      <a:r>
                        <a:rPr lang="en-US" sz="1100" dirty="0">
                          <a:latin typeface="Arial"/>
                          <a:ea typeface="Calibri"/>
                          <a:cs typeface="Times New Roman"/>
                        </a:rPr>
                        <a:t>does not consider the </a:t>
                      </a:r>
                      <a:r>
                        <a:rPr lang="en-US" sz="1100" dirty="0" smtClean="0">
                          <a:latin typeface="Arial"/>
                          <a:ea typeface="Calibri"/>
                          <a:cs typeface="Times New Roman"/>
                        </a:rPr>
                        <a:t>Income </a:t>
                      </a:r>
                      <a:r>
                        <a:rPr lang="en-US" sz="1100" dirty="0">
                          <a:latin typeface="Arial"/>
                          <a:ea typeface="Calibri"/>
                          <a:cs typeface="Times New Roman"/>
                        </a:rPr>
                        <a:t>portfolio a source of liquidity although in normal market conditions the investments are relatively liquid.  In periods of market stress their liquidity / marketability is measurably reduced. </a:t>
                      </a:r>
                      <a:endParaRPr lang="en-US" sz="1100" dirty="0">
                        <a:latin typeface="Calibri"/>
                        <a:ea typeface="Calibri"/>
                        <a:cs typeface="Times New Roman"/>
                      </a:endParaRPr>
                    </a:p>
                  </a:txBody>
                  <a:tcPr marL="52723" marR="52723" marT="732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528466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619125" y="1008529"/>
            <a:ext cx="7986993" cy="5446059"/>
          </a:xfrm>
          <a:prstGeom prst="rect">
            <a:avLst/>
          </a:prstGeom>
        </p:spPr>
        <p:txBody>
          <a:bodyPr/>
          <a:lstStyle/>
          <a:p>
            <a:pPr>
              <a:buNone/>
            </a:pPr>
            <a:endParaRPr lang="en-US" sz="1235" dirty="0">
              <a:latin typeface="Century Gothic" pitchFamily="34" charset="0"/>
            </a:endParaRPr>
          </a:p>
          <a:p>
            <a:endParaRPr lang="en-US" sz="1235" dirty="0">
              <a:latin typeface="Century Gothic" pitchFamily="34" charset="0"/>
            </a:endParaRPr>
          </a:p>
          <a:p>
            <a:endParaRPr lang="en-US" sz="1235" dirty="0">
              <a:latin typeface="Century Gothic" pitchFamily="34" charset="0"/>
            </a:endParaRPr>
          </a:p>
        </p:txBody>
      </p:sp>
      <p:sp>
        <p:nvSpPr>
          <p:cNvPr id="6" name="TextBox 5"/>
          <p:cNvSpPr txBox="1"/>
          <p:nvPr/>
        </p:nvSpPr>
        <p:spPr>
          <a:xfrm>
            <a:off x="336176" y="370511"/>
            <a:ext cx="8736105" cy="498119"/>
          </a:xfrm>
          <a:prstGeom prst="rect">
            <a:avLst/>
          </a:prstGeom>
          <a:noFill/>
        </p:spPr>
        <p:txBody>
          <a:bodyPr wrap="square" lIns="89885" tIns="44943" rIns="89885" bIns="44943">
            <a:spAutoFit/>
          </a:bodyPr>
          <a:lstStyle/>
          <a:p>
            <a:pPr>
              <a:defRPr/>
            </a:pPr>
            <a:r>
              <a:rPr lang="en-US" sz="2647" kern="1800" dirty="0">
                <a:solidFill>
                  <a:srgbClr val="469AC5"/>
                </a:solidFill>
                <a:latin typeface="Palatino Linotype" pitchFamily="18" charset="0"/>
                <a:ea typeface="+mj-ea"/>
                <a:cs typeface="+mj-cs"/>
              </a:rPr>
              <a:t>Role of Assets: </a:t>
            </a:r>
            <a:r>
              <a:rPr lang="en-US" sz="2647" kern="1800" dirty="0" smtClean="0">
                <a:solidFill>
                  <a:srgbClr val="469AC5"/>
                </a:solidFill>
                <a:latin typeface="Palatino Linotype" pitchFamily="18" charset="0"/>
                <a:ea typeface="+mj-ea"/>
                <a:cs typeface="+mj-cs"/>
              </a:rPr>
              <a:t>Crisis Protection Study – </a:t>
            </a:r>
            <a:r>
              <a:rPr lang="en-US" sz="2647" i="1" kern="1800" dirty="0" smtClean="0">
                <a:solidFill>
                  <a:srgbClr val="469AC5"/>
                </a:solidFill>
                <a:latin typeface="Palatino Linotype" pitchFamily="18" charset="0"/>
                <a:ea typeface="+mj-ea"/>
                <a:cs typeface="+mj-cs"/>
              </a:rPr>
              <a:t>for consideration     </a:t>
            </a:r>
            <a:endParaRPr lang="en-US" sz="2647" i="1" kern="1800" dirty="0">
              <a:solidFill>
                <a:srgbClr val="469AC5"/>
              </a:solidFill>
              <a:latin typeface="Palatino Linotype" pitchFamily="18" charset="0"/>
              <a:ea typeface="+mj-ea"/>
              <a:cs typeface="+mj-cs"/>
            </a:endParaRPr>
          </a:p>
        </p:txBody>
      </p:sp>
      <p:sp>
        <p:nvSpPr>
          <p:cNvPr id="5" name="TextBox 4"/>
          <p:cNvSpPr txBox="1"/>
          <p:nvPr/>
        </p:nvSpPr>
        <p:spPr>
          <a:xfrm>
            <a:off x="775567" y="5887306"/>
            <a:ext cx="3375211" cy="30963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12" dirty="0">
                <a:latin typeface="Century Gothic" pitchFamily="34" charset="0"/>
              </a:rPr>
              <a:t>Benchmark</a:t>
            </a:r>
            <a:r>
              <a:rPr lang="en-US" sz="1412" dirty="0" smtClean="0">
                <a:latin typeface="Century Gothic" pitchFamily="34" charset="0"/>
              </a:rPr>
              <a:t>:  T-B-D </a:t>
            </a:r>
            <a:endParaRPr lang="en-US" sz="1412" dirty="0">
              <a:latin typeface="Century Gothic"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031626010"/>
              </p:ext>
            </p:extLst>
          </p:nvPr>
        </p:nvGraphicFramePr>
        <p:xfrm>
          <a:off x="775567" y="1224513"/>
          <a:ext cx="7687115" cy="4522894"/>
        </p:xfrm>
        <a:graphic>
          <a:graphicData uri="http://schemas.openxmlformats.org/drawingml/2006/table">
            <a:tbl>
              <a:tblPr/>
              <a:tblGrid>
                <a:gridCol w="2036018"/>
                <a:gridCol w="5651097"/>
              </a:tblGrid>
              <a:tr h="179635">
                <a:tc>
                  <a:txBody>
                    <a:bodyPr/>
                    <a:lstStyle/>
                    <a:p>
                      <a:pPr marL="0" marR="0">
                        <a:lnSpc>
                          <a:spcPct val="107000"/>
                        </a:lnSpc>
                        <a:spcBef>
                          <a:spcPts val="0"/>
                        </a:spcBef>
                        <a:spcAft>
                          <a:spcPts val="800"/>
                        </a:spcAft>
                      </a:pPr>
                      <a:r>
                        <a:rPr lang="en-US" sz="1000" b="1" dirty="0">
                          <a:effectLst/>
                          <a:latin typeface="Century Gothic" panose="020B0502020202020204" pitchFamily="34" charset="0"/>
                          <a:ea typeface="Calibri" panose="020F0502020204030204" pitchFamily="34" charset="0"/>
                          <a:cs typeface="Times New Roman" panose="02020603050405020304" pitchFamily="18" charset="0"/>
                        </a:rPr>
                        <a:t>Strategic Class</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47341" marR="47341" marT="68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000" b="1" i="1"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Crisis </a:t>
                      </a:r>
                      <a:r>
                        <a:rPr lang="en-US" sz="1000" b="1" i="1" dirty="0" smtClean="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Protection</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7341" marR="47341" marT="68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r>
              <a:tr h="1514449">
                <a:tc>
                  <a:txBody>
                    <a:bodyPr/>
                    <a:lstStyle/>
                    <a:p>
                      <a:pPr marL="0" marR="0">
                        <a:lnSpc>
                          <a:spcPct val="107000"/>
                        </a:lnSpc>
                        <a:spcBef>
                          <a:spcPts val="0"/>
                        </a:spcBef>
                        <a:spcAft>
                          <a:spcPts val="80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Objective/Role</a:t>
                      </a:r>
                      <a:r>
                        <a:rPr lang="en-US" sz="1000">
                          <a:effectLst/>
                          <a:latin typeface="Century Gothic" panose="020B0502020202020204" pitchFamily="34" charset="0"/>
                          <a:ea typeface="Calibri" panose="020F0502020204030204" pitchFamily="34" charset="0"/>
                          <a:cs typeface="Times New Roman" panose="02020603050405020304" pitchFamily="18" charset="0"/>
                        </a:rPr>
                        <a:t> </a:t>
                      </a:r>
                    </a:p>
                  </a:txBody>
                  <a:tcPr marL="47341" marR="47341" marT="6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The crisis </a:t>
                      </a:r>
                      <a:r>
                        <a:rPr lang="en-US" sz="1000" dirty="0" smtClean="0">
                          <a:effectLst/>
                          <a:latin typeface="Century Gothic" panose="020B0502020202020204" pitchFamily="34" charset="0"/>
                          <a:ea typeface="Calibri" panose="020F0502020204030204" pitchFamily="34" charset="0"/>
                          <a:cs typeface="Times New Roman" panose="02020603050405020304" pitchFamily="18" charset="0"/>
                        </a:rPr>
                        <a:t>protection </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portfolio is expected to produce a meaningful positive return in a </a:t>
                      </a: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protracted financial market crisis </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where growth risk is suffering.  In addition to being negatively correlated with equity (growth) risk,  the class must also be volatile enough to produce a  meaningful positive (offsetting) return in response to the market drawdown period.  The class will be unlikely to perform well in a short, sharp downturn and quick recovery.  Finally, </a:t>
                      </a:r>
                      <a:r>
                        <a:rPr lang="en-US" sz="1000" dirty="0" smtClean="0">
                          <a:effectLst/>
                          <a:latin typeface="Century Gothic" panose="020B0502020202020204" pitchFamily="34" charset="0"/>
                          <a:ea typeface="Calibri" panose="020F0502020204030204" pitchFamily="34" charset="0"/>
                          <a:cs typeface="Times New Roman" panose="02020603050405020304" pitchFamily="18" charset="0"/>
                        </a:rPr>
                        <a:t>this</a:t>
                      </a:r>
                      <a:r>
                        <a:rPr lang="en-US" sz="1000" baseline="0" dirty="0" smtClean="0">
                          <a:effectLst/>
                          <a:latin typeface="Century Gothic" panose="020B0502020202020204" pitchFamily="34" charset="0"/>
                          <a:ea typeface="Calibri" panose="020F0502020204030204" pitchFamily="34" charset="0"/>
                          <a:cs typeface="Times New Roman" panose="02020603050405020304" pitchFamily="18" charset="0"/>
                        </a:rPr>
                        <a:t> c</a:t>
                      </a:r>
                      <a:r>
                        <a:rPr lang="en-US" sz="1000" dirty="0" smtClean="0">
                          <a:effectLst/>
                          <a:latin typeface="Century Gothic" panose="020B0502020202020204" pitchFamily="34" charset="0"/>
                          <a:ea typeface="Calibri" panose="020F0502020204030204" pitchFamily="34" charset="0"/>
                          <a:cs typeface="Times New Roman" panose="02020603050405020304" pitchFamily="18" charset="0"/>
                        </a:rPr>
                        <a:t>lass </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should generate a reasonable positive return over a full market cycle, though it will have periods where it is not in favor. </a:t>
                      </a:r>
                    </a:p>
                  </a:txBody>
                  <a:tcPr marL="47341" marR="47341" marT="68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0205">
                <a:tc>
                  <a:txBody>
                    <a:bodyPr/>
                    <a:lstStyle/>
                    <a:p>
                      <a:pPr marL="0" marR="0">
                        <a:lnSpc>
                          <a:spcPct val="107000"/>
                        </a:lnSpc>
                        <a:spcBef>
                          <a:spcPts val="0"/>
                        </a:spcBef>
                        <a:spcAft>
                          <a:spcPts val="80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Key Risk Considerations</a:t>
                      </a:r>
                      <a:r>
                        <a:rPr lang="en-US" sz="1000">
                          <a:effectLst/>
                          <a:latin typeface="Century Gothic" panose="020B0502020202020204" pitchFamily="34" charset="0"/>
                          <a:ea typeface="Calibri" panose="020F0502020204030204" pitchFamily="34" charset="0"/>
                          <a:cs typeface="Times New Roman" panose="02020603050405020304" pitchFamily="18" charset="0"/>
                        </a:rPr>
                        <a:t> </a:t>
                      </a:r>
                    </a:p>
                  </a:txBody>
                  <a:tcPr marL="47341" marR="47341" marT="6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The </a:t>
                      </a:r>
                      <a:r>
                        <a:rPr lang="en-US" sz="1000" dirty="0" smtClean="0">
                          <a:effectLst/>
                          <a:latin typeface="Century Gothic" panose="020B0502020202020204" pitchFamily="34" charset="0"/>
                          <a:ea typeface="Calibri" panose="020F0502020204030204" pitchFamily="34" charset="0"/>
                          <a:cs typeface="Times New Roman" panose="02020603050405020304" pitchFamily="18" charset="0"/>
                        </a:rPr>
                        <a:t>crisis protection </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class will be subject to interest rate risk and other factor risks.  Momentum, value or liquid alternative betas may not perform as they have historically when growth factor was out of favor.</a:t>
                      </a:r>
                    </a:p>
                  </a:txBody>
                  <a:tcPr marL="47341" marR="47341" marT="68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7041">
                <a:tc>
                  <a:txBody>
                    <a:bodyPr/>
                    <a:lstStyle/>
                    <a:p>
                      <a:pPr marL="0" marR="0">
                        <a:lnSpc>
                          <a:spcPct val="107000"/>
                        </a:lnSpc>
                        <a:spcBef>
                          <a:spcPts val="0"/>
                        </a:spcBef>
                        <a:spcAft>
                          <a:spcPts val="80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Income vs. Appreciation Considerations</a:t>
                      </a:r>
                      <a:r>
                        <a:rPr lang="en-US" sz="1000">
                          <a:effectLst/>
                          <a:latin typeface="Century Gothic" panose="020B0502020202020204" pitchFamily="34" charset="0"/>
                          <a:ea typeface="Calibri" panose="020F0502020204030204" pitchFamily="34" charset="0"/>
                          <a:cs typeface="Times New Roman" panose="02020603050405020304" pitchFamily="18" charset="0"/>
                        </a:rPr>
                        <a:t> </a:t>
                      </a:r>
                    </a:p>
                  </a:txBody>
                  <a:tcPr marL="47341" marR="47341" marT="6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000">
                          <a:effectLst/>
                          <a:latin typeface="Century Gothic" panose="020B0502020202020204" pitchFamily="34" charset="0"/>
                          <a:ea typeface="Calibri" panose="020F0502020204030204" pitchFamily="34" charset="0"/>
                          <a:cs typeface="Times New Roman" panose="02020603050405020304" pitchFamily="18" charset="0"/>
                        </a:rPr>
                        <a:t>Though portions of the class may generate limited income (such as the Treasury duration exposure), returns of the class as a whole are not expected to be driven by income. Class returns will be derived mainly from trading activities over time.  </a:t>
                      </a:r>
                    </a:p>
                  </a:txBody>
                  <a:tcPr marL="47341" marR="47341" marT="68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7041">
                <a:tc>
                  <a:txBody>
                    <a:bodyPr/>
                    <a:lstStyle/>
                    <a:p>
                      <a:pPr marL="0" marR="0">
                        <a:lnSpc>
                          <a:spcPct val="107000"/>
                        </a:lnSpc>
                        <a:spcBef>
                          <a:spcPts val="0"/>
                        </a:spcBef>
                        <a:spcAft>
                          <a:spcPts val="80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Concentration Issues</a:t>
                      </a:r>
                      <a:r>
                        <a:rPr lang="en-US" sz="1000">
                          <a:effectLst/>
                          <a:latin typeface="Century Gothic" panose="020B0502020202020204" pitchFamily="34" charset="0"/>
                          <a:ea typeface="Calibri" panose="020F0502020204030204" pitchFamily="34" charset="0"/>
                          <a:cs typeface="Times New Roman" panose="02020603050405020304" pitchFamily="18" charset="0"/>
                        </a:rPr>
                        <a:t> </a:t>
                      </a:r>
                    </a:p>
                  </a:txBody>
                  <a:tcPr marL="47341" marR="47341" marT="6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The </a:t>
                      </a:r>
                      <a:r>
                        <a:rPr lang="en-US" sz="1000" dirty="0" smtClean="0">
                          <a:effectLst/>
                          <a:latin typeface="Century Gothic" panose="020B0502020202020204" pitchFamily="34" charset="0"/>
                          <a:ea typeface="Calibri" panose="020F0502020204030204" pitchFamily="34" charset="0"/>
                          <a:cs typeface="Times New Roman" panose="02020603050405020304" pitchFamily="18" charset="0"/>
                        </a:rPr>
                        <a:t>crisis protection </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class will be diversified by investment class and factor exposure including long-dated U.S. Treasuries, systematic trend-following strategies and liquid alternative trading strategies (alternative “beta”)  such as carry, momentum and value. </a:t>
                      </a:r>
                    </a:p>
                  </a:txBody>
                  <a:tcPr marL="47341" marR="47341" marT="68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4523">
                <a:tc>
                  <a:txBody>
                    <a:bodyPr/>
                    <a:lstStyle/>
                    <a:p>
                      <a:pPr marL="0" marR="0">
                        <a:lnSpc>
                          <a:spcPct val="107000"/>
                        </a:lnSpc>
                        <a:spcBef>
                          <a:spcPts val="0"/>
                        </a:spcBef>
                        <a:spcAft>
                          <a:spcPts val="80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Marketability/Liquidity</a:t>
                      </a:r>
                      <a:r>
                        <a:rPr lang="en-US" sz="1000">
                          <a:effectLst/>
                          <a:latin typeface="Century Gothic" panose="020B0502020202020204" pitchFamily="34" charset="0"/>
                          <a:ea typeface="Calibri" panose="020F0502020204030204" pitchFamily="34" charset="0"/>
                          <a:cs typeface="Times New Roman" panose="02020603050405020304" pitchFamily="18" charset="0"/>
                        </a:rPr>
                        <a:t> </a:t>
                      </a:r>
                    </a:p>
                  </a:txBody>
                  <a:tcPr marL="47341" marR="47341" marT="6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The </a:t>
                      </a:r>
                      <a:r>
                        <a:rPr lang="en-US" sz="1000" dirty="0" smtClean="0">
                          <a:effectLst/>
                          <a:latin typeface="Century Gothic" panose="020B0502020202020204" pitchFamily="34" charset="0"/>
                          <a:ea typeface="Calibri" panose="020F0502020204030204" pitchFamily="34" charset="0"/>
                          <a:cs typeface="Times New Roman" panose="02020603050405020304" pitchFamily="18" charset="0"/>
                        </a:rPr>
                        <a:t>crisis</a:t>
                      </a:r>
                      <a:r>
                        <a:rPr lang="en-US" sz="1000" baseline="0" dirty="0" smtClean="0">
                          <a:effectLst/>
                          <a:latin typeface="Century Gothic" panose="020B0502020202020204" pitchFamily="34" charset="0"/>
                          <a:ea typeface="Calibri" panose="020F0502020204030204" pitchFamily="34" charset="0"/>
                          <a:cs typeface="Times New Roman" panose="02020603050405020304" pitchFamily="18" charset="0"/>
                        </a:rPr>
                        <a:t> protection</a:t>
                      </a:r>
                      <a:r>
                        <a:rPr lang="en-US" sz="1000" dirty="0" smtClean="0">
                          <a:effectLst/>
                          <a:latin typeface="Century Gothic" panose="020B0502020202020204" pitchFamily="34" charset="0"/>
                          <a:ea typeface="Calibri" panose="020F0502020204030204" pitchFamily="34" charset="0"/>
                          <a:cs typeface="Times New Roman" panose="02020603050405020304" pitchFamily="18" charset="0"/>
                        </a:rPr>
                        <a:t> </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class is designed to be daily-liquid at all times, in particular during an extended equity market drawdown.  An additional benefit of this functional class is an ability to pay benefits during a market drawdown from assets that have recently appreciated instead of selling depreciated equity investments. </a:t>
                      </a:r>
                    </a:p>
                  </a:txBody>
                  <a:tcPr marL="47341" marR="47341" marT="6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726921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1" name="Rectangle 1027"/>
          <p:cNvSpPr>
            <a:spLocks noGrp="1" noChangeArrowheads="1"/>
          </p:cNvSpPr>
          <p:nvPr>
            <p:ph type="ctrTitle" idx="4294967295"/>
          </p:nvPr>
        </p:nvSpPr>
        <p:spPr>
          <a:xfrm>
            <a:off x="197224" y="269875"/>
            <a:ext cx="8946776" cy="612775"/>
          </a:xfrm>
          <a:prstGeom prst="rect">
            <a:avLst/>
          </a:prstGeom>
          <a:noFill/>
          <a:ln/>
        </p:spPr>
        <p:txBody>
          <a:bodyPr/>
          <a:lstStyle/>
          <a:p>
            <a:pPr algn="l" fontAlgn="base">
              <a:spcAft>
                <a:spcPct val="0"/>
              </a:spcAft>
              <a:defRPr/>
            </a:pPr>
            <a:r>
              <a:rPr lang="en-US" sz="2400" dirty="0">
                <a:solidFill>
                  <a:srgbClr val="469AC5"/>
                </a:solidFill>
                <a:latin typeface="Palatino Linotype" pitchFamily="18" charset="0"/>
                <a:cs typeface="Arial" pitchFamily="34" charset="0"/>
              </a:rPr>
              <a:t>Portfolio Structure and Role of Assets  </a:t>
            </a:r>
            <a:br>
              <a:rPr lang="en-US" sz="2400" dirty="0">
                <a:solidFill>
                  <a:srgbClr val="469AC5"/>
                </a:solidFill>
                <a:latin typeface="Palatino Linotype" pitchFamily="18" charset="0"/>
                <a:cs typeface="Arial" pitchFamily="34" charset="0"/>
              </a:rPr>
            </a:br>
            <a:endParaRPr lang="en-US" sz="2400" dirty="0">
              <a:solidFill>
                <a:srgbClr val="469AC5"/>
              </a:solidFill>
              <a:latin typeface="Palatino Linotype" pitchFamily="18" charset="0"/>
              <a:ea typeface="+mn-ea"/>
              <a:cs typeface="Arial" pitchFamily="34" charset="0"/>
            </a:endParaRPr>
          </a:p>
        </p:txBody>
      </p:sp>
      <p:sp>
        <p:nvSpPr>
          <p:cNvPr id="4" name="Rectangle 1028"/>
          <p:cNvSpPr>
            <a:spLocks noChangeArrowheads="1"/>
          </p:cNvSpPr>
          <p:nvPr/>
        </p:nvSpPr>
        <p:spPr bwMode="auto">
          <a:xfrm>
            <a:off x="410210" y="1362769"/>
            <a:ext cx="8428990" cy="3908762"/>
          </a:xfrm>
          <a:prstGeom prst="rect">
            <a:avLst/>
          </a:prstGeom>
          <a:noFill/>
          <a:ln w="9525">
            <a:noFill/>
            <a:miter lim="800000"/>
            <a:headEnd/>
            <a:tailEnd/>
          </a:ln>
          <a:effectLst/>
        </p:spPr>
        <p:txBody>
          <a:bodyPr wrap="square">
            <a:spAutoFit/>
          </a:bodyPr>
          <a:lstStyle/>
          <a:p>
            <a:pPr marL="461963" indent="-290513">
              <a:buClr>
                <a:srgbClr val="469AC5"/>
              </a:buClr>
              <a:buFont typeface="Arial" panose="020B0604020202020204" pitchFamily="34" charset="0"/>
              <a:buChar char="•"/>
            </a:pPr>
            <a:r>
              <a:rPr lang="en-US" sz="1600" dirty="0" smtClean="0">
                <a:solidFill>
                  <a:srgbClr val="000000"/>
                </a:solidFill>
                <a:latin typeface="Century Gothic" panose="020B0502020202020204" pitchFamily="34" charset="0"/>
              </a:rPr>
              <a:t>Portfolio structure should clarify roles of underlying investment positions</a:t>
            </a:r>
          </a:p>
          <a:p>
            <a:pPr marL="461963" indent="-290513">
              <a:buClr>
                <a:srgbClr val="469AC5"/>
              </a:buClr>
              <a:buFont typeface="Arial" panose="020B0604020202020204" pitchFamily="34" charset="0"/>
              <a:buChar char="•"/>
            </a:pPr>
            <a:endParaRPr lang="en-US" sz="1600" dirty="0" smtClean="0">
              <a:solidFill>
                <a:srgbClr val="000000"/>
              </a:solidFill>
              <a:latin typeface="Century Gothic" panose="020B0502020202020204" pitchFamily="34" charset="0"/>
            </a:endParaRPr>
          </a:p>
          <a:p>
            <a:pPr marL="461963" indent="-290513">
              <a:buClr>
                <a:srgbClr val="469AC5"/>
              </a:buClr>
              <a:buFont typeface="Arial" panose="020B0604020202020204" pitchFamily="34" charset="0"/>
              <a:buChar char="•"/>
            </a:pPr>
            <a:endParaRPr lang="en-US" sz="1600" dirty="0" smtClean="0">
              <a:solidFill>
                <a:srgbClr val="000000"/>
              </a:solidFill>
              <a:latin typeface="Century Gothic" panose="020B0502020202020204" pitchFamily="34" charset="0"/>
            </a:endParaRPr>
          </a:p>
          <a:p>
            <a:pPr marL="461963" indent="-290513">
              <a:buClr>
                <a:srgbClr val="469AC5"/>
              </a:buClr>
              <a:buFont typeface="Arial" panose="020B0604020202020204" pitchFamily="34" charset="0"/>
              <a:buChar char="•"/>
            </a:pPr>
            <a:r>
              <a:rPr lang="en-US" sz="1600" dirty="0" smtClean="0">
                <a:solidFill>
                  <a:srgbClr val="000000"/>
                </a:solidFill>
                <a:latin typeface="Century Gothic" panose="020B0502020202020204" pitchFamily="34" charset="0"/>
              </a:rPr>
              <a:t>To be successful, the portfolio structure (risk framework) must be internalized and agreed to by:</a:t>
            </a:r>
          </a:p>
          <a:p>
            <a:pPr marL="1376363" lvl="2" indent="-290513">
              <a:buClr>
                <a:srgbClr val="469AC5"/>
              </a:buClr>
              <a:buFont typeface="Arial" panose="020B0604020202020204" pitchFamily="34" charset="0"/>
              <a:buChar char="•"/>
            </a:pPr>
            <a:r>
              <a:rPr lang="en-US" sz="1600" dirty="0" smtClean="0">
                <a:solidFill>
                  <a:srgbClr val="000000"/>
                </a:solidFill>
                <a:latin typeface="Century Gothic" panose="020B0502020202020204" pitchFamily="34" charset="0"/>
              </a:rPr>
              <a:t>Board </a:t>
            </a:r>
          </a:p>
          <a:p>
            <a:pPr marL="1376363" lvl="2" indent="-290513">
              <a:buClr>
                <a:srgbClr val="469AC5"/>
              </a:buClr>
              <a:buFont typeface="Arial" panose="020B0604020202020204" pitchFamily="34" charset="0"/>
              <a:buChar char="•"/>
            </a:pPr>
            <a:r>
              <a:rPr lang="en-US" sz="1600" dirty="0" smtClean="0">
                <a:solidFill>
                  <a:srgbClr val="000000"/>
                </a:solidFill>
                <a:latin typeface="Century Gothic" panose="020B0502020202020204" pitchFamily="34" charset="0"/>
              </a:rPr>
              <a:t>Investment Staff</a:t>
            </a:r>
          </a:p>
          <a:p>
            <a:pPr marL="1376363" lvl="2" indent="-290513">
              <a:buClr>
                <a:srgbClr val="469AC5"/>
              </a:buClr>
              <a:buFont typeface="Arial" panose="020B0604020202020204" pitchFamily="34" charset="0"/>
              <a:buChar char="•"/>
            </a:pPr>
            <a:r>
              <a:rPr lang="en-US" sz="1600" dirty="0" smtClean="0">
                <a:solidFill>
                  <a:srgbClr val="000000"/>
                </a:solidFill>
                <a:latin typeface="Century Gothic" panose="020B0502020202020204" pitchFamily="34" charset="0"/>
              </a:rPr>
              <a:t>Investment Consultant</a:t>
            </a:r>
          </a:p>
          <a:p>
            <a:pPr marL="461963" indent="-290513">
              <a:buClr>
                <a:srgbClr val="469AC5"/>
              </a:buClr>
              <a:buFont typeface="Arial" panose="020B0604020202020204" pitchFamily="34" charset="0"/>
              <a:buChar char="•"/>
            </a:pPr>
            <a:endParaRPr lang="en-US" sz="1600" dirty="0" smtClean="0">
              <a:solidFill>
                <a:srgbClr val="000000"/>
              </a:solidFill>
              <a:latin typeface="Century Gothic" panose="020B0502020202020204" pitchFamily="34" charset="0"/>
            </a:endParaRPr>
          </a:p>
          <a:p>
            <a:pPr marL="461963" indent="-290513">
              <a:buClr>
                <a:srgbClr val="469AC5"/>
              </a:buClr>
              <a:buFont typeface="Arial" panose="020B0604020202020204" pitchFamily="34" charset="0"/>
              <a:buChar char="•"/>
            </a:pPr>
            <a:endParaRPr lang="en-US" sz="1600" dirty="0" smtClean="0">
              <a:solidFill>
                <a:srgbClr val="000000"/>
              </a:solidFill>
              <a:latin typeface="Century Gothic" panose="020B0502020202020204" pitchFamily="34" charset="0"/>
            </a:endParaRPr>
          </a:p>
          <a:p>
            <a:pPr marL="461963" indent="-290513">
              <a:buClr>
                <a:srgbClr val="469AC5"/>
              </a:buClr>
              <a:buFont typeface="Arial" panose="020B0604020202020204" pitchFamily="34" charset="0"/>
              <a:buChar char="•"/>
            </a:pPr>
            <a:r>
              <a:rPr lang="en-US" sz="1600" dirty="0" smtClean="0">
                <a:solidFill>
                  <a:srgbClr val="000000"/>
                </a:solidFill>
                <a:latin typeface="Century Gothic" panose="020B0502020202020204" pitchFamily="34" charset="0"/>
              </a:rPr>
              <a:t>Development should occur in a phased and methodical process, recognizing operational and implementation risk</a:t>
            </a:r>
          </a:p>
          <a:p>
            <a:pPr marL="461963" indent="-290513">
              <a:buClr>
                <a:srgbClr val="469AC5"/>
              </a:buClr>
              <a:buFont typeface="Wingdings" pitchFamily="2" charset="2"/>
              <a:buChar char="§"/>
            </a:pPr>
            <a:endParaRPr lang="en-US" sz="1600" dirty="0" smtClean="0">
              <a:solidFill>
                <a:srgbClr val="000000"/>
              </a:solidFill>
              <a:latin typeface="Century Gothic" panose="020B0502020202020204" pitchFamily="34" charset="0"/>
            </a:endParaRPr>
          </a:p>
          <a:p>
            <a:pPr marL="461963" indent="-290513">
              <a:buClr>
                <a:schemeClr val="tx2"/>
              </a:buClr>
              <a:buFont typeface="Wingdings" pitchFamily="2" charset="2"/>
              <a:buChar char="§"/>
            </a:pPr>
            <a:endParaRPr lang="en-US" sz="2000" dirty="0" smtClean="0">
              <a:solidFill>
                <a:srgbClr val="000000"/>
              </a:solidFill>
              <a:latin typeface="Arial" charset="0"/>
              <a:cs typeface="Arial" charset="0"/>
            </a:endParaRPr>
          </a:p>
          <a:p>
            <a:pPr marL="461963" indent="-290513">
              <a:buClr>
                <a:schemeClr val="tx2"/>
              </a:buClr>
              <a:buFont typeface="Wingdings" pitchFamily="2" charset="2"/>
              <a:buChar char="§"/>
            </a:pPr>
            <a:endParaRPr lang="en-US" sz="2000" dirty="0" smtClean="0">
              <a:solidFill>
                <a:srgbClr val="000000"/>
              </a:solidFill>
              <a:latin typeface="Arial" charset="0"/>
              <a:cs typeface="Arial" charset="0"/>
            </a:endParaRPr>
          </a:p>
        </p:txBody>
      </p:sp>
    </p:spTree>
    <p:extLst>
      <p:ext uri="{BB962C8B-B14F-4D97-AF65-F5344CB8AC3E}">
        <p14:creationId xmlns:p14="http://schemas.microsoft.com/office/powerpoint/2010/main" val="3604565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6754" y="372483"/>
            <a:ext cx="8444752" cy="769441"/>
          </a:xfrm>
          <a:prstGeom prst="rect">
            <a:avLst/>
          </a:prstGeom>
          <a:noFill/>
        </p:spPr>
        <p:txBody>
          <a:bodyPr wrap="square" rtlCol="0">
            <a:spAutoFit/>
          </a:bodyPr>
          <a:lstStyle/>
          <a:p>
            <a:pPr>
              <a:defRPr/>
            </a:pPr>
            <a:r>
              <a:rPr lang="en-US" sz="2400" dirty="0" smtClean="0">
                <a:solidFill>
                  <a:srgbClr val="469AC5"/>
                </a:solidFill>
                <a:latin typeface="Palatino Linotype" pitchFamily="18" charset="0"/>
                <a:cs typeface="Arial" pitchFamily="34" charset="0"/>
              </a:rPr>
              <a:t>Portfolio Structure and Risk Framework   </a:t>
            </a:r>
            <a:endParaRPr lang="en-US" sz="2400" dirty="0">
              <a:solidFill>
                <a:srgbClr val="469AC5"/>
              </a:solidFill>
              <a:latin typeface="Palatino Linotype" pitchFamily="18" charset="0"/>
              <a:cs typeface="Arial" pitchFamily="34" charset="0"/>
            </a:endParaRPr>
          </a:p>
          <a:p>
            <a:pPr>
              <a:defRPr/>
            </a:pPr>
            <a:endParaRPr lang="en-US" sz="2000" dirty="0">
              <a:solidFill>
                <a:srgbClr val="469AC5"/>
              </a:solidFill>
              <a:latin typeface="Palatino Linotype" pitchFamily="18" charset="0"/>
              <a:cs typeface="Arial" pitchFamily="34" charset="0"/>
            </a:endParaRPr>
          </a:p>
        </p:txBody>
      </p:sp>
      <p:sp>
        <p:nvSpPr>
          <p:cNvPr id="3" name="TextBox 2"/>
          <p:cNvSpPr txBox="1"/>
          <p:nvPr/>
        </p:nvSpPr>
        <p:spPr>
          <a:xfrm>
            <a:off x="0" y="924460"/>
            <a:ext cx="8516471" cy="2123658"/>
          </a:xfrm>
          <a:prstGeom prst="rect">
            <a:avLst/>
          </a:prstGeom>
          <a:noFill/>
        </p:spPr>
        <p:txBody>
          <a:bodyPr wrap="square" rtlCol="0">
            <a:spAutoFit/>
          </a:bodyPr>
          <a:lstStyle/>
          <a:p>
            <a:pPr marL="742896" lvl="1" indent="-285750">
              <a:buClr>
                <a:srgbClr val="469AC5"/>
              </a:buClr>
              <a:buFont typeface="Arial" panose="020B0604020202020204" pitchFamily="34" charset="0"/>
              <a:buChar char="•"/>
            </a:pPr>
            <a:endParaRPr lang="en-US" sz="1400" dirty="0" smtClean="0">
              <a:latin typeface="Century Gothic" pitchFamily="34" charset="0"/>
            </a:endParaRPr>
          </a:p>
          <a:p>
            <a:pPr lvl="1">
              <a:buClr>
                <a:srgbClr val="469AC5"/>
              </a:buClr>
            </a:pPr>
            <a:r>
              <a:rPr lang="en-US" sz="1600" dirty="0" smtClean="0">
                <a:latin typeface="Century Gothic" pitchFamily="34" charset="0"/>
              </a:rPr>
              <a:t> </a:t>
            </a:r>
            <a:r>
              <a:rPr lang="en-US" dirty="0" smtClean="0">
                <a:latin typeface="Century Gothic" pitchFamily="34" charset="0"/>
              </a:rPr>
              <a:t>Role of Assets:</a:t>
            </a:r>
          </a:p>
          <a:p>
            <a:pPr lvl="1">
              <a:buClr>
                <a:srgbClr val="469AC5"/>
              </a:buClr>
            </a:pPr>
            <a:endParaRPr lang="en-US" sz="1600" dirty="0" smtClean="0">
              <a:latin typeface="Century Gothic" pitchFamily="34" charset="0"/>
            </a:endParaRPr>
          </a:p>
          <a:p>
            <a:pPr marL="742896" lvl="1" indent="-285750">
              <a:buClr>
                <a:srgbClr val="469AC5"/>
              </a:buClr>
              <a:buFont typeface="Arial" panose="020B0604020202020204" pitchFamily="34" charset="0"/>
              <a:buChar char="•"/>
            </a:pPr>
            <a:r>
              <a:rPr lang="en-US" sz="1400" dirty="0" smtClean="0">
                <a:latin typeface="Century Gothic" pitchFamily="34" charset="0"/>
              </a:rPr>
              <a:t>The following exhibits summarize the roles of asset classes for the ERSRI portfolio</a:t>
            </a:r>
          </a:p>
          <a:p>
            <a:pPr marL="742896" lvl="1" indent="-285750">
              <a:buClr>
                <a:srgbClr val="469AC5"/>
              </a:buClr>
              <a:buFont typeface="Arial" panose="020B0604020202020204" pitchFamily="34" charset="0"/>
              <a:buChar char="•"/>
            </a:pPr>
            <a:endParaRPr lang="en-US" sz="1400" dirty="0">
              <a:latin typeface="Century Gothic" pitchFamily="34" charset="0"/>
            </a:endParaRPr>
          </a:p>
          <a:p>
            <a:pPr marL="742896" lvl="1" indent="-285750">
              <a:buClr>
                <a:srgbClr val="469AC5"/>
              </a:buClr>
              <a:buFont typeface="Arial" panose="020B0604020202020204" pitchFamily="34" charset="0"/>
              <a:buChar char="•"/>
            </a:pPr>
            <a:r>
              <a:rPr lang="en-US" sz="1400" dirty="0">
                <a:latin typeface="Century Gothic" pitchFamily="34" charset="0"/>
              </a:rPr>
              <a:t>The summary descriptions are useful management tools for the investment staff and </a:t>
            </a:r>
            <a:r>
              <a:rPr lang="en-US" sz="1400" dirty="0" smtClean="0">
                <a:latin typeface="Century Gothic" pitchFamily="34" charset="0"/>
              </a:rPr>
              <a:t>Plan consultants   </a:t>
            </a:r>
            <a:endParaRPr lang="en-US" sz="1400" dirty="0">
              <a:latin typeface="Century Gothic" pitchFamily="34" charset="0"/>
            </a:endParaRPr>
          </a:p>
          <a:p>
            <a:pPr marL="742896" lvl="1" indent="-285750">
              <a:buClr>
                <a:srgbClr val="469AC5"/>
              </a:buClr>
              <a:buFont typeface="Arial" panose="020B0604020202020204" pitchFamily="34" charset="0"/>
              <a:buChar char="•"/>
            </a:pPr>
            <a:endParaRPr lang="en-US" sz="1400" dirty="0">
              <a:latin typeface="Century Gothic" pitchFamily="34" charset="0"/>
            </a:endParaRPr>
          </a:p>
          <a:p>
            <a:pPr marL="742896" lvl="1" indent="-285750">
              <a:buClr>
                <a:srgbClr val="469AC5"/>
              </a:buClr>
              <a:buFont typeface="Arial" panose="020B0604020202020204" pitchFamily="34" charset="0"/>
              <a:buChar char="•"/>
            </a:pPr>
            <a:endParaRPr lang="en-US" sz="1400" dirty="0">
              <a:latin typeface="Century Gothic" pitchFamily="34" charset="0"/>
            </a:endParaRPr>
          </a:p>
        </p:txBody>
      </p:sp>
      <p:sp>
        <p:nvSpPr>
          <p:cNvPr id="5" name="TextBox 4"/>
          <p:cNvSpPr txBox="1"/>
          <p:nvPr/>
        </p:nvSpPr>
        <p:spPr>
          <a:xfrm>
            <a:off x="340963" y="3138430"/>
            <a:ext cx="2270588" cy="276999"/>
          </a:xfrm>
          <a:prstGeom prst="rect">
            <a:avLst/>
          </a:prstGeom>
          <a:noFill/>
        </p:spPr>
        <p:txBody>
          <a:bodyPr wrap="square" rtlCol="0">
            <a:spAutoFit/>
          </a:bodyPr>
          <a:lstStyle/>
          <a:p>
            <a:r>
              <a:rPr lang="en-US" sz="1200" b="1" dirty="0" smtClean="0">
                <a:latin typeface="Century Gothic" panose="020B0502020202020204" pitchFamily="34" charset="0"/>
              </a:rPr>
              <a:t>Current Target Allocation</a:t>
            </a:r>
            <a:endParaRPr lang="en-US" sz="1200" b="1" dirty="0">
              <a:latin typeface="Century Gothic" panose="020B0502020202020204" pitchFamily="34" charset="0"/>
            </a:endParaRPr>
          </a:p>
        </p:txBody>
      </p:sp>
      <p:pic>
        <p:nvPicPr>
          <p:cNvPr id="8" name="Picture 7"/>
          <p:cNvPicPr>
            <a:picLocks noChangeAspect="1"/>
          </p:cNvPicPr>
          <p:nvPr/>
        </p:nvPicPr>
        <p:blipFill>
          <a:blip r:embed="rId3"/>
          <a:stretch>
            <a:fillRect/>
          </a:stretch>
        </p:blipFill>
        <p:spPr>
          <a:xfrm>
            <a:off x="1383831" y="2859991"/>
            <a:ext cx="5748807" cy="3481942"/>
          </a:xfrm>
          <a:prstGeom prst="rect">
            <a:avLst/>
          </a:prstGeom>
        </p:spPr>
      </p:pic>
    </p:spTree>
    <p:extLst>
      <p:ext uri="{BB962C8B-B14F-4D97-AF65-F5344CB8AC3E}">
        <p14:creationId xmlns:p14="http://schemas.microsoft.com/office/powerpoint/2010/main" val="3371674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619125" y="1008529"/>
            <a:ext cx="7986993" cy="5446059"/>
          </a:xfrm>
          <a:prstGeom prst="rect">
            <a:avLst/>
          </a:prstGeom>
        </p:spPr>
        <p:txBody>
          <a:bodyPr/>
          <a:lstStyle/>
          <a:p>
            <a:pPr>
              <a:buNone/>
            </a:pPr>
            <a:r>
              <a:rPr lang="en-US" sz="1235" dirty="0">
                <a:latin typeface="Century Gothic" pitchFamily="34" charset="0"/>
              </a:rPr>
              <a:t>  </a:t>
            </a:r>
          </a:p>
          <a:p>
            <a:endParaRPr lang="en-US" sz="1235" dirty="0">
              <a:latin typeface="Century Gothic" pitchFamily="34" charset="0"/>
            </a:endParaRPr>
          </a:p>
          <a:p>
            <a:pPr>
              <a:buNone/>
            </a:pPr>
            <a:endParaRPr lang="en-US" sz="1235" dirty="0">
              <a:latin typeface="Century Gothic" pitchFamily="34" charset="0"/>
            </a:endParaRPr>
          </a:p>
          <a:p>
            <a:endParaRPr lang="en-US" sz="1235" dirty="0">
              <a:latin typeface="Century Gothic" pitchFamily="34" charset="0"/>
            </a:endParaRPr>
          </a:p>
          <a:p>
            <a:endParaRPr lang="en-US" sz="1235" dirty="0">
              <a:latin typeface="Century Gothic" pitchFamily="34" charset="0"/>
            </a:endParaRPr>
          </a:p>
          <a:p>
            <a:endParaRPr lang="en-US" sz="1235" dirty="0">
              <a:latin typeface="Century Gothic" pitchFamily="34" charset="0"/>
            </a:endParaRPr>
          </a:p>
        </p:txBody>
      </p:sp>
      <p:sp>
        <p:nvSpPr>
          <p:cNvPr id="6" name="TextBox 5"/>
          <p:cNvSpPr txBox="1"/>
          <p:nvPr/>
        </p:nvSpPr>
        <p:spPr>
          <a:xfrm>
            <a:off x="336176" y="370511"/>
            <a:ext cx="8404412" cy="498119"/>
          </a:xfrm>
          <a:prstGeom prst="rect">
            <a:avLst/>
          </a:prstGeom>
          <a:noFill/>
        </p:spPr>
        <p:txBody>
          <a:bodyPr wrap="square" lIns="89885" tIns="44943" rIns="89885" bIns="44943">
            <a:spAutoFit/>
          </a:bodyPr>
          <a:lstStyle/>
          <a:p>
            <a:pPr>
              <a:defRPr/>
            </a:pPr>
            <a:r>
              <a:rPr lang="en-US" sz="2647" kern="1800" dirty="0">
                <a:solidFill>
                  <a:srgbClr val="469AC5"/>
                </a:solidFill>
                <a:latin typeface="Palatino Linotype" pitchFamily="18" charset="0"/>
                <a:ea typeface="+mj-ea"/>
                <a:cs typeface="+mj-cs"/>
              </a:rPr>
              <a:t>Role of Assets: Publicly-Traded U.S. Equity Portfolio   </a:t>
            </a:r>
          </a:p>
        </p:txBody>
      </p:sp>
      <p:sp>
        <p:nvSpPr>
          <p:cNvPr id="10" name="TextBox 9"/>
          <p:cNvSpPr txBox="1"/>
          <p:nvPr/>
        </p:nvSpPr>
        <p:spPr>
          <a:xfrm>
            <a:off x="874059" y="5849471"/>
            <a:ext cx="3765176" cy="30963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12" dirty="0">
                <a:latin typeface="Century Gothic" pitchFamily="34" charset="0"/>
              </a:rPr>
              <a:t>Benchmark: Russell 3000 Index</a:t>
            </a:r>
          </a:p>
        </p:txBody>
      </p:sp>
      <p:graphicFrame>
        <p:nvGraphicFramePr>
          <p:cNvPr id="7" name="Table 6"/>
          <p:cNvGraphicFramePr>
            <a:graphicFrameLocks noGrp="1"/>
          </p:cNvGraphicFramePr>
          <p:nvPr>
            <p:extLst>
              <p:ext uri="{D42A27DB-BD31-4B8C-83A1-F6EECF244321}">
                <p14:modId xmlns:p14="http://schemas.microsoft.com/office/powerpoint/2010/main" val="610142628"/>
              </p:ext>
            </p:extLst>
          </p:nvPr>
        </p:nvGraphicFramePr>
        <p:xfrm>
          <a:off x="1008529" y="1344706"/>
          <a:ext cx="7261412" cy="4101355"/>
        </p:xfrm>
        <a:graphic>
          <a:graphicData uri="http://schemas.openxmlformats.org/drawingml/2006/table">
            <a:tbl>
              <a:tblPr/>
              <a:tblGrid>
                <a:gridCol w="1859880"/>
                <a:gridCol w="5401532"/>
              </a:tblGrid>
              <a:tr h="245214">
                <a:tc>
                  <a:txBody>
                    <a:bodyPr/>
                    <a:lstStyle/>
                    <a:p>
                      <a:pPr marL="0" marR="0">
                        <a:lnSpc>
                          <a:spcPct val="115000"/>
                        </a:lnSpc>
                        <a:spcBef>
                          <a:spcPts val="0"/>
                        </a:spcBef>
                        <a:spcAft>
                          <a:spcPts val="0"/>
                        </a:spcAft>
                      </a:pPr>
                      <a:r>
                        <a:rPr lang="en-US" sz="1100" b="1" i="1" dirty="0">
                          <a:latin typeface="Arial"/>
                          <a:ea typeface="Calibri"/>
                          <a:cs typeface="Times New Roman"/>
                        </a:rPr>
                        <a:t>Strategic Class</a:t>
                      </a:r>
                      <a:r>
                        <a:rPr lang="en-US" sz="1100" dirty="0">
                          <a:latin typeface="Arial"/>
                          <a:ea typeface="Calibri"/>
                          <a:cs typeface="Times New Roman"/>
                        </a:rPr>
                        <a:t> </a:t>
                      </a:r>
                      <a:endParaRPr lang="en-US" sz="1100" dirty="0">
                        <a:latin typeface="Calibri"/>
                        <a:ea typeface="Calibri"/>
                        <a:cs typeface="Times New Roman"/>
                      </a:endParaRPr>
                    </a:p>
                  </a:txBody>
                  <a:tcPr marL="50236" marR="50236" marT="69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i="1" dirty="0">
                          <a:solidFill>
                            <a:srgbClr val="FFFFFF"/>
                          </a:solidFill>
                          <a:latin typeface="Arial"/>
                          <a:ea typeface="Calibri"/>
                          <a:cs typeface="Times New Roman"/>
                        </a:rPr>
                        <a:t>Publicly-traded US Equity</a:t>
                      </a:r>
                      <a:r>
                        <a:rPr lang="en-US" sz="1100" dirty="0">
                          <a:solidFill>
                            <a:srgbClr val="FFFFFF"/>
                          </a:solidFill>
                          <a:latin typeface="Arial"/>
                          <a:ea typeface="Calibri"/>
                          <a:cs typeface="Times New Roman"/>
                        </a:rPr>
                        <a:t> </a:t>
                      </a:r>
                      <a:endParaRPr lang="en-US" sz="1100" dirty="0">
                        <a:latin typeface="Calibri"/>
                        <a:ea typeface="Calibri"/>
                        <a:cs typeface="Times New Roman"/>
                      </a:endParaRPr>
                    </a:p>
                  </a:txBody>
                  <a:tcPr marL="50236" marR="50236" marT="69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579940">
                <a:tc>
                  <a:txBody>
                    <a:bodyPr/>
                    <a:lstStyle/>
                    <a:p>
                      <a:pPr marL="0" marR="0">
                        <a:lnSpc>
                          <a:spcPct val="115000"/>
                        </a:lnSpc>
                        <a:spcBef>
                          <a:spcPts val="0"/>
                        </a:spcBef>
                        <a:spcAft>
                          <a:spcPts val="0"/>
                        </a:spcAft>
                      </a:pPr>
                      <a:r>
                        <a:rPr lang="en-US" sz="1100" b="1">
                          <a:latin typeface="Arial"/>
                          <a:ea typeface="Calibri"/>
                          <a:cs typeface="Times New Roman"/>
                        </a:rPr>
                        <a:t>Objective/Role</a:t>
                      </a:r>
                      <a:r>
                        <a:rPr lang="en-US" sz="1100">
                          <a:latin typeface="Arial"/>
                          <a:ea typeface="Calibri"/>
                          <a:cs typeface="Times New Roman"/>
                        </a:rPr>
                        <a:t> </a:t>
                      </a:r>
                      <a:endParaRPr lang="en-US" sz="1100">
                        <a:latin typeface="Calibri"/>
                        <a:ea typeface="Calibri"/>
                        <a:cs typeface="Times New Roman"/>
                      </a:endParaRPr>
                    </a:p>
                  </a:txBody>
                  <a:tcPr marL="50236" marR="50236" marT="697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dirty="0">
                          <a:latin typeface="Arial"/>
                          <a:ea typeface="Calibri"/>
                          <a:cs typeface="Times New Roman"/>
                        </a:rPr>
                        <a:t>Provide a high real return </a:t>
                      </a:r>
                      <a:r>
                        <a:rPr lang="en-US" sz="1100" dirty="0" smtClean="0">
                          <a:latin typeface="Arial"/>
                          <a:ea typeface="Calibri"/>
                          <a:cs typeface="Times New Roman"/>
                        </a:rPr>
                        <a:t>over </a:t>
                      </a:r>
                      <a:r>
                        <a:rPr lang="en-US" sz="1100" dirty="0">
                          <a:latin typeface="Arial"/>
                          <a:ea typeface="Calibri"/>
                          <a:cs typeface="Times New Roman"/>
                        </a:rPr>
                        <a:t>a long-term investment horizon (i.e. 10 years and longer) </a:t>
                      </a:r>
                      <a:endParaRPr lang="en-US" sz="1100" dirty="0">
                        <a:latin typeface="Calibri"/>
                        <a:ea typeface="Calibri"/>
                        <a:cs typeface="Times New Roman"/>
                      </a:endParaRPr>
                    </a:p>
                  </a:txBody>
                  <a:tcPr marL="50236" marR="50236" marT="697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7759">
                <a:tc>
                  <a:txBody>
                    <a:bodyPr/>
                    <a:lstStyle/>
                    <a:p>
                      <a:pPr marL="0" marR="0">
                        <a:lnSpc>
                          <a:spcPct val="115000"/>
                        </a:lnSpc>
                        <a:spcBef>
                          <a:spcPts val="0"/>
                        </a:spcBef>
                        <a:spcAft>
                          <a:spcPts val="0"/>
                        </a:spcAft>
                      </a:pPr>
                      <a:r>
                        <a:rPr lang="en-US" sz="1100" b="1">
                          <a:latin typeface="Arial"/>
                          <a:ea typeface="Calibri"/>
                          <a:cs typeface="Times New Roman"/>
                        </a:rPr>
                        <a:t>Key Risk Considerations</a:t>
                      </a:r>
                      <a:r>
                        <a:rPr lang="en-US" sz="1100">
                          <a:latin typeface="Arial"/>
                          <a:ea typeface="Calibri"/>
                          <a:cs typeface="Times New Roman"/>
                        </a:rPr>
                        <a:t> </a:t>
                      </a:r>
                      <a:endParaRPr lang="en-US" sz="1100">
                        <a:latin typeface="Calibri"/>
                        <a:ea typeface="Calibri"/>
                        <a:cs typeface="Times New Roman"/>
                      </a:endParaRPr>
                    </a:p>
                  </a:txBody>
                  <a:tcPr marL="50236" marR="50236" marT="697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dirty="0">
                          <a:latin typeface="Arial"/>
                          <a:ea typeface="Calibri"/>
                          <a:cs typeface="Times New Roman"/>
                        </a:rPr>
                        <a:t>The U.S. public equity portfolio's primary risk exposure is economic growth risk.  Since this asset class is marked to market daily, investors' perception of economic growth risk is reflected in daily prices.  As a result, the asset class exhibits high levels of return volatility.  </a:t>
                      </a:r>
                      <a:endParaRPr lang="en-US" sz="1100" dirty="0">
                        <a:latin typeface="Calibri"/>
                        <a:ea typeface="Calibri"/>
                        <a:cs typeface="Times New Roman"/>
                      </a:endParaRPr>
                    </a:p>
                  </a:txBody>
                  <a:tcPr marL="50236" marR="50236" marT="697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0741">
                <a:tc>
                  <a:txBody>
                    <a:bodyPr/>
                    <a:lstStyle/>
                    <a:p>
                      <a:pPr marL="0" marR="0">
                        <a:lnSpc>
                          <a:spcPct val="115000"/>
                        </a:lnSpc>
                        <a:spcBef>
                          <a:spcPts val="0"/>
                        </a:spcBef>
                        <a:spcAft>
                          <a:spcPts val="0"/>
                        </a:spcAft>
                      </a:pPr>
                      <a:r>
                        <a:rPr lang="en-US" sz="1100" b="1">
                          <a:latin typeface="Arial"/>
                          <a:ea typeface="Calibri"/>
                          <a:cs typeface="Times New Roman"/>
                        </a:rPr>
                        <a:t>Income vs. Appreciation Considerations</a:t>
                      </a:r>
                      <a:r>
                        <a:rPr lang="en-US" sz="1100">
                          <a:latin typeface="Arial"/>
                          <a:ea typeface="Calibri"/>
                          <a:cs typeface="Times New Roman"/>
                        </a:rPr>
                        <a:t> </a:t>
                      </a:r>
                      <a:endParaRPr lang="en-US" sz="1100">
                        <a:latin typeface="Calibri"/>
                        <a:ea typeface="Calibri"/>
                        <a:cs typeface="Times New Roman"/>
                      </a:endParaRPr>
                    </a:p>
                  </a:txBody>
                  <a:tcPr marL="50236" marR="50236" marT="697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dirty="0">
                          <a:latin typeface="Arial"/>
                          <a:ea typeface="Calibri"/>
                          <a:cs typeface="Times New Roman"/>
                        </a:rPr>
                        <a:t>The return of U.S. publicly-traded equity is primarily capital appreciation.   Over time, 70%-80% of return will be derived from capital appreciation and 20%-30% of total return will be derived from dividend cash flow. </a:t>
                      </a:r>
                      <a:endParaRPr lang="en-US" sz="1100" dirty="0">
                        <a:latin typeface="Calibri"/>
                        <a:ea typeface="Calibri"/>
                        <a:cs typeface="Times New Roman"/>
                      </a:endParaRPr>
                    </a:p>
                  </a:txBody>
                  <a:tcPr marL="50236" marR="50236" marT="697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6960">
                <a:tc>
                  <a:txBody>
                    <a:bodyPr/>
                    <a:lstStyle/>
                    <a:p>
                      <a:pPr marL="0" marR="0">
                        <a:lnSpc>
                          <a:spcPct val="115000"/>
                        </a:lnSpc>
                        <a:spcBef>
                          <a:spcPts val="0"/>
                        </a:spcBef>
                        <a:spcAft>
                          <a:spcPts val="0"/>
                        </a:spcAft>
                      </a:pPr>
                      <a:r>
                        <a:rPr lang="en-US" sz="1100" b="1">
                          <a:latin typeface="Arial"/>
                          <a:ea typeface="Calibri"/>
                          <a:cs typeface="Times New Roman"/>
                        </a:rPr>
                        <a:t> Concentration Issues</a:t>
                      </a:r>
                      <a:r>
                        <a:rPr lang="en-US" sz="1100">
                          <a:latin typeface="Arial"/>
                          <a:ea typeface="Calibri"/>
                          <a:cs typeface="Times New Roman"/>
                        </a:rPr>
                        <a:t> </a:t>
                      </a:r>
                      <a:endParaRPr lang="en-US" sz="1100">
                        <a:latin typeface="Calibri"/>
                        <a:ea typeface="Calibri"/>
                        <a:cs typeface="Times New Roman"/>
                      </a:endParaRPr>
                    </a:p>
                  </a:txBody>
                  <a:tcPr marL="50236" marR="50236" marT="697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dirty="0">
                          <a:latin typeface="Arial"/>
                          <a:ea typeface="Calibri"/>
                          <a:cs typeface="Times New Roman"/>
                        </a:rPr>
                        <a:t>The U.S. Public Equity portfolio is diversified across numerous characteristics including growth / value, economic sector, industry, company size, etc.  </a:t>
                      </a:r>
                      <a:endParaRPr lang="en-US" sz="1100" dirty="0">
                        <a:latin typeface="Calibri"/>
                        <a:ea typeface="Calibri"/>
                        <a:cs typeface="Times New Roman"/>
                      </a:endParaRPr>
                    </a:p>
                  </a:txBody>
                  <a:tcPr marL="50236" marR="50236" marT="697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0741">
                <a:tc>
                  <a:txBody>
                    <a:bodyPr/>
                    <a:lstStyle/>
                    <a:p>
                      <a:pPr marL="0" marR="0">
                        <a:lnSpc>
                          <a:spcPct val="115000"/>
                        </a:lnSpc>
                        <a:spcBef>
                          <a:spcPts val="0"/>
                        </a:spcBef>
                        <a:spcAft>
                          <a:spcPts val="0"/>
                        </a:spcAft>
                      </a:pPr>
                      <a:r>
                        <a:rPr lang="en-US" sz="1100" b="1">
                          <a:latin typeface="Arial"/>
                          <a:ea typeface="Calibri"/>
                          <a:cs typeface="Times New Roman"/>
                        </a:rPr>
                        <a:t>Marketability/Liquidity</a:t>
                      </a:r>
                      <a:r>
                        <a:rPr lang="en-US" sz="1100">
                          <a:latin typeface="Arial"/>
                          <a:ea typeface="Calibri"/>
                          <a:cs typeface="Times New Roman"/>
                        </a:rPr>
                        <a:t> </a:t>
                      </a:r>
                      <a:endParaRPr lang="en-US" sz="1100">
                        <a:latin typeface="Calibri"/>
                        <a:ea typeface="Calibri"/>
                        <a:cs typeface="Times New Roman"/>
                      </a:endParaRPr>
                    </a:p>
                  </a:txBody>
                  <a:tcPr marL="50236" marR="50236" marT="697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dirty="0">
                          <a:latin typeface="Arial"/>
                          <a:ea typeface="Calibri"/>
                          <a:cs typeface="Times New Roman"/>
                        </a:rPr>
                        <a:t>Investments are typically highly liquid and marketable.  90% of the U.S. Public Equity portfolio could be completely liquidated within a few business days and exhibit minimal market impact. Small capitalization stocks would be less liquid. </a:t>
                      </a:r>
                      <a:endParaRPr lang="en-US" sz="1100" dirty="0">
                        <a:latin typeface="Calibri"/>
                        <a:ea typeface="Calibri"/>
                        <a:cs typeface="Times New Roman"/>
                      </a:endParaRPr>
                    </a:p>
                  </a:txBody>
                  <a:tcPr marL="50236" marR="50236" marT="697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96672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619125" y="1008529"/>
            <a:ext cx="7986993" cy="5446059"/>
          </a:xfrm>
          <a:prstGeom prst="rect">
            <a:avLst/>
          </a:prstGeom>
        </p:spPr>
        <p:txBody>
          <a:bodyPr/>
          <a:lstStyle/>
          <a:p>
            <a:pPr>
              <a:buNone/>
            </a:pPr>
            <a:r>
              <a:rPr lang="en-US" sz="1235" dirty="0">
                <a:latin typeface="Century Gothic" pitchFamily="34" charset="0"/>
              </a:rPr>
              <a:t>  </a:t>
            </a:r>
          </a:p>
          <a:p>
            <a:endParaRPr lang="en-US" sz="1235" dirty="0">
              <a:latin typeface="Century Gothic" pitchFamily="34" charset="0"/>
            </a:endParaRPr>
          </a:p>
          <a:p>
            <a:endParaRPr lang="en-US" sz="1235" dirty="0">
              <a:latin typeface="Century Gothic" pitchFamily="34" charset="0"/>
            </a:endParaRPr>
          </a:p>
          <a:p>
            <a:endParaRPr lang="en-US" sz="1235" dirty="0">
              <a:latin typeface="Century Gothic" pitchFamily="34" charset="0"/>
            </a:endParaRPr>
          </a:p>
        </p:txBody>
      </p:sp>
      <p:sp>
        <p:nvSpPr>
          <p:cNvPr id="6" name="TextBox 5"/>
          <p:cNvSpPr txBox="1"/>
          <p:nvPr/>
        </p:nvSpPr>
        <p:spPr>
          <a:xfrm>
            <a:off x="134471" y="370511"/>
            <a:ext cx="8875059" cy="498119"/>
          </a:xfrm>
          <a:prstGeom prst="rect">
            <a:avLst/>
          </a:prstGeom>
          <a:noFill/>
        </p:spPr>
        <p:txBody>
          <a:bodyPr wrap="square" lIns="89885" tIns="44943" rIns="89885" bIns="44943">
            <a:spAutoFit/>
          </a:bodyPr>
          <a:lstStyle/>
          <a:p>
            <a:pPr>
              <a:defRPr/>
            </a:pPr>
            <a:r>
              <a:rPr lang="en-US" sz="2647" kern="1800" dirty="0">
                <a:solidFill>
                  <a:srgbClr val="469AC5"/>
                </a:solidFill>
                <a:latin typeface="Palatino Linotype" pitchFamily="18" charset="0"/>
                <a:ea typeface="+mj-ea"/>
                <a:cs typeface="+mj-cs"/>
              </a:rPr>
              <a:t>Role of Assets: Publicly-Traded Non-U.S. Equity Portfolio    </a:t>
            </a:r>
          </a:p>
        </p:txBody>
      </p:sp>
      <p:sp>
        <p:nvSpPr>
          <p:cNvPr id="5" name="TextBox 4"/>
          <p:cNvSpPr txBox="1"/>
          <p:nvPr/>
        </p:nvSpPr>
        <p:spPr>
          <a:xfrm>
            <a:off x="739588" y="5702741"/>
            <a:ext cx="4572000" cy="309637"/>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12" dirty="0">
                <a:latin typeface="Century Gothic" pitchFamily="34" charset="0"/>
              </a:rPr>
              <a:t>Benchmark:  ACWI-ex U.S. (with Net Dividends)  </a:t>
            </a:r>
          </a:p>
        </p:txBody>
      </p:sp>
      <p:graphicFrame>
        <p:nvGraphicFramePr>
          <p:cNvPr id="10" name="Table 9"/>
          <p:cNvGraphicFramePr>
            <a:graphicFrameLocks noGrp="1"/>
          </p:cNvGraphicFramePr>
          <p:nvPr>
            <p:extLst>
              <p:ext uri="{D42A27DB-BD31-4B8C-83A1-F6EECF244321}">
                <p14:modId xmlns:p14="http://schemas.microsoft.com/office/powerpoint/2010/main" val="680472557"/>
              </p:ext>
            </p:extLst>
          </p:nvPr>
        </p:nvGraphicFramePr>
        <p:xfrm>
          <a:off x="739588" y="1344706"/>
          <a:ext cx="7261411" cy="4225463"/>
        </p:xfrm>
        <a:graphic>
          <a:graphicData uri="http://schemas.openxmlformats.org/drawingml/2006/table">
            <a:tbl>
              <a:tblPr/>
              <a:tblGrid>
                <a:gridCol w="1738587"/>
                <a:gridCol w="5522824"/>
              </a:tblGrid>
              <a:tr h="192553">
                <a:tc>
                  <a:txBody>
                    <a:bodyPr/>
                    <a:lstStyle/>
                    <a:p>
                      <a:pPr marL="0" marR="0">
                        <a:lnSpc>
                          <a:spcPct val="115000"/>
                        </a:lnSpc>
                        <a:spcBef>
                          <a:spcPts val="0"/>
                        </a:spcBef>
                        <a:spcAft>
                          <a:spcPts val="0"/>
                        </a:spcAft>
                      </a:pPr>
                      <a:r>
                        <a:rPr lang="en-US" sz="1100" b="1" dirty="0">
                          <a:latin typeface="Arial"/>
                          <a:ea typeface="Calibri"/>
                          <a:cs typeface="Times New Roman"/>
                        </a:rPr>
                        <a:t>Strategic Class</a:t>
                      </a:r>
                      <a:r>
                        <a:rPr lang="en-US" sz="1100" dirty="0">
                          <a:latin typeface="Arial"/>
                          <a:ea typeface="Calibri"/>
                          <a:cs typeface="Times New Roman"/>
                        </a:rPr>
                        <a:t> </a:t>
                      </a:r>
                      <a:endParaRPr lang="en-US" sz="1100" dirty="0">
                        <a:latin typeface="Calibri"/>
                        <a:ea typeface="Calibri"/>
                        <a:cs typeface="Times New Roman"/>
                      </a:endParaRPr>
                    </a:p>
                  </a:txBody>
                  <a:tcPr marL="50284" marR="50284" marT="698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i="1">
                          <a:solidFill>
                            <a:srgbClr val="FFFFFF"/>
                          </a:solidFill>
                          <a:latin typeface="Arial"/>
                          <a:ea typeface="Calibri"/>
                          <a:cs typeface="Times New Roman"/>
                        </a:rPr>
                        <a:t>Publicly-traded Non-US Equity</a:t>
                      </a:r>
                      <a:r>
                        <a:rPr lang="en-US" sz="1100">
                          <a:solidFill>
                            <a:srgbClr val="FFFFFF"/>
                          </a:solidFill>
                          <a:latin typeface="Arial"/>
                          <a:ea typeface="Calibri"/>
                          <a:cs typeface="Times New Roman"/>
                        </a:rPr>
                        <a:t> </a:t>
                      </a:r>
                      <a:endParaRPr lang="en-US" sz="1100">
                        <a:latin typeface="Calibri"/>
                        <a:ea typeface="Calibri"/>
                        <a:cs typeface="Times New Roman"/>
                      </a:endParaRPr>
                    </a:p>
                  </a:txBody>
                  <a:tcPr marL="50284" marR="50284" marT="698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378123">
                <a:tc>
                  <a:txBody>
                    <a:bodyPr/>
                    <a:lstStyle/>
                    <a:p>
                      <a:pPr marL="0" marR="0">
                        <a:lnSpc>
                          <a:spcPct val="115000"/>
                        </a:lnSpc>
                        <a:spcBef>
                          <a:spcPts val="0"/>
                        </a:spcBef>
                        <a:spcAft>
                          <a:spcPts val="0"/>
                        </a:spcAft>
                      </a:pPr>
                      <a:r>
                        <a:rPr lang="en-US" sz="1100" b="1" dirty="0">
                          <a:latin typeface="Arial"/>
                          <a:ea typeface="Calibri"/>
                          <a:cs typeface="Times New Roman"/>
                        </a:rPr>
                        <a:t>Objective/Role</a:t>
                      </a:r>
                      <a:r>
                        <a:rPr lang="en-US" sz="1100" dirty="0">
                          <a:latin typeface="Arial"/>
                          <a:ea typeface="Calibri"/>
                          <a:cs typeface="Times New Roman"/>
                        </a:rPr>
                        <a:t> </a:t>
                      </a:r>
                      <a:endParaRPr lang="en-US" sz="1100" dirty="0">
                        <a:latin typeface="Calibri"/>
                        <a:ea typeface="Calibri"/>
                        <a:cs typeface="Times New Roman"/>
                      </a:endParaRPr>
                    </a:p>
                  </a:txBody>
                  <a:tcPr marL="50284" marR="50284" marT="698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dirty="0">
                          <a:latin typeface="Arial"/>
                          <a:ea typeface="Calibri"/>
                          <a:cs typeface="Times New Roman"/>
                        </a:rPr>
                        <a:t>Provide a high real return </a:t>
                      </a:r>
                      <a:r>
                        <a:rPr lang="en-US" sz="1100" dirty="0" smtClean="0">
                          <a:latin typeface="Arial"/>
                          <a:ea typeface="Calibri"/>
                          <a:cs typeface="Times New Roman"/>
                        </a:rPr>
                        <a:t>over </a:t>
                      </a:r>
                      <a:r>
                        <a:rPr lang="en-US" sz="1100" dirty="0">
                          <a:latin typeface="Arial"/>
                          <a:ea typeface="Calibri"/>
                          <a:cs typeface="Times New Roman"/>
                        </a:rPr>
                        <a:t>a long-term investment horizon (i.e. greater than 10 years) </a:t>
                      </a:r>
                      <a:endParaRPr lang="en-US" sz="1100" dirty="0">
                        <a:latin typeface="Calibri"/>
                        <a:ea typeface="Calibri"/>
                        <a:cs typeface="Times New Roman"/>
                      </a:endParaRPr>
                    </a:p>
                  </a:txBody>
                  <a:tcPr marL="50284" marR="50284" marT="698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1539">
                <a:tc>
                  <a:txBody>
                    <a:bodyPr/>
                    <a:lstStyle/>
                    <a:p>
                      <a:pPr marL="0" marR="0">
                        <a:lnSpc>
                          <a:spcPct val="115000"/>
                        </a:lnSpc>
                        <a:spcBef>
                          <a:spcPts val="0"/>
                        </a:spcBef>
                        <a:spcAft>
                          <a:spcPts val="0"/>
                        </a:spcAft>
                      </a:pPr>
                      <a:r>
                        <a:rPr lang="en-US" sz="1100" b="1" dirty="0">
                          <a:latin typeface="Arial"/>
                          <a:ea typeface="Calibri"/>
                          <a:cs typeface="Times New Roman"/>
                        </a:rPr>
                        <a:t>Key Risk Considerations</a:t>
                      </a:r>
                      <a:r>
                        <a:rPr lang="en-US" sz="1100" dirty="0">
                          <a:latin typeface="Arial"/>
                          <a:ea typeface="Calibri"/>
                          <a:cs typeface="Times New Roman"/>
                        </a:rPr>
                        <a:t> </a:t>
                      </a:r>
                      <a:endParaRPr lang="en-US" sz="1100" dirty="0">
                        <a:latin typeface="Calibri"/>
                        <a:ea typeface="Calibri"/>
                        <a:cs typeface="Times New Roman"/>
                      </a:endParaRPr>
                    </a:p>
                  </a:txBody>
                  <a:tcPr marL="50284" marR="50284" marT="698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dirty="0">
                          <a:latin typeface="Arial"/>
                          <a:ea typeface="Calibri"/>
                          <a:cs typeface="Times New Roman"/>
                        </a:rPr>
                        <a:t>The Non-U.S. public equity portfolio's primary risk is economic growth risk.  Since the asset class is marked-to-market daily, investors' perception of economic growth risk is reflected in daily prices.  As a result, the asset class exhibits high levels of return volatility.  Other risks include non-U.S. political / legal / transparency risks. Non-U.S. Equity Investments are denominated in Non-dollar currencies, which can add to return volatility in the near to mid-term</a:t>
                      </a:r>
                      <a:r>
                        <a:rPr lang="en-US" sz="1100" dirty="0" smtClean="0">
                          <a:latin typeface="Arial"/>
                          <a:ea typeface="Calibri"/>
                          <a:cs typeface="Times New Roman"/>
                        </a:rPr>
                        <a:t>.  </a:t>
                      </a:r>
                      <a:endParaRPr lang="en-US" sz="1100" dirty="0">
                        <a:latin typeface="Calibri"/>
                        <a:ea typeface="Calibri"/>
                        <a:cs typeface="Times New Roman"/>
                      </a:endParaRPr>
                    </a:p>
                  </a:txBody>
                  <a:tcPr marL="50284" marR="50284" marT="698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261">
                <a:tc>
                  <a:txBody>
                    <a:bodyPr/>
                    <a:lstStyle/>
                    <a:p>
                      <a:pPr marL="0" marR="0">
                        <a:lnSpc>
                          <a:spcPct val="115000"/>
                        </a:lnSpc>
                        <a:spcBef>
                          <a:spcPts val="0"/>
                        </a:spcBef>
                        <a:spcAft>
                          <a:spcPts val="0"/>
                        </a:spcAft>
                      </a:pPr>
                      <a:r>
                        <a:rPr lang="en-US" sz="1100" b="1">
                          <a:latin typeface="Arial"/>
                          <a:ea typeface="Calibri"/>
                          <a:cs typeface="Times New Roman"/>
                        </a:rPr>
                        <a:t>Income vs. Appreciation Considerations</a:t>
                      </a:r>
                      <a:r>
                        <a:rPr lang="en-US" sz="1100">
                          <a:latin typeface="Arial"/>
                          <a:ea typeface="Calibri"/>
                          <a:cs typeface="Times New Roman"/>
                        </a:rPr>
                        <a:t> </a:t>
                      </a:r>
                      <a:endParaRPr lang="en-US" sz="1100">
                        <a:latin typeface="Calibri"/>
                        <a:ea typeface="Calibri"/>
                        <a:cs typeface="Times New Roman"/>
                      </a:endParaRPr>
                    </a:p>
                  </a:txBody>
                  <a:tcPr marL="50284" marR="50284" marT="698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dirty="0">
                          <a:latin typeface="Arial"/>
                          <a:ea typeface="Calibri"/>
                          <a:cs typeface="Times New Roman"/>
                        </a:rPr>
                        <a:t>The return of publicly-traded Non-U.S. equity is dominated by capital appreciation Over time, 60%-70% of return will be derived from capital appreciation and 30%-40% of total return will be derived from dividend cash flow.  Developed market currency returns can be positive or negative in the near term but tend to diminish to zero in the long-term. </a:t>
                      </a:r>
                      <a:endParaRPr lang="en-US" sz="1100" dirty="0">
                        <a:latin typeface="Calibri"/>
                        <a:ea typeface="Calibri"/>
                        <a:cs typeface="Times New Roman"/>
                      </a:endParaRPr>
                    </a:p>
                  </a:txBody>
                  <a:tcPr marL="50284" marR="50284" marT="698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3692">
                <a:tc>
                  <a:txBody>
                    <a:bodyPr/>
                    <a:lstStyle/>
                    <a:p>
                      <a:pPr marL="0" marR="0">
                        <a:lnSpc>
                          <a:spcPct val="115000"/>
                        </a:lnSpc>
                        <a:spcBef>
                          <a:spcPts val="0"/>
                        </a:spcBef>
                        <a:spcAft>
                          <a:spcPts val="0"/>
                        </a:spcAft>
                      </a:pPr>
                      <a:r>
                        <a:rPr lang="en-US" sz="1100" b="1">
                          <a:latin typeface="Arial"/>
                          <a:ea typeface="Calibri"/>
                          <a:cs typeface="Times New Roman"/>
                        </a:rPr>
                        <a:t>Concentration Issues</a:t>
                      </a:r>
                      <a:r>
                        <a:rPr lang="en-US" sz="1100">
                          <a:latin typeface="Arial"/>
                          <a:ea typeface="Calibri"/>
                          <a:cs typeface="Times New Roman"/>
                        </a:rPr>
                        <a:t> </a:t>
                      </a:r>
                      <a:endParaRPr lang="en-US" sz="1100">
                        <a:latin typeface="Calibri"/>
                        <a:ea typeface="Calibri"/>
                        <a:cs typeface="Times New Roman"/>
                      </a:endParaRPr>
                    </a:p>
                  </a:txBody>
                  <a:tcPr marL="50284" marR="50284" marT="698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dirty="0">
                          <a:latin typeface="Arial"/>
                          <a:ea typeface="Calibri"/>
                          <a:cs typeface="Times New Roman"/>
                        </a:rPr>
                        <a:t>The Non-U.S. Public Equity portfolio is diversified across numerous characteristics including, country, base currency, growth / value, economic sector, industry, company size, etc.  </a:t>
                      </a:r>
                      <a:endParaRPr lang="en-US" sz="1100" dirty="0">
                        <a:latin typeface="Calibri"/>
                        <a:ea typeface="Calibri"/>
                        <a:cs typeface="Times New Roman"/>
                      </a:endParaRPr>
                    </a:p>
                  </a:txBody>
                  <a:tcPr marL="50284" marR="50284" marT="698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261">
                <a:tc>
                  <a:txBody>
                    <a:bodyPr/>
                    <a:lstStyle/>
                    <a:p>
                      <a:pPr marL="0" marR="0">
                        <a:lnSpc>
                          <a:spcPct val="115000"/>
                        </a:lnSpc>
                        <a:spcBef>
                          <a:spcPts val="0"/>
                        </a:spcBef>
                        <a:spcAft>
                          <a:spcPts val="0"/>
                        </a:spcAft>
                      </a:pPr>
                      <a:r>
                        <a:rPr lang="en-US" sz="1100" b="1" dirty="0">
                          <a:latin typeface="Arial"/>
                          <a:ea typeface="Calibri"/>
                          <a:cs typeface="Times New Roman"/>
                        </a:rPr>
                        <a:t>Marketability/Liquidity</a:t>
                      </a:r>
                      <a:r>
                        <a:rPr lang="en-US" sz="1100" dirty="0">
                          <a:latin typeface="Arial"/>
                          <a:ea typeface="Calibri"/>
                          <a:cs typeface="Times New Roman"/>
                        </a:rPr>
                        <a:t> </a:t>
                      </a:r>
                      <a:endParaRPr lang="en-US" sz="1100" dirty="0">
                        <a:latin typeface="Calibri"/>
                        <a:ea typeface="Calibri"/>
                        <a:cs typeface="Times New Roman"/>
                      </a:endParaRPr>
                    </a:p>
                  </a:txBody>
                  <a:tcPr marL="50284" marR="50284" marT="698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dirty="0">
                          <a:latin typeface="Arial"/>
                          <a:ea typeface="Calibri"/>
                          <a:cs typeface="Times New Roman"/>
                        </a:rPr>
                        <a:t>Investments are typically highly liquid and marketable.  The Non-US Public Equity portfolio could be 80% liquidated within a few business days and exhibit minimal market impact.  The remaining 20%, primarily Developed Markets Small Cap stocks and Emerging Market Countries stock, would be less liquid. </a:t>
                      </a:r>
                      <a:endParaRPr lang="en-US" sz="1100" dirty="0">
                        <a:latin typeface="Calibri"/>
                        <a:ea typeface="Calibri"/>
                        <a:cs typeface="Times New Roman"/>
                      </a:endParaRPr>
                    </a:p>
                  </a:txBody>
                  <a:tcPr marL="50284" marR="50284" marT="698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86375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619125" y="1008529"/>
            <a:ext cx="7986993" cy="5446059"/>
          </a:xfrm>
          <a:prstGeom prst="rect">
            <a:avLst/>
          </a:prstGeom>
        </p:spPr>
        <p:txBody>
          <a:bodyPr/>
          <a:lstStyle/>
          <a:p>
            <a:pPr>
              <a:buNone/>
            </a:pPr>
            <a:endParaRPr lang="en-US" sz="1235" dirty="0">
              <a:latin typeface="Century Gothic" pitchFamily="34" charset="0"/>
            </a:endParaRPr>
          </a:p>
          <a:p>
            <a:pPr>
              <a:buNone/>
            </a:pPr>
            <a:r>
              <a:rPr lang="en-US" sz="1235" dirty="0">
                <a:latin typeface="Century Gothic" pitchFamily="34" charset="0"/>
              </a:rPr>
              <a:t> </a:t>
            </a:r>
          </a:p>
          <a:p>
            <a:endParaRPr lang="en-US" sz="1235" dirty="0">
              <a:latin typeface="Century Gothic" pitchFamily="34" charset="0"/>
            </a:endParaRPr>
          </a:p>
          <a:p>
            <a:endParaRPr lang="en-US" sz="1235" dirty="0">
              <a:latin typeface="Century Gothic" pitchFamily="34" charset="0"/>
            </a:endParaRPr>
          </a:p>
          <a:p>
            <a:endParaRPr lang="en-US" sz="1235" dirty="0">
              <a:latin typeface="Century Gothic" pitchFamily="34" charset="0"/>
            </a:endParaRPr>
          </a:p>
        </p:txBody>
      </p:sp>
      <p:sp>
        <p:nvSpPr>
          <p:cNvPr id="6" name="TextBox 5"/>
          <p:cNvSpPr txBox="1"/>
          <p:nvPr/>
        </p:nvSpPr>
        <p:spPr>
          <a:xfrm>
            <a:off x="336177" y="370511"/>
            <a:ext cx="8538882" cy="498119"/>
          </a:xfrm>
          <a:prstGeom prst="rect">
            <a:avLst/>
          </a:prstGeom>
          <a:noFill/>
        </p:spPr>
        <p:txBody>
          <a:bodyPr wrap="square" lIns="89885" tIns="44943" rIns="89885" bIns="44943">
            <a:spAutoFit/>
          </a:bodyPr>
          <a:lstStyle/>
          <a:p>
            <a:pPr>
              <a:defRPr/>
            </a:pPr>
            <a:r>
              <a:rPr lang="en-US" sz="2647" kern="1800" dirty="0">
                <a:solidFill>
                  <a:srgbClr val="469AC5"/>
                </a:solidFill>
                <a:latin typeface="Palatino Linotype" pitchFamily="18" charset="0"/>
                <a:ea typeface="+mj-ea"/>
                <a:cs typeface="+mj-cs"/>
              </a:rPr>
              <a:t>Role of Assets: </a:t>
            </a:r>
            <a:r>
              <a:rPr lang="en-US" sz="2647" kern="1800" dirty="0" smtClean="0">
                <a:solidFill>
                  <a:srgbClr val="469AC5"/>
                </a:solidFill>
                <a:latin typeface="Palatino Linotype" pitchFamily="18" charset="0"/>
                <a:ea typeface="+mj-ea"/>
                <a:cs typeface="+mj-cs"/>
              </a:rPr>
              <a:t>Core </a:t>
            </a:r>
            <a:r>
              <a:rPr lang="en-US" sz="2647" kern="1800" dirty="0">
                <a:solidFill>
                  <a:srgbClr val="469AC5"/>
                </a:solidFill>
                <a:latin typeface="Palatino Linotype" pitchFamily="18" charset="0"/>
                <a:ea typeface="+mj-ea"/>
                <a:cs typeface="+mj-cs"/>
              </a:rPr>
              <a:t>Fixed Income Portfolio    </a:t>
            </a:r>
          </a:p>
        </p:txBody>
      </p:sp>
      <p:sp>
        <p:nvSpPr>
          <p:cNvPr id="7" name="TextBox 6"/>
          <p:cNvSpPr txBox="1"/>
          <p:nvPr/>
        </p:nvSpPr>
        <p:spPr>
          <a:xfrm>
            <a:off x="990601" y="5943158"/>
            <a:ext cx="4975412" cy="30963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12" dirty="0">
                <a:latin typeface="Century Gothic" pitchFamily="34" charset="0"/>
              </a:rPr>
              <a:t>Benchmark: Barclays Capital </a:t>
            </a:r>
            <a:r>
              <a:rPr lang="en-US" sz="1412" dirty="0" smtClean="0">
                <a:latin typeface="Century Gothic" pitchFamily="34" charset="0"/>
              </a:rPr>
              <a:t>Aggregate Index   </a:t>
            </a:r>
            <a:r>
              <a:rPr lang="en-US" sz="1412" dirty="0" smtClean="0">
                <a:solidFill>
                  <a:srgbClr val="FF0000"/>
                </a:solidFill>
                <a:latin typeface="Century Gothic" pitchFamily="34" charset="0"/>
              </a:rPr>
              <a:t> </a:t>
            </a:r>
            <a:endParaRPr lang="en-US" sz="1412" dirty="0">
              <a:latin typeface="Century Gothic" pitchFamily="34" charset="0"/>
            </a:endParaRPr>
          </a:p>
        </p:txBody>
      </p:sp>
      <p:graphicFrame>
        <p:nvGraphicFramePr>
          <p:cNvPr id="8" name="Table 7"/>
          <p:cNvGraphicFramePr>
            <a:graphicFrameLocks noGrp="1"/>
          </p:cNvGraphicFramePr>
          <p:nvPr>
            <p:extLst/>
          </p:nvPr>
        </p:nvGraphicFramePr>
        <p:xfrm>
          <a:off x="1008530" y="1277472"/>
          <a:ext cx="6925236" cy="4476276"/>
        </p:xfrm>
        <a:graphic>
          <a:graphicData uri="http://schemas.openxmlformats.org/drawingml/2006/table">
            <a:tbl>
              <a:tblPr/>
              <a:tblGrid>
                <a:gridCol w="1767258"/>
                <a:gridCol w="5157978"/>
              </a:tblGrid>
              <a:tr h="192603">
                <a:tc>
                  <a:txBody>
                    <a:bodyPr/>
                    <a:lstStyle/>
                    <a:p>
                      <a:pPr marL="0" marR="0">
                        <a:lnSpc>
                          <a:spcPct val="115000"/>
                        </a:lnSpc>
                        <a:spcBef>
                          <a:spcPts val="0"/>
                        </a:spcBef>
                        <a:spcAft>
                          <a:spcPts val="0"/>
                        </a:spcAft>
                      </a:pPr>
                      <a:r>
                        <a:rPr lang="en-US" sz="1100" b="1" i="1" dirty="0">
                          <a:latin typeface="Arial"/>
                          <a:ea typeface="Calibri"/>
                          <a:cs typeface="Times New Roman"/>
                        </a:rPr>
                        <a:t>Strategic Class</a:t>
                      </a:r>
                      <a:r>
                        <a:rPr lang="en-US" sz="1100" dirty="0">
                          <a:latin typeface="Arial"/>
                          <a:ea typeface="Calibri"/>
                          <a:cs typeface="Times New Roman"/>
                        </a:rPr>
                        <a:t> </a:t>
                      </a:r>
                      <a:endParaRPr lang="en-US" sz="1100" dirty="0">
                        <a:latin typeface="Calibri"/>
                        <a:ea typeface="Calibri"/>
                        <a:cs typeface="Times New Roman"/>
                      </a:endParaRPr>
                    </a:p>
                  </a:txBody>
                  <a:tcPr marL="50643" marR="50643" marT="70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i="1">
                          <a:solidFill>
                            <a:srgbClr val="FFFFFF"/>
                          </a:solidFill>
                          <a:latin typeface="Arial"/>
                          <a:ea typeface="Calibri"/>
                          <a:cs typeface="Times New Roman"/>
                        </a:rPr>
                        <a:t>Publicly-traded Fixed Income</a:t>
                      </a:r>
                      <a:r>
                        <a:rPr lang="en-US" sz="1100">
                          <a:solidFill>
                            <a:srgbClr val="FFFFFF"/>
                          </a:solidFill>
                          <a:latin typeface="Arial"/>
                          <a:ea typeface="Calibri"/>
                          <a:cs typeface="Times New Roman"/>
                        </a:rPr>
                        <a:t> </a:t>
                      </a:r>
                      <a:endParaRPr lang="en-US" sz="1100">
                        <a:latin typeface="Calibri"/>
                        <a:ea typeface="Calibri"/>
                        <a:cs typeface="Times New Roman"/>
                      </a:endParaRPr>
                    </a:p>
                  </a:txBody>
                  <a:tcPr marL="50643" marR="50643" marT="70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r>
              <a:tr h="749311">
                <a:tc>
                  <a:txBody>
                    <a:bodyPr/>
                    <a:lstStyle/>
                    <a:p>
                      <a:pPr marL="0" marR="0">
                        <a:lnSpc>
                          <a:spcPct val="115000"/>
                        </a:lnSpc>
                        <a:spcBef>
                          <a:spcPts val="0"/>
                        </a:spcBef>
                        <a:spcAft>
                          <a:spcPts val="0"/>
                        </a:spcAft>
                      </a:pPr>
                      <a:r>
                        <a:rPr lang="en-US" sz="1100" b="1" dirty="0">
                          <a:latin typeface="Arial"/>
                          <a:ea typeface="Calibri"/>
                          <a:cs typeface="Times New Roman"/>
                        </a:rPr>
                        <a:t>Objective/Role</a:t>
                      </a:r>
                      <a:r>
                        <a:rPr lang="en-US" sz="1100" dirty="0">
                          <a:latin typeface="Arial"/>
                          <a:ea typeface="Calibri"/>
                          <a:cs typeface="Times New Roman"/>
                        </a:rPr>
                        <a:t> </a:t>
                      </a:r>
                      <a:endParaRPr lang="en-US" sz="1100" dirty="0">
                        <a:latin typeface="Calibri"/>
                        <a:ea typeface="Calibri"/>
                        <a:cs typeface="Times New Roman"/>
                      </a:endParaRPr>
                    </a:p>
                  </a:txBody>
                  <a:tcPr marL="50643" marR="50643" marT="703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dirty="0">
                          <a:latin typeface="Arial"/>
                          <a:ea typeface="Calibri"/>
                          <a:cs typeface="Times New Roman"/>
                        </a:rPr>
                        <a:t>Protect portfolio principal and provide income to the portfolio.  Fixed Income is expected to act as a return stabilizer relative to the more volatile equity-oriented classes.  Returns are expected to exceed inflation by a modest amount over an investment cycle. </a:t>
                      </a:r>
                      <a:endParaRPr lang="en-US" sz="1100" dirty="0">
                        <a:latin typeface="Calibri"/>
                        <a:ea typeface="Calibri"/>
                        <a:cs typeface="Times New Roman"/>
                      </a:endParaRPr>
                    </a:p>
                  </a:txBody>
                  <a:tcPr marL="50643" marR="50643" marT="70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311">
                <a:tc>
                  <a:txBody>
                    <a:bodyPr/>
                    <a:lstStyle/>
                    <a:p>
                      <a:pPr marL="0" marR="0">
                        <a:lnSpc>
                          <a:spcPct val="115000"/>
                        </a:lnSpc>
                        <a:spcBef>
                          <a:spcPts val="0"/>
                        </a:spcBef>
                        <a:spcAft>
                          <a:spcPts val="0"/>
                        </a:spcAft>
                      </a:pPr>
                      <a:r>
                        <a:rPr lang="en-US" sz="1100" b="1" dirty="0">
                          <a:latin typeface="Arial"/>
                          <a:ea typeface="Calibri"/>
                          <a:cs typeface="Times New Roman"/>
                        </a:rPr>
                        <a:t>Key Risk Considerations</a:t>
                      </a:r>
                      <a:r>
                        <a:rPr lang="en-US" sz="1100" dirty="0">
                          <a:latin typeface="Arial"/>
                          <a:ea typeface="Calibri"/>
                          <a:cs typeface="Times New Roman"/>
                        </a:rPr>
                        <a:t> </a:t>
                      </a:r>
                      <a:endParaRPr lang="en-US" sz="1100" dirty="0">
                        <a:latin typeface="Calibri"/>
                        <a:ea typeface="Calibri"/>
                        <a:cs typeface="Times New Roman"/>
                      </a:endParaRPr>
                    </a:p>
                  </a:txBody>
                  <a:tcPr marL="50643" marR="50643" marT="703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dirty="0">
                          <a:latin typeface="Arial"/>
                          <a:ea typeface="Calibri"/>
                          <a:cs typeface="Times New Roman"/>
                        </a:rPr>
                        <a:t>Interest rate risk and </a:t>
                      </a:r>
                      <a:r>
                        <a:rPr lang="en-US" sz="1100" dirty="0" smtClean="0">
                          <a:latin typeface="Arial"/>
                          <a:ea typeface="Calibri"/>
                          <a:cs typeface="Times New Roman"/>
                        </a:rPr>
                        <a:t>to a lesser extent</a:t>
                      </a:r>
                      <a:r>
                        <a:rPr lang="en-US" sz="1100" baseline="0" dirty="0" smtClean="0">
                          <a:latin typeface="Arial"/>
                          <a:ea typeface="Calibri"/>
                          <a:cs typeface="Times New Roman"/>
                        </a:rPr>
                        <a:t> </a:t>
                      </a:r>
                      <a:r>
                        <a:rPr lang="en-US" sz="1100" dirty="0" smtClean="0">
                          <a:latin typeface="Arial"/>
                          <a:ea typeface="Calibri"/>
                          <a:cs typeface="Times New Roman"/>
                        </a:rPr>
                        <a:t>credit </a:t>
                      </a:r>
                      <a:r>
                        <a:rPr lang="en-US" sz="1100" dirty="0">
                          <a:latin typeface="Arial"/>
                          <a:ea typeface="Calibri"/>
                          <a:cs typeface="Times New Roman"/>
                        </a:rPr>
                        <a:t>risk are the primary risks of publicly-traded Fixed Income.  The publicly-traded Fixed Income market is dominated by U.S. Government obligations which are relatively immune to credit risk.  The </a:t>
                      </a:r>
                      <a:r>
                        <a:rPr lang="en-US" sz="1100" dirty="0" smtClean="0">
                          <a:latin typeface="Arial"/>
                          <a:ea typeface="Calibri"/>
                          <a:cs typeface="Times New Roman"/>
                        </a:rPr>
                        <a:t>investment</a:t>
                      </a:r>
                      <a:r>
                        <a:rPr lang="en-US" sz="1100" baseline="0" dirty="0" smtClean="0">
                          <a:latin typeface="Arial"/>
                          <a:ea typeface="Calibri"/>
                          <a:cs typeface="Times New Roman"/>
                        </a:rPr>
                        <a:t> grade </a:t>
                      </a:r>
                      <a:r>
                        <a:rPr lang="en-US" sz="1100" dirty="0" smtClean="0">
                          <a:latin typeface="Arial"/>
                          <a:ea typeface="Calibri"/>
                          <a:cs typeface="Times New Roman"/>
                        </a:rPr>
                        <a:t>corporate </a:t>
                      </a:r>
                      <a:r>
                        <a:rPr lang="en-US" sz="1100" dirty="0">
                          <a:latin typeface="Arial"/>
                          <a:ea typeface="Calibri"/>
                          <a:cs typeface="Times New Roman"/>
                        </a:rPr>
                        <a:t>bond sector is subject to </a:t>
                      </a:r>
                      <a:r>
                        <a:rPr lang="en-US" sz="1100" dirty="0" smtClean="0">
                          <a:latin typeface="Arial"/>
                          <a:ea typeface="Calibri"/>
                          <a:cs typeface="Times New Roman"/>
                        </a:rPr>
                        <a:t>moderate credit </a:t>
                      </a:r>
                      <a:r>
                        <a:rPr lang="en-US" sz="1100" dirty="0">
                          <a:latin typeface="Arial"/>
                          <a:ea typeface="Calibri"/>
                          <a:cs typeface="Times New Roman"/>
                        </a:rPr>
                        <a:t>risk.  </a:t>
                      </a:r>
                      <a:endParaRPr lang="en-US" sz="1100" dirty="0">
                        <a:latin typeface="Calibri"/>
                        <a:ea typeface="Calibri"/>
                        <a:cs typeface="Times New Roman"/>
                      </a:endParaRPr>
                    </a:p>
                  </a:txBody>
                  <a:tcPr marL="50643" marR="50643" marT="703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8934">
                <a:tc>
                  <a:txBody>
                    <a:bodyPr/>
                    <a:lstStyle/>
                    <a:p>
                      <a:pPr marL="0" marR="0">
                        <a:lnSpc>
                          <a:spcPct val="115000"/>
                        </a:lnSpc>
                        <a:spcBef>
                          <a:spcPts val="0"/>
                        </a:spcBef>
                        <a:spcAft>
                          <a:spcPts val="0"/>
                        </a:spcAft>
                      </a:pPr>
                      <a:r>
                        <a:rPr lang="en-US" sz="1100" b="1">
                          <a:latin typeface="Arial"/>
                          <a:ea typeface="Calibri"/>
                          <a:cs typeface="Times New Roman"/>
                        </a:rPr>
                        <a:t>Income vs. Appreciation Considerations</a:t>
                      </a:r>
                      <a:r>
                        <a:rPr lang="en-US" sz="1100">
                          <a:latin typeface="Arial"/>
                          <a:ea typeface="Calibri"/>
                          <a:cs typeface="Times New Roman"/>
                        </a:rPr>
                        <a:t> </a:t>
                      </a:r>
                      <a:endParaRPr lang="en-US" sz="1100">
                        <a:latin typeface="Calibri"/>
                        <a:ea typeface="Calibri"/>
                        <a:cs typeface="Times New Roman"/>
                      </a:endParaRPr>
                    </a:p>
                  </a:txBody>
                  <a:tcPr marL="50643" marR="50643" marT="703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dirty="0">
                          <a:latin typeface="Arial"/>
                          <a:ea typeface="Calibri"/>
                          <a:cs typeface="Times New Roman"/>
                        </a:rPr>
                        <a:t>The publicly-traded Fixed Income market return in the long-term is primarily driven by cash flow (interest income) and the return on the reinvested income.  Over a 10 year period, returns will approximate the beginning portfolio yield to maturity as the higher income from rising interest rates is offset by portfolio capital depreciation or lower income from lower interest rates is supplemented by portfolio capital appreciation.  </a:t>
                      </a:r>
                      <a:endParaRPr lang="en-US" sz="1100" dirty="0">
                        <a:latin typeface="Calibri"/>
                        <a:ea typeface="Calibri"/>
                        <a:cs typeface="Times New Roman"/>
                      </a:endParaRPr>
                    </a:p>
                  </a:txBody>
                  <a:tcPr marL="50643" marR="50643" marT="703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4751">
                <a:tc>
                  <a:txBody>
                    <a:bodyPr/>
                    <a:lstStyle/>
                    <a:p>
                      <a:pPr marL="0" marR="0">
                        <a:lnSpc>
                          <a:spcPct val="115000"/>
                        </a:lnSpc>
                        <a:spcBef>
                          <a:spcPts val="0"/>
                        </a:spcBef>
                        <a:spcAft>
                          <a:spcPts val="0"/>
                        </a:spcAft>
                      </a:pPr>
                      <a:r>
                        <a:rPr lang="en-US" sz="1100" b="1">
                          <a:latin typeface="Arial"/>
                          <a:ea typeface="Calibri"/>
                          <a:cs typeface="Times New Roman"/>
                        </a:rPr>
                        <a:t>Concentration Issues</a:t>
                      </a:r>
                      <a:r>
                        <a:rPr lang="en-US" sz="1100">
                          <a:latin typeface="Arial"/>
                          <a:ea typeface="Calibri"/>
                          <a:cs typeface="Times New Roman"/>
                        </a:rPr>
                        <a:t> </a:t>
                      </a:r>
                      <a:endParaRPr lang="en-US" sz="1100">
                        <a:latin typeface="Calibri"/>
                        <a:ea typeface="Calibri"/>
                        <a:cs typeface="Times New Roman"/>
                      </a:endParaRPr>
                    </a:p>
                  </a:txBody>
                  <a:tcPr marL="50643" marR="50643" marT="703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dirty="0">
                          <a:latin typeface="Arial"/>
                          <a:ea typeface="Calibri"/>
                          <a:cs typeface="Times New Roman"/>
                        </a:rPr>
                        <a:t>The publicly traded fixed income portfolio is diversified across numerous characteristics including sector, issuer, industry, maturity, credit quality, liquidity, etc.  </a:t>
                      </a:r>
                      <a:endParaRPr lang="en-US" sz="1100" dirty="0">
                        <a:latin typeface="Calibri"/>
                        <a:ea typeface="Calibri"/>
                        <a:cs typeface="Times New Roman"/>
                      </a:endParaRPr>
                    </a:p>
                  </a:txBody>
                  <a:tcPr marL="50643" marR="50643" marT="70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4880">
                <a:tc>
                  <a:txBody>
                    <a:bodyPr/>
                    <a:lstStyle/>
                    <a:p>
                      <a:pPr marL="0" marR="0">
                        <a:lnSpc>
                          <a:spcPct val="115000"/>
                        </a:lnSpc>
                        <a:spcBef>
                          <a:spcPts val="0"/>
                        </a:spcBef>
                        <a:spcAft>
                          <a:spcPts val="0"/>
                        </a:spcAft>
                      </a:pPr>
                      <a:r>
                        <a:rPr lang="en-US" sz="1100" b="1">
                          <a:latin typeface="Arial"/>
                          <a:ea typeface="Calibri"/>
                          <a:cs typeface="Times New Roman"/>
                        </a:rPr>
                        <a:t>Marketability/Liquidity</a:t>
                      </a:r>
                      <a:r>
                        <a:rPr lang="en-US" sz="1100">
                          <a:latin typeface="Arial"/>
                          <a:ea typeface="Calibri"/>
                          <a:cs typeface="Times New Roman"/>
                        </a:rPr>
                        <a:t> </a:t>
                      </a:r>
                      <a:endParaRPr lang="en-US" sz="1100">
                        <a:latin typeface="Calibri"/>
                        <a:ea typeface="Calibri"/>
                        <a:cs typeface="Times New Roman"/>
                      </a:endParaRPr>
                    </a:p>
                  </a:txBody>
                  <a:tcPr marL="50643" marR="50643" marT="703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dirty="0">
                          <a:latin typeface="Arial"/>
                          <a:ea typeface="Calibri"/>
                          <a:cs typeface="Times New Roman"/>
                        </a:rPr>
                        <a:t>U.S. Government issued/backed instruments are very liquid and tradable/marketable.  This segment of the portfolio could be liquidated within a few business days and exhibit minimal market impact.  Corporate issuers, CMBS, ABS and other structured investments will exhibit higher degrees of illiquidity if the market experiences a flight to quality. </a:t>
                      </a:r>
                      <a:endParaRPr lang="en-US" sz="1100" dirty="0">
                        <a:latin typeface="Calibri"/>
                        <a:ea typeface="Calibri"/>
                        <a:cs typeface="Times New Roman"/>
                      </a:endParaRPr>
                    </a:p>
                  </a:txBody>
                  <a:tcPr marL="50643" marR="50643" marT="70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68037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619125" y="1008529"/>
            <a:ext cx="7986993" cy="5446059"/>
          </a:xfrm>
          <a:prstGeom prst="rect">
            <a:avLst/>
          </a:prstGeom>
        </p:spPr>
        <p:txBody>
          <a:bodyPr/>
          <a:lstStyle/>
          <a:p>
            <a:endParaRPr lang="en-US" sz="1235" dirty="0">
              <a:latin typeface="Century Gothic" pitchFamily="34" charset="0"/>
            </a:endParaRPr>
          </a:p>
          <a:p>
            <a:endParaRPr lang="en-US" sz="1235" dirty="0">
              <a:latin typeface="Century Gothic" pitchFamily="34" charset="0"/>
            </a:endParaRPr>
          </a:p>
          <a:p>
            <a:endParaRPr lang="en-US" sz="1235" dirty="0">
              <a:latin typeface="Century Gothic" pitchFamily="34" charset="0"/>
            </a:endParaRPr>
          </a:p>
        </p:txBody>
      </p:sp>
      <p:sp>
        <p:nvSpPr>
          <p:cNvPr id="6" name="TextBox 5"/>
          <p:cNvSpPr txBox="1"/>
          <p:nvPr/>
        </p:nvSpPr>
        <p:spPr>
          <a:xfrm>
            <a:off x="336177" y="370511"/>
            <a:ext cx="7328647" cy="498119"/>
          </a:xfrm>
          <a:prstGeom prst="rect">
            <a:avLst/>
          </a:prstGeom>
          <a:noFill/>
        </p:spPr>
        <p:txBody>
          <a:bodyPr wrap="square" lIns="89885" tIns="44943" rIns="89885" bIns="44943">
            <a:spAutoFit/>
          </a:bodyPr>
          <a:lstStyle/>
          <a:p>
            <a:pPr>
              <a:defRPr/>
            </a:pPr>
            <a:r>
              <a:rPr lang="en-US" sz="2647" kern="1800" dirty="0">
                <a:solidFill>
                  <a:srgbClr val="469AC5"/>
                </a:solidFill>
                <a:latin typeface="Palatino Linotype" pitchFamily="18" charset="0"/>
                <a:ea typeface="+mj-ea"/>
                <a:cs typeface="+mj-cs"/>
              </a:rPr>
              <a:t>Role of Assets: Private Equity Portfolio     </a:t>
            </a:r>
          </a:p>
        </p:txBody>
      </p:sp>
      <p:sp>
        <p:nvSpPr>
          <p:cNvPr id="7" name="TextBox 6"/>
          <p:cNvSpPr txBox="1"/>
          <p:nvPr/>
        </p:nvSpPr>
        <p:spPr>
          <a:xfrm>
            <a:off x="941294" y="5849471"/>
            <a:ext cx="4464424" cy="30963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12" dirty="0">
                <a:latin typeface="Century Gothic" pitchFamily="34" charset="0"/>
              </a:rPr>
              <a:t>  Benchmark: Russell 3000 Index + 300 </a:t>
            </a:r>
            <a:r>
              <a:rPr lang="en-US" sz="1412" dirty="0" smtClean="0">
                <a:latin typeface="Century Gothic" pitchFamily="34" charset="0"/>
              </a:rPr>
              <a:t>bp  </a:t>
            </a:r>
            <a:r>
              <a:rPr lang="en-US" sz="1412" dirty="0" smtClean="0">
                <a:solidFill>
                  <a:srgbClr val="FF0000"/>
                </a:solidFill>
                <a:latin typeface="Century Gothic" pitchFamily="34" charset="0"/>
              </a:rPr>
              <a:t> </a:t>
            </a:r>
            <a:endParaRPr lang="en-US" sz="1412" dirty="0">
              <a:latin typeface="Century Gothic" pitchFamily="34" charset="0"/>
            </a:endParaRPr>
          </a:p>
        </p:txBody>
      </p:sp>
      <p:graphicFrame>
        <p:nvGraphicFramePr>
          <p:cNvPr id="8" name="Table 7"/>
          <p:cNvGraphicFramePr>
            <a:graphicFrameLocks noGrp="1"/>
          </p:cNvGraphicFramePr>
          <p:nvPr>
            <p:extLst/>
          </p:nvPr>
        </p:nvGraphicFramePr>
        <p:xfrm>
          <a:off x="941294" y="1277471"/>
          <a:ext cx="7328647" cy="4479360"/>
        </p:xfrm>
        <a:graphic>
          <a:graphicData uri="http://schemas.openxmlformats.org/drawingml/2006/table">
            <a:tbl>
              <a:tblPr/>
              <a:tblGrid>
                <a:gridCol w="1914147"/>
                <a:gridCol w="5414500"/>
              </a:tblGrid>
              <a:tr h="193116">
                <a:tc>
                  <a:txBody>
                    <a:bodyPr/>
                    <a:lstStyle/>
                    <a:p>
                      <a:pPr marL="0" marR="0">
                        <a:lnSpc>
                          <a:spcPct val="115000"/>
                        </a:lnSpc>
                        <a:spcBef>
                          <a:spcPts val="0"/>
                        </a:spcBef>
                        <a:spcAft>
                          <a:spcPts val="0"/>
                        </a:spcAft>
                      </a:pPr>
                      <a:r>
                        <a:rPr lang="en-US" sz="1100" b="1" dirty="0">
                          <a:latin typeface="Arial"/>
                          <a:ea typeface="Calibri"/>
                          <a:cs typeface="Times New Roman"/>
                        </a:rPr>
                        <a:t>Strategic Class</a:t>
                      </a:r>
                      <a:r>
                        <a:rPr lang="en-US" sz="1100" dirty="0">
                          <a:latin typeface="Arial"/>
                          <a:ea typeface="Calibri"/>
                          <a:cs typeface="Times New Roman"/>
                        </a:rPr>
                        <a:t> </a:t>
                      </a:r>
                      <a:endParaRPr lang="en-US" sz="1100" dirty="0">
                        <a:latin typeface="Calibri"/>
                        <a:ea typeface="Calibri"/>
                        <a:cs typeface="Times New Roman"/>
                      </a:endParaRPr>
                    </a:p>
                  </a:txBody>
                  <a:tcPr marL="47293" marR="47293" marT="75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i="1" dirty="0">
                          <a:solidFill>
                            <a:srgbClr val="FFFFFF"/>
                          </a:solidFill>
                          <a:latin typeface="Arial"/>
                          <a:ea typeface="Calibri"/>
                          <a:cs typeface="Times New Roman"/>
                        </a:rPr>
                        <a:t>Private Equity </a:t>
                      </a:r>
                      <a:endParaRPr lang="en-US" sz="1100" dirty="0">
                        <a:latin typeface="Calibri"/>
                        <a:ea typeface="Calibri"/>
                        <a:cs typeface="Times New Roman"/>
                      </a:endParaRPr>
                    </a:p>
                  </a:txBody>
                  <a:tcPr marL="47293" marR="47293" marT="75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8B54"/>
                    </a:solidFill>
                  </a:tcPr>
                </a:tc>
              </a:tr>
              <a:tr h="749824">
                <a:tc>
                  <a:txBody>
                    <a:bodyPr/>
                    <a:lstStyle/>
                    <a:p>
                      <a:pPr marL="0" marR="0">
                        <a:lnSpc>
                          <a:spcPct val="115000"/>
                        </a:lnSpc>
                        <a:spcBef>
                          <a:spcPts val="0"/>
                        </a:spcBef>
                        <a:spcAft>
                          <a:spcPts val="0"/>
                        </a:spcAft>
                      </a:pPr>
                      <a:r>
                        <a:rPr lang="en-US" sz="1100" b="1">
                          <a:latin typeface="Arial"/>
                          <a:ea typeface="Calibri"/>
                          <a:cs typeface="Times New Roman"/>
                        </a:rPr>
                        <a:t>Objective/Role</a:t>
                      </a:r>
                      <a:r>
                        <a:rPr lang="en-US" sz="1100">
                          <a:latin typeface="Arial"/>
                          <a:ea typeface="Calibri"/>
                          <a:cs typeface="Times New Roman"/>
                        </a:rPr>
                        <a:t> </a:t>
                      </a:r>
                      <a:endParaRPr lang="en-US" sz="1100">
                        <a:latin typeface="Calibri"/>
                        <a:ea typeface="Calibri"/>
                        <a:cs typeface="Times New Roman"/>
                      </a:endParaRPr>
                    </a:p>
                  </a:txBody>
                  <a:tcPr marL="47293" marR="47293" marT="75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dirty="0">
                          <a:latin typeface="Arial"/>
                          <a:ea typeface="Calibri"/>
                          <a:cs typeface="Times New Roman"/>
                        </a:rPr>
                        <a:t>Provide a high real return that is expected to exceed publicly-traded equity over a 10 year period by 300 basis points.  Much of this return is due to an illiquidity premium over publicly-traded equity.  Private Equity is the portfolio’s highest expected return asset in the long-term.    </a:t>
                      </a:r>
                      <a:endParaRPr lang="en-US" sz="1100" dirty="0">
                        <a:latin typeface="Calibri"/>
                        <a:ea typeface="Calibri"/>
                        <a:cs typeface="Times New Roman"/>
                      </a:endParaRPr>
                    </a:p>
                  </a:txBody>
                  <a:tcPr marL="47293" marR="47293" marT="75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2102">
                <a:tc>
                  <a:txBody>
                    <a:bodyPr/>
                    <a:lstStyle/>
                    <a:p>
                      <a:pPr marL="0" marR="0">
                        <a:lnSpc>
                          <a:spcPct val="115000"/>
                        </a:lnSpc>
                        <a:spcBef>
                          <a:spcPts val="0"/>
                        </a:spcBef>
                        <a:spcAft>
                          <a:spcPts val="0"/>
                        </a:spcAft>
                      </a:pPr>
                      <a:r>
                        <a:rPr lang="en-US" sz="1100" b="1">
                          <a:latin typeface="Arial"/>
                          <a:ea typeface="Calibri"/>
                          <a:cs typeface="Times New Roman"/>
                        </a:rPr>
                        <a:t>Key Risk Considerations</a:t>
                      </a:r>
                      <a:r>
                        <a:rPr lang="en-US" sz="1100">
                          <a:latin typeface="Arial"/>
                          <a:ea typeface="Calibri"/>
                          <a:cs typeface="Times New Roman"/>
                        </a:rPr>
                        <a:t> </a:t>
                      </a:r>
                      <a:endParaRPr lang="en-US" sz="1100">
                        <a:latin typeface="Calibri"/>
                        <a:ea typeface="Calibri"/>
                        <a:cs typeface="Times New Roman"/>
                      </a:endParaRPr>
                    </a:p>
                  </a:txBody>
                  <a:tcPr marL="47293" marR="47293" marT="75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dirty="0">
                          <a:latin typeface="Arial"/>
                          <a:ea typeface="Calibri"/>
                          <a:cs typeface="Times New Roman"/>
                        </a:rPr>
                        <a:t>There are several risks associated with Private Equity investing.  These include business cycle risk, company acquisition and execution risk, financial leverage risk, illiquidity/non-marketability risk, general partner key-person risk, headline/political risk, etc.  These risks are typically managed by (</a:t>
                      </a:r>
                      <a:r>
                        <a:rPr lang="en-US" sz="1100" dirty="0" err="1">
                          <a:latin typeface="Arial"/>
                          <a:ea typeface="Calibri"/>
                          <a:cs typeface="Times New Roman"/>
                        </a:rPr>
                        <a:t>i</a:t>
                      </a:r>
                      <a:r>
                        <a:rPr lang="en-US" sz="1100" dirty="0">
                          <a:latin typeface="Arial"/>
                          <a:ea typeface="Calibri"/>
                          <a:cs typeface="Times New Roman"/>
                        </a:rPr>
                        <a:t>) retaining prudent Experts / Advisors / Investment Staff to conduct due diligence and structure the investment program, (ii) diversifying across a spectrum of general partners, and (iii) diversifying investments over vintage year and economic sector.  Successful private equity investing requires selecting high-quality general partners. </a:t>
                      </a:r>
                      <a:endParaRPr lang="en-US" sz="1100" dirty="0">
                        <a:latin typeface="Calibri"/>
                        <a:ea typeface="Calibri"/>
                        <a:cs typeface="Times New Roman"/>
                      </a:endParaRPr>
                    </a:p>
                  </a:txBody>
                  <a:tcPr marL="47293" marR="47293" marT="75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824">
                <a:tc>
                  <a:txBody>
                    <a:bodyPr/>
                    <a:lstStyle/>
                    <a:p>
                      <a:pPr marL="0" marR="0">
                        <a:lnSpc>
                          <a:spcPct val="115000"/>
                        </a:lnSpc>
                        <a:spcBef>
                          <a:spcPts val="0"/>
                        </a:spcBef>
                        <a:spcAft>
                          <a:spcPts val="0"/>
                        </a:spcAft>
                      </a:pPr>
                      <a:r>
                        <a:rPr lang="en-US" sz="1100" b="1">
                          <a:latin typeface="Arial"/>
                          <a:ea typeface="Calibri"/>
                          <a:cs typeface="Times New Roman"/>
                        </a:rPr>
                        <a:t>Income vs. Appreciation Considerations</a:t>
                      </a:r>
                      <a:r>
                        <a:rPr lang="en-US" sz="1100">
                          <a:latin typeface="Arial"/>
                          <a:ea typeface="Calibri"/>
                          <a:cs typeface="Times New Roman"/>
                        </a:rPr>
                        <a:t> </a:t>
                      </a:r>
                      <a:endParaRPr lang="en-US" sz="1100">
                        <a:latin typeface="Calibri"/>
                        <a:ea typeface="Calibri"/>
                        <a:cs typeface="Times New Roman"/>
                      </a:endParaRPr>
                    </a:p>
                  </a:txBody>
                  <a:tcPr marL="47293" marR="47293" marT="75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dirty="0">
                          <a:latin typeface="Arial"/>
                          <a:ea typeface="Calibri"/>
                          <a:cs typeface="Times New Roman"/>
                        </a:rPr>
                        <a:t>Total return of the Private Equity portfolio is primarily capital appreciation.  Some private equity investments may produce limited amounts of cash flow.  Over time, it is expected that up to 10% of total return will be derived from interest earned or dividend cash flow and over 90% of return will come from capital appreciation. </a:t>
                      </a:r>
                      <a:endParaRPr lang="en-US" sz="1100" dirty="0">
                        <a:latin typeface="Calibri"/>
                        <a:ea typeface="Calibri"/>
                        <a:cs typeface="Times New Roman"/>
                      </a:endParaRPr>
                    </a:p>
                  </a:txBody>
                  <a:tcPr marL="47293" marR="47293" marT="75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824">
                <a:tc>
                  <a:txBody>
                    <a:bodyPr/>
                    <a:lstStyle/>
                    <a:p>
                      <a:pPr marL="0" marR="0">
                        <a:lnSpc>
                          <a:spcPct val="115000"/>
                        </a:lnSpc>
                        <a:spcBef>
                          <a:spcPts val="0"/>
                        </a:spcBef>
                        <a:spcAft>
                          <a:spcPts val="0"/>
                        </a:spcAft>
                      </a:pPr>
                      <a:r>
                        <a:rPr lang="en-US" sz="1100" b="1">
                          <a:latin typeface="Arial"/>
                          <a:ea typeface="Calibri"/>
                          <a:cs typeface="Times New Roman"/>
                        </a:rPr>
                        <a:t>Concentration Issues</a:t>
                      </a:r>
                      <a:r>
                        <a:rPr lang="en-US" sz="1100">
                          <a:latin typeface="Arial"/>
                          <a:ea typeface="Calibri"/>
                          <a:cs typeface="Times New Roman"/>
                        </a:rPr>
                        <a:t> </a:t>
                      </a:r>
                      <a:endParaRPr lang="en-US" sz="1100">
                        <a:latin typeface="Calibri"/>
                        <a:ea typeface="Calibri"/>
                        <a:cs typeface="Times New Roman"/>
                      </a:endParaRPr>
                    </a:p>
                  </a:txBody>
                  <a:tcPr marL="47293" marR="47293" marT="75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dirty="0" smtClean="0">
                          <a:latin typeface="Arial"/>
                          <a:ea typeface="Calibri"/>
                          <a:cs typeface="Times New Roman"/>
                        </a:rPr>
                        <a:t>Portfolio</a:t>
                      </a:r>
                      <a:r>
                        <a:rPr lang="en-US" sz="1100" baseline="0" dirty="0" smtClean="0">
                          <a:latin typeface="Arial"/>
                          <a:ea typeface="Calibri"/>
                          <a:cs typeface="Times New Roman"/>
                        </a:rPr>
                        <a:t> </a:t>
                      </a:r>
                      <a:r>
                        <a:rPr lang="en-US" sz="1100" dirty="0" smtClean="0">
                          <a:latin typeface="Arial"/>
                          <a:ea typeface="Calibri"/>
                          <a:cs typeface="Times New Roman"/>
                        </a:rPr>
                        <a:t>guidelines </a:t>
                      </a:r>
                      <a:r>
                        <a:rPr lang="en-US" sz="1100" dirty="0">
                          <a:latin typeface="Arial"/>
                          <a:ea typeface="Calibri"/>
                          <a:cs typeface="Times New Roman"/>
                        </a:rPr>
                        <a:t>seek to establish a highly diversified portfolio across numerous characteristics including partnership strategy, economic sector, major economic region, vintage year (year of investment) , etc.   In addition, certain specialized partnerships may exhibit higher levels of concentration across key risk factors. </a:t>
                      </a:r>
                      <a:endParaRPr lang="en-US" sz="1100" dirty="0">
                        <a:latin typeface="Calibri"/>
                        <a:ea typeface="Calibri"/>
                        <a:cs typeface="Times New Roman"/>
                      </a:endParaRPr>
                    </a:p>
                  </a:txBody>
                  <a:tcPr marL="47293" marR="47293" marT="75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174">
                <a:tc>
                  <a:txBody>
                    <a:bodyPr/>
                    <a:lstStyle/>
                    <a:p>
                      <a:pPr marL="0" marR="0">
                        <a:lnSpc>
                          <a:spcPct val="115000"/>
                        </a:lnSpc>
                        <a:spcBef>
                          <a:spcPts val="0"/>
                        </a:spcBef>
                        <a:spcAft>
                          <a:spcPts val="0"/>
                        </a:spcAft>
                      </a:pPr>
                      <a:r>
                        <a:rPr lang="en-US" sz="1100" b="1">
                          <a:latin typeface="Arial"/>
                          <a:ea typeface="Calibri"/>
                          <a:cs typeface="Times New Roman"/>
                        </a:rPr>
                        <a:t>Marketability/Liquidity</a:t>
                      </a:r>
                      <a:r>
                        <a:rPr lang="en-US" sz="1100">
                          <a:latin typeface="Arial"/>
                          <a:ea typeface="Calibri"/>
                          <a:cs typeface="Times New Roman"/>
                        </a:rPr>
                        <a:t> </a:t>
                      </a:r>
                      <a:endParaRPr lang="en-US" sz="1100">
                        <a:latin typeface="Calibri"/>
                        <a:ea typeface="Calibri"/>
                        <a:cs typeface="Times New Roman"/>
                      </a:endParaRPr>
                    </a:p>
                  </a:txBody>
                  <a:tcPr marL="47293" marR="47293" marT="75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dirty="0">
                          <a:latin typeface="Arial"/>
                          <a:ea typeface="Calibri"/>
                          <a:cs typeface="Times New Roman"/>
                        </a:rPr>
                        <a:t>Private Equity Investments have limited liquidity.  The majority of investments prohibit exit for several years.  </a:t>
                      </a:r>
                      <a:endParaRPr lang="en-US" sz="1100" dirty="0">
                        <a:latin typeface="Calibri"/>
                        <a:ea typeface="Calibri"/>
                        <a:cs typeface="Times New Roman"/>
                      </a:endParaRPr>
                    </a:p>
                  </a:txBody>
                  <a:tcPr marL="47293" marR="47293" marT="75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70769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619125" y="1008529"/>
            <a:ext cx="7986993" cy="5446059"/>
          </a:xfrm>
          <a:prstGeom prst="rect">
            <a:avLst/>
          </a:prstGeom>
        </p:spPr>
        <p:txBody>
          <a:bodyPr/>
          <a:lstStyle/>
          <a:p>
            <a:pPr>
              <a:buNone/>
            </a:pPr>
            <a:endParaRPr lang="en-US" sz="1235" dirty="0">
              <a:latin typeface="Century Gothic" pitchFamily="34" charset="0"/>
            </a:endParaRPr>
          </a:p>
          <a:p>
            <a:pPr>
              <a:buNone/>
            </a:pPr>
            <a:endParaRPr lang="en-US" sz="1235" dirty="0">
              <a:latin typeface="Century Gothic" pitchFamily="34" charset="0"/>
            </a:endParaRPr>
          </a:p>
          <a:p>
            <a:pPr>
              <a:buNone/>
            </a:pPr>
            <a:endParaRPr lang="en-US" sz="1235" dirty="0">
              <a:latin typeface="Century Gothic" pitchFamily="34" charset="0"/>
            </a:endParaRPr>
          </a:p>
        </p:txBody>
      </p:sp>
      <p:sp>
        <p:nvSpPr>
          <p:cNvPr id="6" name="TextBox 5"/>
          <p:cNvSpPr txBox="1"/>
          <p:nvPr/>
        </p:nvSpPr>
        <p:spPr>
          <a:xfrm>
            <a:off x="336177" y="370511"/>
            <a:ext cx="7328647" cy="498119"/>
          </a:xfrm>
          <a:prstGeom prst="rect">
            <a:avLst/>
          </a:prstGeom>
          <a:noFill/>
        </p:spPr>
        <p:txBody>
          <a:bodyPr wrap="square" lIns="89885" tIns="44943" rIns="89885" bIns="44943">
            <a:spAutoFit/>
          </a:bodyPr>
          <a:lstStyle/>
          <a:p>
            <a:pPr>
              <a:defRPr/>
            </a:pPr>
            <a:r>
              <a:rPr lang="en-US" sz="2647" kern="1800" dirty="0">
                <a:solidFill>
                  <a:srgbClr val="469AC5"/>
                </a:solidFill>
                <a:latin typeface="Palatino Linotype" pitchFamily="18" charset="0"/>
                <a:ea typeface="+mj-ea"/>
                <a:cs typeface="+mj-cs"/>
              </a:rPr>
              <a:t>Role of Assets: Real Estate Portfolio    </a:t>
            </a:r>
          </a:p>
        </p:txBody>
      </p:sp>
      <p:sp>
        <p:nvSpPr>
          <p:cNvPr id="5" name="TextBox 4"/>
          <p:cNvSpPr txBox="1"/>
          <p:nvPr/>
        </p:nvSpPr>
        <p:spPr>
          <a:xfrm>
            <a:off x="470647" y="5934015"/>
            <a:ext cx="3630706" cy="30963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12" dirty="0" smtClean="0">
                <a:latin typeface="Century Gothic" pitchFamily="34" charset="0"/>
              </a:rPr>
              <a:t>Benchmark: </a:t>
            </a:r>
            <a:r>
              <a:rPr lang="en-US" sz="1412" dirty="0">
                <a:latin typeface="Century Gothic" pitchFamily="34" charset="0"/>
              </a:rPr>
              <a:t>NFI-ODCE Index</a:t>
            </a:r>
          </a:p>
        </p:txBody>
      </p:sp>
      <p:graphicFrame>
        <p:nvGraphicFramePr>
          <p:cNvPr id="4" name="Table 3"/>
          <p:cNvGraphicFramePr>
            <a:graphicFrameLocks noGrp="1"/>
          </p:cNvGraphicFramePr>
          <p:nvPr>
            <p:extLst>
              <p:ext uri="{D42A27DB-BD31-4B8C-83A1-F6EECF244321}">
                <p14:modId xmlns:p14="http://schemas.microsoft.com/office/powerpoint/2010/main" val="901414508"/>
              </p:ext>
            </p:extLst>
          </p:nvPr>
        </p:nvGraphicFramePr>
        <p:xfrm>
          <a:off x="470647" y="1111623"/>
          <a:ext cx="8135471" cy="4647885"/>
        </p:xfrm>
        <a:graphic>
          <a:graphicData uri="http://schemas.openxmlformats.org/drawingml/2006/table">
            <a:tbl>
              <a:tblPr/>
              <a:tblGrid>
                <a:gridCol w="2145864"/>
                <a:gridCol w="5989607"/>
              </a:tblGrid>
              <a:tr h="140264">
                <a:tc>
                  <a:txBody>
                    <a:bodyPr/>
                    <a:lstStyle/>
                    <a:p>
                      <a:pPr marL="0" marR="0">
                        <a:lnSpc>
                          <a:spcPct val="107000"/>
                        </a:lnSpc>
                        <a:spcBef>
                          <a:spcPts val="0"/>
                        </a:spcBef>
                        <a:spcAft>
                          <a:spcPts val="800"/>
                        </a:spcAft>
                      </a:pPr>
                      <a:r>
                        <a:rPr lang="en-US" sz="1050" b="1" dirty="0">
                          <a:effectLst/>
                          <a:latin typeface="Century Gothic" panose="020B0502020202020204" pitchFamily="34" charset="0"/>
                          <a:ea typeface="Calibri" panose="020F0502020204030204" pitchFamily="34" charset="0"/>
                          <a:cs typeface="Times New Roman" panose="02020603050405020304" pitchFamily="18" charset="0"/>
                        </a:rPr>
                        <a:t>Strategic Class</a:t>
                      </a:r>
                      <a:r>
                        <a:rPr lang="en-US" sz="1050" dirty="0">
                          <a:effectLst/>
                          <a:latin typeface="Century Gothic" panose="020B0502020202020204" pitchFamily="34" charset="0"/>
                          <a:ea typeface="Calibri" panose="020F0502020204030204" pitchFamily="34" charset="0"/>
                          <a:cs typeface="Times New Roman" panose="02020603050405020304" pitchFamily="18"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24783" marR="24783" marT="505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050" b="1" i="1">
                          <a:effectLst/>
                          <a:latin typeface="Century Gothic" panose="020B0502020202020204" pitchFamily="34" charset="0"/>
                          <a:ea typeface="Calibri" panose="020F0502020204030204" pitchFamily="34" charset="0"/>
                          <a:cs typeface="Times New Roman" panose="02020603050405020304" pitchFamily="18" charset="0"/>
                        </a:rPr>
                        <a:t>Real Estate</a:t>
                      </a:r>
                      <a:r>
                        <a:rPr lang="en-US" sz="1050">
                          <a:effectLst/>
                          <a:latin typeface="Century Gothic" panose="020B0502020202020204" pitchFamily="34" charset="0"/>
                          <a:ea typeface="Calibri" panose="020F0502020204030204" pitchFamily="34" charset="0"/>
                          <a:cs typeface="Times New Roman" panose="02020603050405020304" pitchFamily="18" charset="0"/>
                        </a:rPr>
                        <a:t> </a:t>
                      </a:r>
                      <a:endParaRPr lang="en-US" sz="1100">
                        <a:effectLst/>
                        <a:latin typeface="Century Gothic" panose="020B0502020202020204" pitchFamily="34" charset="0"/>
                        <a:ea typeface="Calibri" panose="020F0502020204030204" pitchFamily="34" charset="0"/>
                        <a:cs typeface="Times New Roman" panose="02020603050405020304" pitchFamily="18" charset="0"/>
                      </a:endParaRPr>
                    </a:p>
                  </a:txBody>
                  <a:tcPr marL="24783" marR="24783" marT="505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6D0A"/>
                    </a:solidFill>
                  </a:tcPr>
                </a:tc>
              </a:tr>
              <a:tr h="815402">
                <a:tc>
                  <a:txBody>
                    <a:bodyPr/>
                    <a:lstStyle/>
                    <a:p>
                      <a:pPr marL="0" marR="0">
                        <a:lnSpc>
                          <a:spcPct val="107000"/>
                        </a:lnSpc>
                        <a:spcBef>
                          <a:spcPts val="0"/>
                        </a:spcBef>
                        <a:spcAft>
                          <a:spcPts val="800"/>
                        </a:spcAft>
                      </a:pPr>
                      <a:r>
                        <a:rPr lang="en-US" sz="1050" b="1" dirty="0">
                          <a:effectLst/>
                          <a:latin typeface="Century Gothic" panose="020B0502020202020204" pitchFamily="34" charset="0"/>
                          <a:ea typeface="Calibri" panose="020F0502020204030204" pitchFamily="34" charset="0"/>
                          <a:cs typeface="Times New Roman" panose="02020603050405020304" pitchFamily="18" charset="0"/>
                        </a:rPr>
                        <a:t>Objective/Role</a:t>
                      </a:r>
                      <a:r>
                        <a:rPr lang="en-US" sz="1050" dirty="0">
                          <a:effectLst/>
                          <a:latin typeface="Century Gothic" panose="020B0502020202020204" pitchFamily="34" charset="0"/>
                          <a:ea typeface="Calibri" panose="020F0502020204030204" pitchFamily="34" charset="0"/>
                          <a:cs typeface="Times New Roman" panose="02020603050405020304" pitchFamily="18"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24783" marR="24783" marT="505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Provide a real </a:t>
                      </a:r>
                      <a:r>
                        <a:rPr lang="en-US" sz="1050">
                          <a:effectLst/>
                          <a:latin typeface="Century Gothic" panose="020B0502020202020204" pitchFamily="34" charset="0"/>
                          <a:ea typeface="Calibri" panose="020F0502020204030204" pitchFamily="34" charset="0"/>
                          <a:cs typeface="Times New Roman" panose="02020603050405020304" pitchFamily="18" charset="0"/>
                        </a:rPr>
                        <a:t>return </a:t>
                      </a:r>
                      <a:r>
                        <a:rPr lang="en-US" sz="1050" smtClean="0">
                          <a:effectLst/>
                          <a:latin typeface="Century Gothic" panose="020B0502020202020204" pitchFamily="34" charset="0"/>
                          <a:ea typeface="Calibri" panose="020F0502020204030204" pitchFamily="34" charset="0"/>
                          <a:cs typeface="Times New Roman" panose="02020603050405020304" pitchFamily="18" charset="0"/>
                        </a:rPr>
                        <a:t>over </a:t>
                      </a:r>
                      <a:r>
                        <a:rPr lang="en-US" sz="1050" dirty="0">
                          <a:effectLst/>
                          <a:latin typeface="Century Gothic" panose="020B0502020202020204" pitchFamily="34" charset="0"/>
                          <a:ea typeface="Calibri" panose="020F0502020204030204" pitchFamily="34" charset="0"/>
                          <a:cs typeface="Times New Roman" panose="02020603050405020304" pitchFamily="18" charset="0"/>
                        </a:rPr>
                        <a:t>a long-term investment horizon (i.e., greater than 10 years</a:t>
                      </a:r>
                      <a:r>
                        <a:rPr lang="en-US" sz="1050">
                          <a:effectLst/>
                          <a:latin typeface="Century Gothic" panose="020B0502020202020204" pitchFamily="34" charset="0"/>
                          <a:ea typeface="Calibri" panose="020F0502020204030204" pitchFamily="34" charset="0"/>
                          <a:cs typeface="Times New Roman" panose="02020603050405020304" pitchFamily="18" charset="0"/>
                        </a:rPr>
                        <a:t>). </a:t>
                      </a:r>
                      <a:r>
                        <a:rPr lang="en-US" sz="1050" smtClean="0">
                          <a:effectLst/>
                          <a:latin typeface="Century Gothic" panose="020B0502020202020204" pitchFamily="34" charset="0"/>
                          <a:ea typeface="Calibri" panose="020F0502020204030204" pitchFamily="34" charset="0"/>
                          <a:cs typeface="Times New Roman" panose="02020603050405020304" pitchFamily="18" charset="0"/>
                        </a:rPr>
                        <a:t>Generate </a:t>
                      </a:r>
                      <a:r>
                        <a:rPr lang="en-US" sz="1050" dirty="0">
                          <a:effectLst/>
                          <a:latin typeface="Century Gothic" panose="020B0502020202020204" pitchFamily="34" charset="0"/>
                          <a:ea typeface="Calibri" panose="020F0502020204030204" pitchFamily="34" charset="0"/>
                          <a:cs typeface="Times New Roman" panose="02020603050405020304" pitchFamily="18" charset="0"/>
                        </a:rPr>
                        <a:t>income, partially diversify the total portfolio’s Equity (economic growth) risk and provide a partial inflation hedge.   The Real Estate portfolio is a mix of income-oriented and total return strategies, with a heavier allocation to income-oriented core strategies.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24783" marR="24783" marT="505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0484">
                <a:tc>
                  <a:txBody>
                    <a:bodyPr/>
                    <a:lstStyle/>
                    <a:p>
                      <a:pPr marL="0" marR="0">
                        <a:lnSpc>
                          <a:spcPct val="107000"/>
                        </a:lnSpc>
                        <a:spcBef>
                          <a:spcPts val="0"/>
                        </a:spcBef>
                        <a:spcAft>
                          <a:spcPts val="800"/>
                        </a:spcAft>
                      </a:pPr>
                      <a:r>
                        <a:rPr lang="en-US" sz="1050" b="1">
                          <a:effectLst/>
                          <a:latin typeface="Century Gothic" panose="020B0502020202020204" pitchFamily="34" charset="0"/>
                          <a:ea typeface="Calibri" panose="020F0502020204030204" pitchFamily="34" charset="0"/>
                          <a:cs typeface="Times New Roman" panose="02020603050405020304" pitchFamily="18" charset="0"/>
                        </a:rPr>
                        <a:t>Key Risk Considerations</a:t>
                      </a:r>
                      <a:r>
                        <a:rPr lang="en-US" sz="1050">
                          <a:effectLst/>
                          <a:latin typeface="Century Gothic" panose="020B0502020202020204" pitchFamily="34" charset="0"/>
                          <a:ea typeface="Calibri" panose="020F0502020204030204" pitchFamily="34" charset="0"/>
                          <a:cs typeface="Times New Roman" panose="02020603050405020304" pitchFamily="18" charset="0"/>
                        </a:rPr>
                        <a:t> </a:t>
                      </a:r>
                      <a:endParaRPr lang="en-US" sz="1100">
                        <a:effectLst/>
                        <a:latin typeface="Century Gothic" panose="020B0502020202020204" pitchFamily="34" charset="0"/>
                        <a:ea typeface="Calibri" panose="020F0502020204030204" pitchFamily="34" charset="0"/>
                        <a:cs typeface="Times New Roman" panose="02020603050405020304" pitchFamily="18" charset="0"/>
                      </a:endParaRPr>
                    </a:p>
                  </a:txBody>
                  <a:tcPr marL="24783" marR="24783" marT="505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050">
                          <a:effectLst/>
                          <a:latin typeface="Century Gothic" panose="020B0502020202020204" pitchFamily="34" charset="0"/>
                          <a:ea typeface="Calibri" panose="020F0502020204030204" pitchFamily="34" charset="0"/>
                          <a:cs typeface="Times New Roman" panose="02020603050405020304" pitchFamily="18" charset="0"/>
                        </a:rPr>
                        <a:t>There are several risks associated with Real Estate investing including, property acquisition and execution risk, risk of lower-than-expected net cash flow, magnification of operating and capital market risks due to financial leverage, illiquidity/non-marketability risk, general partner key-person risk, headline / political risk, etc.  ERSRI looks to mitigate these risks through (i) property type and geographic diversification, (ii) investing with experienced, reliable, and aligned fiduciaries, (iii) pacing commitments, and (iv) seeking strategies and capital structures that produce an attractive risk/return profile. </a:t>
                      </a:r>
                      <a:endParaRPr lang="en-US" sz="1100">
                        <a:effectLst/>
                        <a:latin typeface="Century Gothic" panose="020B0502020202020204" pitchFamily="34" charset="0"/>
                        <a:ea typeface="Calibri" panose="020F0502020204030204" pitchFamily="34" charset="0"/>
                        <a:cs typeface="Times New Roman" panose="02020603050405020304" pitchFamily="18" charset="0"/>
                      </a:endParaRPr>
                    </a:p>
                  </a:txBody>
                  <a:tcPr marL="24783" marR="24783" marT="505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3669">
                <a:tc>
                  <a:txBody>
                    <a:bodyPr/>
                    <a:lstStyle/>
                    <a:p>
                      <a:pPr marL="0" marR="0">
                        <a:lnSpc>
                          <a:spcPct val="107000"/>
                        </a:lnSpc>
                        <a:spcBef>
                          <a:spcPts val="0"/>
                        </a:spcBef>
                        <a:spcAft>
                          <a:spcPts val="800"/>
                        </a:spcAft>
                      </a:pPr>
                      <a:r>
                        <a:rPr lang="en-US" sz="1050" b="1">
                          <a:effectLst/>
                          <a:latin typeface="Century Gothic" panose="020B0502020202020204" pitchFamily="34" charset="0"/>
                          <a:ea typeface="Calibri" panose="020F0502020204030204" pitchFamily="34" charset="0"/>
                          <a:cs typeface="Times New Roman" panose="02020603050405020304" pitchFamily="18" charset="0"/>
                        </a:rPr>
                        <a:t>Income vs. Appreciation Considerations</a:t>
                      </a:r>
                      <a:r>
                        <a:rPr lang="en-US" sz="1050">
                          <a:effectLst/>
                          <a:latin typeface="Century Gothic" panose="020B0502020202020204" pitchFamily="34" charset="0"/>
                          <a:ea typeface="Calibri" panose="020F0502020204030204" pitchFamily="34" charset="0"/>
                          <a:cs typeface="Times New Roman" panose="02020603050405020304" pitchFamily="18" charset="0"/>
                        </a:rPr>
                        <a:t> </a:t>
                      </a:r>
                      <a:endParaRPr lang="en-US" sz="1100">
                        <a:effectLst/>
                        <a:latin typeface="Century Gothic" panose="020B0502020202020204" pitchFamily="34" charset="0"/>
                        <a:ea typeface="Calibri" panose="020F0502020204030204" pitchFamily="34" charset="0"/>
                        <a:cs typeface="Times New Roman" panose="02020603050405020304" pitchFamily="18" charset="0"/>
                      </a:endParaRPr>
                    </a:p>
                  </a:txBody>
                  <a:tcPr marL="24783" marR="24783" marT="505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050">
                          <a:effectLst/>
                          <a:latin typeface="Century Gothic" panose="020B0502020202020204" pitchFamily="34" charset="0"/>
                          <a:ea typeface="Calibri" panose="020F0502020204030204" pitchFamily="34" charset="0"/>
                          <a:cs typeface="Times New Roman" panose="02020603050405020304" pitchFamily="18" charset="0"/>
                        </a:rPr>
                        <a:t>The overall return is expected to come predominately (&gt;70%) from   income and to a lesser extent capital appreciation based on the System’s current target allocation ranges for core (70-85%%) and non-core (15-30%%) Real Estate investments.  </a:t>
                      </a:r>
                      <a:endParaRPr lang="en-US" sz="1100">
                        <a:effectLst/>
                        <a:latin typeface="Century Gothic" panose="020B0502020202020204" pitchFamily="34" charset="0"/>
                        <a:ea typeface="Calibri" panose="020F0502020204030204" pitchFamily="34" charset="0"/>
                        <a:cs typeface="Times New Roman" panose="02020603050405020304" pitchFamily="18" charset="0"/>
                      </a:endParaRPr>
                    </a:p>
                  </a:txBody>
                  <a:tcPr marL="24783" marR="24783" marT="505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5402">
                <a:tc>
                  <a:txBody>
                    <a:bodyPr/>
                    <a:lstStyle/>
                    <a:p>
                      <a:pPr marL="0" marR="0">
                        <a:lnSpc>
                          <a:spcPct val="107000"/>
                        </a:lnSpc>
                        <a:spcBef>
                          <a:spcPts val="0"/>
                        </a:spcBef>
                        <a:spcAft>
                          <a:spcPts val="800"/>
                        </a:spcAft>
                      </a:pPr>
                      <a:r>
                        <a:rPr lang="en-US" sz="1050" b="1">
                          <a:effectLst/>
                          <a:latin typeface="Century Gothic" panose="020B0502020202020204" pitchFamily="34" charset="0"/>
                          <a:ea typeface="Calibri" panose="020F0502020204030204" pitchFamily="34" charset="0"/>
                          <a:cs typeface="Times New Roman" panose="02020603050405020304" pitchFamily="18" charset="0"/>
                        </a:rPr>
                        <a:t>Concentration Issues</a:t>
                      </a:r>
                      <a:r>
                        <a:rPr lang="en-US" sz="1050">
                          <a:effectLst/>
                          <a:latin typeface="Century Gothic" panose="020B0502020202020204" pitchFamily="34" charset="0"/>
                          <a:ea typeface="Calibri" panose="020F0502020204030204" pitchFamily="34" charset="0"/>
                          <a:cs typeface="Times New Roman" panose="02020603050405020304" pitchFamily="18" charset="0"/>
                        </a:rPr>
                        <a:t> </a:t>
                      </a:r>
                      <a:endParaRPr lang="en-US" sz="1100">
                        <a:effectLst/>
                        <a:latin typeface="Century Gothic" panose="020B0502020202020204" pitchFamily="34" charset="0"/>
                        <a:ea typeface="Calibri" panose="020F0502020204030204" pitchFamily="34" charset="0"/>
                        <a:cs typeface="Times New Roman" panose="02020603050405020304" pitchFamily="18" charset="0"/>
                      </a:endParaRPr>
                    </a:p>
                  </a:txBody>
                  <a:tcPr marL="24783" marR="24783" marT="505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050">
                          <a:effectLst/>
                          <a:latin typeface="Century Gothic" panose="020B0502020202020204" pitchFamily="34" charset="0"/>
                          <a:ea typeface="Calibri" panose="020F0502020204030204" pitchFamily="34" charset="0"/>
                          <a:cs typeface="Times New Roman" panose="02020603050405020304" pitchFamily="18" charset="0"/>
                        </a:rPr>
                        <a:t>ERSRI guidelines seek to establish a highly diversified portfolio across numerous characteristics including property type, region, income quality type, etc.  The more specialized non-core portfolios will exhibit higher levels of concentration across key risk parameters, namely leverage and timing.  ERSRI approach also seeks to invest in underlying properties that are of high quality both in terms of construction and tenancy. </a:t>
                      </a:r>
                      <a:endParaRPr lang="en-US" sz="1100">
                        <a:effectLst/>
                        <a:latin typeface="Century Gothic" panose="020B0502020202020204" pitchFamily="34" charset="0"/>
                        <a:ea typeface="Calibri" panose="020F0502020204030204" pitchFamily="34" charset="0"/>
                        <a:cs typeface="Times New Roman" panose="02020603050405020304" pitchFamily="18" charset="0"/>
                      </a:endParaRPr>
                    </a:p>
                  </a:txBody>
                  <a:tcPr marL="24783" marR="24783" marT="505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5402">
                <a:tc>
                  <a:txBody>
                    <a:bodyPr/>
                    <a:lstStyle/>
                    <a:p>
                      <a:pPr marL="0" marR="0">
                        <a:lnSpc>
                          <a:spcPct val="107000"/>
                        </a:lnSpc>
                        <a:spcBef>
                          <a:spcPts val="0"/>
                        </a:spcBef>
                        <a:spcAft>
                          <a:spcPts val="800"/>
                        </a:spcAft>
                      </a:pPr>
                      <a:r>
                        <a:rPr lang="en-US" sz="1050" b="1">
                          <a:effectLst/>
                          <a:latin typeface="Century Gothic" panose="020B0502020202020204" pitchFamily="34" charset="0"/>
                          <a:ea typeface="Calibri" panose="020F0502020204030204" pitchFamily="34" charset="0"/>
                          <a:cs typeface="Times New Roman" panose="02020603050405020304" pitchFamily="18" charset="0"/>
                        </a:rPr>
                        <a:t>Marketability/Liquidity</a:t>
                      </a:r>
                      <a:r>
                        <a:rPr lang="en-US" sz="1050">
                          <a:effectLst/>
                          <a:latin typeface="Century Gothic" panose="020B0502020202020204" pitchFamily="34" charset="0"/>
                          <a:ea typeface="Calibri" panose="020F0502020204030204" pitchFamily="34" charset="0"/>
                          <a:cs typeface="Times New Roman" panose="02020603050405020304" pitchFamily="18" charset="0"/>
                        </a:rPr>
                        <a:t> </a:t>
                      </a:r>
                      <a:endParaRPr lang="en-US" sz="1100">
                        <a:effectLst/>
                        <a:latin typeface="Century Gothic" panose="020B0502020202020204" pitchFamily="34" charset="0"/>
                        <a:ea typeface="Calibri" panose="020F0502020204030204" pitchFamily="34" charset="0"/>
                        <a:cs typeface="Times New Roman" panose="02020603050405020304" pitchFamily="18" charset="0"/>
                      </a:endParaRPr>
                    </a:p>
                  </a:txBody>
                  <a:tcPr marL="24783" marR="24783" marT="505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Private Real Estate investments are not liquid nor easily tradable/marketable in the short to mid-term.   To the extent ERSRI invests in open-ended, core risk, private vehicles, liquidity risk will be reduced during normal market conditions Closed-ended, non-core private vehicles provide very limited liquidity. Both types of vehicles’ liquidity will be reduced during periods of market stress or uncertainty.</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24783" marR="24783" marT="505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5837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619125" y="1008529"/>
            <a:ext cx="7986993" cy="5446059"/>
          </a:xfrm>
          <a:prstGeom prst="rect">
            <a:avLst/>
          </a:prstGeom>
        </p:spPr>
        <p:txBody>
          <a:bodyPr/>
          <a:lstStyle/>
          <a:p>
            <a:pPr>
              <a:buNone/>
            </a:pPr>
            <a:r>
              <a:rPr lang="en-US" sz="1235" dirty="0">
                <a:latin typeface="Century Gothic" pitchFamily="34" charset="0"/>
              </a:rPr>
              <a:t>  </a:t>
            </a:r>
          </a:p>
          <a:p>
            <a:endParaRPr lang="en-US" sz="1235" dirty="0">
              <a:latin typeface="Century Gothic" pitchFamily="34" charset="0"/>
            </a:endParaRPr>
          </a:p>
          <a:p>
            <a:endParaRPr lang="en-US" sz="1235" dirty="0">
              <a:latin typeface="Century Gothic" pitchFamily="34" charset="0"/>
            </a:endParaRPr>
          </a:p>
          <a:p>
            <a:endParaRPr lang="en-US" sz="1235" dirty="0">
              <a:latin typeface="Century Gothic" pitchFamily="34" charset="0"/>
            </a:endParaRPr>
          </a:p>
        </p:txBody>
      </p:sp>
      <p:sp>
        <p:nvSpPr>
          <p:cNvPr id="6" name="TextBox 5"/>
          <p:cNvSpPr txBox="1"/>
          <p:nvPr/>
        </p:nvSpPr>
        <p:spPr>
          <a:xfrm>
            <a:off x="336177" y="370511"/>
            <a:ext cx="7328647" cy="498119"/>
          </a:xfrm>
          <a:prstGeom prst="rect">
            <a:avLst/>
          </a:prstGeom>
          <a:noFill/>
        </p:spPr>
        <p:txBody>
          <a:bodyPr wrap="square" lIns="89885" tIns="44943" rIns="89885" bIns="44943">
            <a:spAutoFit/>
          </a:bodyPr>
          <a:lstStyle/>
          <a:p>
            <a:pPr>
              <a:defRPr/>
            </a:pPr>
            <a:r>
              <a:rPr lang="en-US" sz="2647" kern="1800" dirty="0">
                <a:solidFill>
                  <a:srgbClr val="469AC5"/>
                </a:solidFill>
                <a:latin typeface="Palatino Linotype" pitchFamily="18" charset="0"/>
                <a:ea typeface="+mj-ea"/>
                <a:cs typeface="+mj-cs"/>
              </a:rPr>
              <a:t>Role of Assets: Real Return Class     </a:t>
            </a:r>
          </a:p>
        </p:txBody>
      </p:sp>
      <p:sp>
        <p:nvSpPr>
          <p:cNvPr id="5" name="TextBox 4"/>
          <p:cNvSpPr txBox="1"/>
          <p:nvPr/>
        </p:nvSpPr>
        <p:spPr>
          <a:xfrm>
            <a:off x="874059" y="6128973"/>
            <a:ext cx="3294529" cy="30963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12" dirty="0">
                <a:latin typeface="Century Gothic" pitchFamily="34" charset="0"/>
              </a:rPr>
              <a:t>Benchmark</a:t>
            </a:r>
            <a:r>
              <a:rPr lang="en-US" sz="1412" dirty="0" smtClean="0">
                <a:latin typeface="Century Gothic" pitchFamily="34" charset="0"/>
              </a:rPr>
              <a:t>:  CPI +4 %</a:t>
            </a:r>
            <a:endParaRPr lang="en-US" sz="1412" dirty="0">
              <a:solidFill>
                <a:srgbClr val="FF0000"/>
              </a:solidFill>
              <a:latin typeface="Century Gothic" pitchFamily="34" charset="0"/>
            </a:endParaRPr>
          </a:p>
        </p:txBody>
      </p:sp>
      <p:graphicFrame>
        <p:nvGraphicFramePr>
          <p:cNvPr id="7" name="Table 6"/>
          <p:cNvGraphicFramePr>
            <a:graphicFrameLocks noGrp="1"/>
          </p:cNvGraphicFramePr>
          <p:nvPr>
            <p:extLst/>
          </p:nvPr>
        </p:nvGraphicFramePr>
        <p:xfrm>
          <a:off x="869577" y="1056510"/>
          <a:ext cx="7395883" cy="5060827"/>
        </p:xfrm>
        <a:graphic>
          <a:graphicData uri="http://schemas.openxmlformats.org/drawingml/2006/table">
            <a:tbl>
              <a:tblPr/>
              <a:tblGrid>
                <a:gridCol w="1955642"/>
                <a:gridCol w="5440241"/>
              </a:tblGrid>
              <a:tr h="189131">
                <a:tc>
                  <a:txBody>
                    <a:bodyPr/>
                    <a:lstStyle/>
                    <a:p>
                      <a:pPr marL="0" marR="0" algn="l">
                        <a:lnSpc>
                          <a:spcPct val="115000"/>
                        </a:lnSpc>
                        <a:spcBef>
                          <a:spcPts val="0"/>
                        </a:spcBef>
                        <a:spcAft>
                          <a:spcPts val="0"/>
                        </a:spcAft>
                      </a:pPr>
                      <a:r>
                        <a:rPr lang="en-US" sz="1100" b="1" dirty="0">
                          <a:latin typeface="Arial"/>
                          <a:ea typeface="Calibri"/>
                          <a:cs typeface="Times New Roman"/>
                        </a:rPr>
                        <a:t>Strategic Class</a:t>
                      </a:r>
                      <a:r>
                        <a:rPr lang="en-US" sz="1100" dirty="0">
                          <a:latin typeface="Arial"/>
                          <a:ea typeface="Calibri"/>
                          <a:cs typeface="Times New Roman"/>
                        </a:rPr>
                        <a:t> </a:t>
                      </a:r>
                      <a:endParaRPr lang="en-US" sz="1100" dirty="0">
                        <a:latin typeface="Calibri"/>
                        <a:ea typeface="Calibri"/>
                        <a:cs typeface="Times New Roman"/>
                      </a:endParaRPr>
                    </a:p>
                  </a:txBody>
                  <a:tcPr marL="42194" marR="42194" marT="71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b="1" i="1">
                          <a:solidFill>
                            <a:srgbClr val="FFFFFF"/>
                          </a:solidFill>
                          <a:latin typeface="Arial"/>
                          <a:ea typeface="Calibri"/>
                          <a:cs typeface="Times New Roman"/>
                        </a:rPr>
                        <a:t>Real Return</a:t>
                      </a:r>
                      <a:r>
                        <a:rPr lang="en-US" sz="1100">
                          <a:solidFill>
                            <a:srgbClr val="FFFFFF"/>
                          </a:solidFill>
                          <a:latin typeface="Arial"/>
                          <a:ea typeface="Calibri"/>
                          <a:cs typeface="Times New Roman"/>
                        </a:rPr>
                        <a:t> </a:t>
                      </a:r>
                      <a:endParaRPr lang="en-US" sz="1100">
                        <a:latin typeface="Calibri"/>
                        <a:ea typeface="Calibri"/>
                        <a:cs typeface="Times New Roman"/>
                      </a:endParaRPr>
                    </a:p>
                  </a:txBody>
                  <a:tcPr marL="42194" marR="42194" marT="71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r>
              <a:tr h="736337">
                <a:tc>
                  <a:txBody>
                    <a:bodyPr/>
                    <a:lstStyle/>
                    <a:p>
                      <a:pPr marL="0" marR="0" algn="l">
                        <a:lnSpc>
                          <a:spcPct val="115000"/>
                        </a:lnSpc>
                        <a:spcBef>
                          <a:spcPts val="0"/>
                        </a:spcBef>
                        <a:spcAft>
                          <a:spcPts val="0"/>
                        </a:spcAft>
                      </a:pPr>
                      <a:r>
                        <a:rPr lang="en-US" sz="1100" b="1" dirty="0">
                          <a:latin typeface="Arial"/>
                          <a:ea typeface="Calibri"/>
                          <a:cs typeface="Times New Roman"/>
                        </a:rPr>
                        <a:t>Objective/Role</a:t>
                      </a:r>
                      <a:r>
                        <a:rPr lang="en-US" sz="1100" dirty="0">
                          <a:latin typeface="Arial"/>
                          <a:ea typeface="Calibri"/>
                          <a:cs typeface="Times New Roman"/>
                        </a:rPr>
                        <a:t> </a:t>
                      </a:r>
                      <a:endParaRPr lang="en-US" sz="1100" dirty="0">
                        <a:latin typeface="Calibri"/>
                        <a:ea typeface="Calibri"/>
                        <a:cs typeface="Times New Roman"/>
                      </a:endParaRPr>
                    </a:p>
                  </a:txBody>
                  <a:tcPr marL="42194" marR="42194" marT="7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dirty="0">
                          <a:latin typeface="Arial"/>
                          <a:ea typeface="Calibri"/>
                          <a:cs typeface="Times New Roman"/>
                        </a:rPr>
                        <a:t>To produce a return in excess of inflation to protect the </a:t>
                      </a:r>
                      <a:r>
                        <a:rPr lang="en-US" sz="1100" dirty="0" smtClean="0">
                          <a:latin typeface="Arial"/>
                          <a:ea typeface="Calibri"/>
                          <a:cs typeface="Times New Roman"/>
                        </a:rPr>
                        <a:t>ERSRI </a:t>
                      </a:r>
                      <a:r>
                        <a:rPr lang="en-US" sz="1100" dirty="0">
                          <a:latin typeface="Arial"/>
                          <a:ea typeface="Calibri"/>
                          <a:cs typeface="Times New Roman"/>
                        </a:rPr>
                        <a:t>portfolio from unexpected increases in inflation.  The excess return target should be at a level that does not take on undue equity and/or other economic growth risks</a:t>
                      </a:r>
                      <a:r>
                        <a:rPr lang="en-US" sz="1100" dirty="0">
                          <a:solidFill>
                            <a:schemeClr val="tx1"/>
                          </a:solidFill>
                          <a:latin typeface="Arial"/>
                          <a:ea typeface="Calibri"/>
                          <a:cs typeface="Times New Roman"/>
                        </a:rPr>
                        <a:t>.  Expectation is to achieve an annual return </a:t>
                      </a:r>
                      <a:r>
                        <a:rPr lang="en-US" sz="1100" dirty="0" smtClean="0">
                          <a:solidFill>
                            <a:schemeClr val="tx1"/>
                          </a:solidFill>
                          <a:latin typeface="Arial"/>
                          <a:ea typeface="Calibri"/>
                          <a:cs typeface="Times New Roman"/>
                        </a:rPr>
                        <a:t>Consumer </a:t>
                      </a:r>
                      <a:r>
                        <a:rPr lang="en-US" sz="1100" dirty="0">
                          <a:solidFill>
                            <a:schemeClr val="tx1"/>
                          </a:solidFill>
                          <a:latin typeface="Arial"/>
                          <a:ea typeface="Calibri"/>
                          <a:cs typeface="Times New Roman"/>
                        </a:rPr>
                        <a:t>Price Index (CPI</a:t>
                      </a:r>
                      <a:r>
                        <a:rPr lang="en-US" sz="1100" dirty="0" smtClean="0">
                          <a:solidFill>
                            <a:schemeClr val="tx1"/>
                          </a:solidFill>
                          <a:latin typeface="Arial"/>
                          <a:ea typeface="Calibri"/>
                          <a:cs typeface="Times New Roman"/>
                        </a:rPr>
                        <a:t>) +4%. </a:t>
                      </a:r>
                      <a:endParaRPr lang="en-US" sz="1100" dirty="0">
                        <a:solidFill>
                          <a:schemeClr val="tx1"/>
                        </a:solidFill>
                        <a:latin typeface="Calibri"/>
                        <a:ea typeface="Calibri"/>
                        <a:cs typeface="Times New Roman"/>
                      </a:endParaRPr>
                    </a:p>
                  </a:txBody>
                  <a:tcPr marL="42194" marR="42194" marT="71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1141">
                <a:tc>
                  <a:txBody>
                    <a:bodyPr/>
                    <a:lstStyle/>
                    <a:p>
                      <a:pPr marL="0" marR="0" algn="l">
                        <a:lnSpc>
                          <a:spcPct val="115000"/>
                        </a:lnSpc>
                        <a:spcBef>
                          <a:spcPts val="0"/>
                        </a:spcBef>
                        <a:spcAft>
                          <a:spcPts val="0"/>
                        </a:spcAft>
                      </a:pPr>
                      <a:r>
                        <a:rPr lang="en-US" sz="1100" b="1">
                          <a:latin typeface="Arial"/>
                          <a:ea typeface="Calibri"/>
                          <a:cs typeface="Times New Roman"/>
                        </a:rPr>
                        <a:t>Key Risk Considerations</a:t>
                      </a:r>
                      <a:r>
                        <a:rPr lang="en-US" sz="1100">
                          <a:latin typeface="Arial"/>
                          <a:ea typeface="Calibri"/>
                          <a:cs typeface="Times New Roman"/>
                        </a:rPr>
                        <a:t> </a:t>
                      </a:r>
                      <a:endParaRPr lang="en-US" sz="1100">
                        <a:latin typeface="Calibri"/>
                        <a:ea typeface="Calibri"/>
                        <a:cs typeface="Times New Roman"/>
                      </a:endParaRPr>
                    </a:p>
                  </a:txBody>
                  <a:tcPr marL="42194" marR="42194" marT="7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dirty="0">
                          <a:latin typeface="Arial"/>
                          <a:ea typeface="Calibri"/>
                          <a:cs typeface="Times New Roman"/>
                        </a:rPr>
                        <a:t>The Real Return Portfolio will be subject to real interest rate risk, elements of economic growth and illiquidity risk.  Because the Real Return is a hybrid class, it shares the risk characteristics of a wide spectrum of both publicly-traded and privately-held investments.  For the publicly-traded holdings, there is a significant likelihood that these investments will take on the behavior of the public markets, rather than the behavior of the desired inflation risk factor in the near </a:t>
                      </a:r>
                      <a:r>
                        <a:rPr lang="en-US" sz="1100" dirty="0" smtClean="0">
                          <a:latin typeface="Arial"/>
                          <a:ea typeface="Calibri"/>
                          <a:cs typeface="Times New Roman"/>
                        </a:rPr>
                        <a:t>to mid-term</a:t>
                      </a:r>
                      <a:r>
                        <a:rPr lang="en-US" sz="1100" dirty="0">
                          <a:latin typeface="Arial"/>
                          <a:ea typeface="Calibri"/>
                          <a:cs typeface="Times New Roman"/>
                        </a:rPr>
                        <a:t>.   </a:t>
                      </a:r>
                      <a:endParaRPr lang="en-US" sz="1100" dirty="0">
                        <a:latin typeface="Calibri"/>
                        <a:ea typeface="Calibri"/>
                        <a:cs typeface="Times New Roman"/>
                      </a:endParaRPr>
                    </a:p>
                  </a:txBody>
                  <a:tcPr marL="42194" marR="42194" marT="71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6337">
                <a:tc>
                  <a:txBody>
                    <a:bodyPr/>
                    <a:lstStyle/>
                    <a:p>
                      <a:pPr marL="0" marR="0" algn="l">
                        <a:lnSpc>
                          <a:spcPct val="115000"/>
                        </a:lnSpc>
                        <a:spcBef>
                          <a:spcPts val="0"/>
                        </a:spcBef>
                        <a:spcAft>
                          <a:spcPts val="0"/>
                        </a:spcAft>
                      </a:pPr>
                      <a:r>
                        <a:rPr lang="en-US" sz="1100" b="1">
                          <a:latin typeface="Arial"/>
                          <a:ea typeface="Calibri"/>
                          <a:cs typeface="Times New Roman"/>
                        </a:rPr>
                        <a:t>Income vs. Appreciation Considerations</a:t>
                      </a:r>
                      <a:r>
                        <a:rPr lang="en-US" sz="1100">
                          <a:latin typeface="Arial"/>
                          <a:ea typeface="Calibri"/>
                          <a:cs typeface="Times New Roman"/>
                        </a:rPr>
                        <a:t> </a:t>
                      </a:r>
                      <a:endParaRPr lang="en-US" sz="1100">
                        <a:latin typeface="Calibri"/>
                        <a:ea typeface="Calibri"/>
                        <a:cs typeface="Times New Roman"/>
                      </a:endParaRPr>
                    </a:p>
                  </a:txBody>
                  <a:tcPr marL="42194" marR="42194" marT="7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latin typeface="Arial"/>
                          <a:ea typeface="Calibri"/>
                          <a:cs typeface="Times New Roman"/>
                        </a:rPr>
                        <a:t>Overall return of the class should be balanced between capital appreciation and income.  It is expected that income flows will grow steadily with inflation due to the structural features of the investments.  From time to time appreciation may dominate returns if there is a rapid change in inflation expectations. </a:t>
                      </a:r>
                      <a:endParaRPr lang="en-US" sz="1100">
                        <a:latin typeface="Calibri"/>
                        <a:ea typeface="Calibri"/>
                        <a:cs typeface="Times New Roman"/>
                      </a:endParaRPr>
                    </a:p>
                  </a:txBody>
                  <a:tcPr marL="42194" marR="42194" marT="71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69547">
                <a:tc>
                  <a:txBody>
                    <a:bodyPr/>
                    <a:lstStyle/>
                    <a:p>
                      <a:pPr marL="0" marR="0" algn="l">
                        <a:lnSpc>
                          <a:spcPct val="115000"/>
                        </a:lnSpc>
                        <a:spcBef>
                          <a:spcPts val="0"/>
                        </a:spcBef>
                        <a:spcAft>
                          <a:spcPts val="0"/>
                        </a:spcAft>
                      </a:pPr>
                      <a:r>
                        <a:rPr lang="en-US" sz="1100" b="1">
                          <a:latin typeface="Arial"/>
                          <a:ea typeface="Calibri"/>
                          <a:cs typeface="Times New Roman"/>
                        </a:rPr>
                        <a:t>Concentration Issues</a:t>
                      </a:r>
                      <a:r>
                        <a:rPr lang="en-US" sz="1100">
                          <a:latin typeface="Arial"/>
                          <a:ea typeface="Calibri"/>
                          <a:cs typeface="Times New Roman"/>
                        </a:rPr>
                        <a:t> </a:t>
                      </a:r>
                      <a:endParaRPr lang="en-US" sz="1100">
                        <a:latin typeface="Calibri"/>
                        <a:ea typeface="Calibri"/>
                        <a:cs typeface="Times New Roman"/>
                      </a:endParaRPr>
                    </a:p>
                  </a:txBody>
                  <a:tcPr marL="42194" marR="42194" marT="7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dirty="0">
                          <a:latin typeface="Arial"/>
                          <a:ea typeface="Calibri"/>
                          <a:cs typeface="Times New Roman"/>
                        </a:rPr>
                        <a:t>Over time, the Real Return class should exhibit significant diversification by containing investments that either (</a:t>
                      </a:r>
                      <a:r>
                        <a:rPr lang="en-US" sz="1100" dirty="0" err="1">
                          <a:latin typeface="Arial"/>
                          <a:ea typeface="Calibri"/>
                          <a:cs typeface="Times New Roman"/>
                        </a:rPr>
                        <a:t>i</a:t>
                      </a:r>
                      <a:r>
                        <a:rPr lang="en-US" sz="1100" dirty="0">
                          <a:latin typeface="Arial"/>
                          <a:ea typeface="Calibri"/>
                          <a:cs typeface="Times New Roman"/>
                        </a:rPr>
                        <a:t>) protect against structural changes in inflation or (ii) protect against unanticipated changes in inflation expectations.  Protecting against both inflation types requires investing across a relatively wide array of investments, including Infrastructure, </a:t>
                      </a:r>
                      <a:r>
                        <a:rPr lang="en-US" sz="1100" dirty="0" smtClean="0">
                          <a:latin typeface="Arial"/>
                          <a:ea typeface="Calibri"/>
                          <a:cs typeface="Times New Roman"/>
                        </a:rPr>
                        <a:t>MLPs,</a:t>
                      </a:r>
                      <a:r>
                        <a:rPr lang="en-US" sz="1100" baseline="0" dirty="0" smtClean="0">
                          <a:latin typeface="Arial"/>
                          <a:ea typeface="Calibri"/>
                          <a:cs typeface="Times New Roman"/>
                        </a:rPr>
                        <a:t> Bank Loans / Short-term HY</a:t>
                      </a:r>
                      <a:r>
                        <a:rPr lang="en-US" sz="1100" dirty="0" smtClean="0">
                          <a:latin typeface="Arial"/>
                          <a:ea typeface="Calibri"/>
                          <a:cs typeface="Times New Roman"/>
                        </a:rPr>
                        <a:t>, </a:t>
                      </a:r>
                      <a:r>
                        <a:rPr lang="en-US" sz="1100" dirty="0">
                          <a:latin typeface="Arial"/>
                          <a:ea typeface="Calibri"/>
                          <a:cs typeface="Times New Roman"/>
                        </a:rPr>
                        <a:t>and </a:t>
                      </a:r>
                      <a:r>
                        <a:rPr lang="en-US" sz="1100" dirty="0" smtClean="0">
                          <a:latin typeface="Arial"/>
                          <a:ea typeface="Calibri"/>
                          <a:cs typeface="Times New Roman"/>
                        </a:rPr>
                        <a:t>Inflation-Protected </a:t>
                      </a:r>
                      <a:r>
                        <a:rPr lang="en-US" sz="1100" dirty="0">
                          <a:latin typeface="Arial"/>
                          <a:ea typeface="Calibri"/>
                          <a:cs typeface="Times New Roman"/>
                        </a:rPr>
                        <a:t>Government Bonds.  </a:t>
                      </a:r>
                      <a:endParaRPr lang="en-US" sz="1100" dirty="0">
                        <a:latin typeface="Calibri"/>
                        <a:ea typeface="Calibri"/>
                        <a:cs typeface="Times New Roman"/>
                      </a:endParaRPr>
                    </a:p>
                  </a:txBody>
                  <a:tcPr marL="42194" marR="42194" marT="71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8739">
                <a:tc>
                  <a:txBody>
                    <a:bodyPr/>
                    <a:lstStyle/>
                    <a:p>
                      <a:pPr marL="0" marR="0" algn="l">
                        <a:lnSpc>
                          <a:spcPct val="115000"/>
                        </a:lnSpc>
                        <a:spcBef>
                          <a:spcPts val="0"/>
                        </a:spcBef>
                        <a:spcAft>
                          <a:spcPts val="0"/>
                        </a:spcAft>
                      </a:pPr>
                      <a:r>
                        <a:rPr lang="en-US" sz="1100" b="1" dirty="0">
                          <a:latin typeface="Arial"/>
                          <a:ea typeface="Calibri"/>
                          <a:cs typeface="Times New Roman"/>
                        </a:rPr>
                        <a:t>Marketability/Liquidity</a:t>
                      </a:r>
                      <a:r>
                        <a:rPr lang="en-US" sz="1100" dirty="0">
                          <a:latin typeface="Arial"/>
                          <a:ea typeface="Calibri"/>
                          <a:cs typeface="Times New Roman"/>
                        </a:rPr>
                        <a:t> </a:t>
                      </a:r>
                      <a:endParaRPr lang="en-US" sz="1100" dirty="0">
                        <a:latin typeface="Calibri"/>
                        <a:ea typeface="Calibri"/>
                        <a:cs typeface="Times New Roman"/>
                      </a:endParaRPr>
                    </a:p>
                  </a:txBody>
                  <a:tcPr marL="42194" marR="42194" marT="71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dirty="0">
                          <a:latin typeface="Arial"/>
                          <a:ea typeface="Calibri"/>
                          <a:cs typeface="Times New Roman"/>
                        </a:rPr>
                        <a:t>The class will contain a variety of investments with varying degrees of liquidity.  For example, the class </a:t>
                      </a:r>
                      <a:r>
                        <a:rPr lang="en-US" sz="1100" dirty="0" smtClean="0">
                          <a:latin typeface="Arial"/>
                          <a:ea typeface="Calibri"/>
                          <a:cs typeface="Times New Roman"/>
                        </a:rPr>
                        <a:t>currently has exposure</a:t>
                      </a:r>
                      <a:r>
                        <a:rPr lang="en-US" sz="1100" baseline="0" dirty="0" smtClean="0">
                          <a:latin typeface="Arial"/>
                          <a:ea typeface="Calibri"/>
                          <a:cs typeface="Times New Roman"/>
                        </a:rPr>
                        <a:t> to U.S. TIPS which</a:t>
                      </a:r>
                      <a:r>
                        <a:rPr lang="en-US" sz="1100" dirty="0" smtClean="0">
                          <a:latin typeface="Arial"/>
                          <a:ea typeface="Calibri"/>
                          <a:cs typeface="Times New Roman"/>
                        </a:rPr>
                        <a:t> </a:t>
                      </a:r>
                      <a:r>
                        <a:rPr lang="en-US" sz="1100" dirty="0">
                          <a:latin typeface="Arial"/>
                          <a:ea typeface="Calibri"/>
                          <a:cs typeface="Times New Roman"/>
                        </a:rPr>
                        <a:t>are </a:t>
                      </a:r>
                      <a:r>
                        <a:rPr lang="en-US" sz="1100" dirty="0" smtClean="0">
                          <a:latin typeface="Arial"/>
                          <a:ea typeface="Calibri"/>
                          <a:cs typeface="Times New Roman"/>
                        </a:rPr>
                        <a:t>very </a:t>
                      </a:r>
                      <a:r>
                        <a:rPr lang="en-US" sz="1100" dirty="0">
                          <a:latin typeface="Arial"/>
                          <a:ea typeface="Calibri"/>
                          <a:cs typeface="Times New Roman"/>
                        </a:rPr>
                        <a:t>liquid.  </a:t>
                      </a:r>
                      <a:r>
                        <a:rPr lang="en-US" sz="1100" dirty="0" smtClean="0">
                          <a:latin typeface="Arial"/>
                          <a:ea typeface="Calibri"/>
                          <a:cs typeface="Times New Roman"/>
                        </a:rPr>
                        <a:t>MLPs and bank loans</a:t>
                      </a:r>
                      <a:r>
                        <a:rPr lang="en-US" sz="1100" baseline="0" dirty="0" smtClean="0">
                          <a:latin typeface="Arial"/>
                          <a:ea typeface="Calibri"/>
                          <a:cs typeface="Times New Roman"/>
                        </a:rPr>
                        <a:t> are publicly traded and have moderate liquidity.  </a:t>
                      </a:r>
                      <a:r>
                        <a:rPr lang="en-US" sz="1100" dirty="0" smtClean="0">
                          <a:latin typeface="Arial"/>
                          <a:ea typeface="Calibri"/>
                          <a:cs typeface="Times New Roman"/>
                        </a:rPr>
                        <a:t>Privately-held </a:t>
                      </a:r>
                      <a:r>
                        <a:rPr lang="en-US" sz="1100" dirty="0">
                          <a:latin typeface="Arial"/>
                          <a:ea typeface="Calibri"/>
                          <a:cs typeface="Times New Roman"/>
                        </a:rPr>
                        <a:t>Infrastructure and </a:t>
                      </a:r>
                      <a:r>
                        <a:rPr lang="en-US" sz="1100" dirty="0" smtClean="0">
                          <a:latin typeface="Arial"/>
                          <a:ea typeface="Calibri"/>
                          <a:cs typeface="Times New Roman"/>
                        </a:rPr>
                        <a:t>will </a:t>
                      </a:r>
                      <a:r>
                        <a:rPr lang="en-US" sz="1100" dirty="0">
                          <a:latin typeface="Arial"/>
                          <a:ea typeface="Calibri"/>
                          <a:cs typeface="Times New Roman"/>
                        </a:rPr>
                        <a:t>be illiquid and may take an extended period of time to return original invested capital</a:t>
                      </a:r>
                      <a:r>
                        <a:rPr lang="en-US" sz="1100" dirty="0" smtClean="0">
                          <a:latin typeface="Arial"/>
                          <a:ea typeface="Calibri"/>
                          <a:cs typeface="Times New Roman"/>
                        </a:rPr>
                        <a:t>. </a:t>
                      </a:r>
                      <a:endParaRPr lang="en-US" sz="1100" dirty="0">
                        <a:latin typeface="Calibri"/>
                        <a:ea typeface="Calibri"/>
                        <a:cs typeface="Times New Roman"/>
                      </a:endParaRPr>
                    </a:p>
                  </a:txBody>
                  <a:tcPr marL="42194" marR="42194" marT="71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8544279"/>
      </p:ext>
    </p:extLst>
  </p:cSld>
  <p:clrMapOvr>
    <a:masterClrMapping/>
  </p:clrMapOvr>
</p:sld>
</file>

<file path=ppt/theme/theme1.xml><?xml version="1.0" encoding="utf-8"?>
<a:theme xmlns:a="http://schemas.openxmlformats.org/drawingml/2006/main" name="New Format - Landscape Gold - 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4257</Words>
  <Application>Microsoft Office PowerPoint</Application>
  <PresentationFormat>On-screen Show (4:3)</PresentationFormat>
  <Paragraphs>491</Paragraphs>
  <Slides>29</Slides>
  <Notes>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29</vt:i4>
      </vt:variant>
    </vt:vector>
  </HeadingPairs>
  <TitlesOfParts>
    <vt:vector size="38" baseType="lpstr">
      <vt:lpstr>SimSun</vt:lpstr>
      <vt:lpstr>Arial</vt:lpstr>
      <vt:lpstr>Calibri</vt:lpstr>
      <vt:lpstr>Century Gothic</vt:lpstr>
      <vt:lpstr>Palatino Linotype</vt:lpstr>
      <vt:lpstr>Times New Roman</vt:lpstr>
      <vt:lpstr>Wingdings</vt:lpstr>
      <vt:lpstr>New Format - Landscape Gold - FINAL</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Portfolio Structure and Role of Assets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2016-05-23T13:39:49Z</dcterms:created>
  <dcterms:modified xsi:type="dcterms:W3CDTF">2016-07-29T22:53:42Z</dcterms:modified>
</cp:coreProperties>
</file>