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5123" r:id="rId2"/>
    <p:sldMasterId id="2147485127" r:id="rId3"/>
  </p:sldMasterIdLst>
  <p:notesMasterIdLst>
    <p:notesMasterId r:id="rId23"/>
  </p:notesMasterIdLst>
  <p:handoutMasterIdLst>
    <p:handoutMasterId r:id="rId24"/>
  </p:handoutMasterIdLst>
  <p:sldIdLst>
    <p:sldId id="810" r:id="rId4"/>
    <p:sldId id="868" r:id="rId5"/>
    <p:sldId id="887" r:id="rId6"/>
    <p:sldId id="886" r:id="rId7"/>
    <p:sldId id="885" r:id="rId8"/>
    <p:sldId id="870" r:id="rId9"/>
    <p:sldId id="871" r:id="rId10"/>
    <p:sldId id="872" r:id="rId11"/>
    <p:sldId id="873" r:id="rId12"/>
    <p:sldId id="874" r:id="rId13"/>
    <p:sldId id="875" r:id="rId14"/>
    <p:sldId id="890" r:id="rId15"/>
    <p:sldId id="877" r:id="rId16"/>
    <p:sldId id="891" r:id="rId17"/>
    <p:sldId id="881" r:id="rId18"/>
    <p:sldId id="882" r:id="rId19"/>
    <p:sldId id="883" r:id="rId20"/>
    <p:sldId id="884" r:id="rId21"/>
    <p:sldId id="760" r:id="rId2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146" algn="l" rtl="0" fontAlgn="base">
      <a:spcBef>
        <a:spcPct val="0"/>
      </a:spcBef>
      <a:spcAft>
        <a:spcPct val="0"/>
      </a:spcAft>
      <a:defRPr kern="1200">
        <a:solidFill>
          <a:schemeClr val="tx1"/>
        </a:solidFill>
        <a:latin typeface="Arial" charset="0"/>
        <a:ea typeface="+mn-ea"/>
        <a:cs typeface="Arial" charset="0"/>
      </a:defRPr>
    </a:lvl2pPr>
    <a:lvl3pPr marL="914293" algn="l" rtl="0" fontAlgn="base">
      <a:spcBef>
        <a:spcPct val="0"/>
      </a:spcBef>
      <a:spcAft>
        <a:spcPct val="0"/>
      </a:spcAft>
      <a:defRPr kern="1200">
        <a:solidFill>
          <a:schemeClr val="tx1"/>
        </a:solidFill>
        <a:latin typeface="Arial" charset="0"/>
        <a:ea typeface="+mn-ea"/>
        <a:cs typeface="Arial" charset="0"/>
      </a:defRPr>
    </a:lvl3pPr>
    <a:lvl4pPr marL="1371440" algn="l" rtl="0" fontAlgn="base">
      <a:spcBef>
        <a:spcPct val="0"/>
      </a:spcBef>
      <a:spcAft>
        <a:spcPct val="0"/>
      </a:spcAft>
      <a:defRPr kern="1200">
        <a:solidFill>
          <a:schemeClr val="tx1"/>
        </a:solidFill>
        <a:latin typeface="Arial" charset="0"/>
        <a:ea typeface="+mn-ea"/>
        <a:cs typeface="Arial" charset="0"/>
      </a:defRPr>
    </a:lvl4pPr>
    <a:lvl5pPr marL="1828586" algn="l" rtl="0" fontAlgn="base">
      <a:spcBef>
        <a:spcPct val="0"/>
      </a:spcBef>
      <a:spcAft>
        <a:spcPct val="0"/>
      </a:spcAft>
      <a:defRPr kern="1200">
        <a:solidFill>
          <a:schemeClr val="tx1"/>
        </a:solidFill>
        <a:latin typeface="Arial" charset="0"/>
        <a:ea typeface="+mn-ea"/>
        <a:cs typeface="Arial" charset="0"/>
      </a:defRPr>
    </a:lvl5pPr>
    <a:lvl6pPr marL="2285733" algn="l" defTabSz="914293" rtl="0" eaLnBrk="1" latinLnBrk="0" hangingPunct="1">
      <a:defRPr kern="1200">
        <a:solidFill>
          <a:schemeClr val="tx1"/>
        </a:solidFill>
        <a:latin typeface="Arial" charset="0"/>
        <a:ea typeface="+mn-ea"/>
        <a:cs typeface="Arial" charset="0"/>
      </a:defRPr>
    </a:lvl6pPr>
    <a:lvl7pPr marL="2742879" algn="l" defTabSz="914293" rtl="0" eaLnBrk="1" latinLnBrk="0" hangingPunct="1">
      <a:defRPr kern="1200">
        <a:solidFill>
          <a:schemeClr val="tx1"/>
        </a:solidFill>
        <a:latin typeface="Arial" charset="0"/>
        <a:ea typeface="+mn-ea"/>
        <a:cs typeface="Arial" charset="0"/>
      </a:defRPr>
    </a:lvl7pPr>
    <a:lvl8pPr marL="3200026" algn="l" defTabSz="914293" rtl="0" eaLnBrk="1" latinLnBrk="0" hangingPunct="1">
      <a:defRPr kern="1200">
        <a:solidFill>
          <a:schemeClr val="tx1"/>
        </a:solidFill>
        <a:latin typeface="Arial" charset="0"/>
        <a:ea typeface="+mn-ea"/>
        <a:cs typeface="Arial" charset="0"/>
      </a:defRPr>
    </a:lvl8pPr>
    <a:lvl9pPr marL="3657172" algn="l" defTabSz="914293"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9AC5"/>
    <a:srgbClr val="FFFFFF"/>
    <a:srgbClr val="6E97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92" autoAdjust="0"/>
    <p:restoredTop sz="92175" autoAdjust="0"/>
  </p:normalViewPr>
  <p:slideViewPr>
    <p:cSldViewPr snapToGrid="0">
      <p:cViewPr varScale="1">
        <p:scale>
          <a:sx n="62" d="100"/>
          <a:sy n="62" d="100"/>
        </p:scale>
        <p:origin x="1566" y="42"/>
      </p:cViewPr>
      <p:guideLst>
        <p:guide orient="horz" pos="2160"/>
        <p:guide pos="2880"/>
      </p:guideLst>
    </p:cSldViewPr>
  </p:slideViewPr>
  <p:outlineViewPr>
    <p:cViewPr>
      <p:scale>
        <a:sx n="33" d="100"/>
        <a:sy n="33" d="100"/>
      </p:scale>
      <p:origin x="0" y="366"/>
    </p:cViewPr>
  </p:outlineViewPr>
  <p:notesTextViewPr>
    <p:cViewPr>
      <p:scale>
        <a:sx n="100" d="100"/>
        <a:sy n="100" d="100"/>
      </p:scale>
      <p:origin x="0" y="0"/>
    </p:cViewPr>
  </p:notesTextViewPr>
  <p:sorterViewPr>
    <p:cViewPr>
      <p:scale>
        <a:sx n="118" d="100"/>
        <a:sy n="118" d="100"/>
      </p:scale>
      <p:origin x="0" y="0"/>
    </p:cViewPr>
  </p:sorterViewPr>
  <p:notesViewPr>
    <p:cSldViewPr snapToGrid="0">
      <p:cViewPr varScale="1">
        <p:scale>
          <a:sx n="85" d="100"/>
          <a:sy n="85" d="100"/>
        </p:scale>
        <p:origin x="-36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735" cy="462918"/>
          </a:xfrm>
          <a:prstGeom prst="rect">
            <a:avLst/>
          </a:prstGeom>
        </p:spPr>
        <p:txBody>
          <a:bodyPr vert="horz" lIns="88118" tIns="44059" rIns="88118" bIns="4405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1081" y="0"/>
            <a:ext cx="3037735" cy="462918"/>
          </a:xfrm>
          <a:prstGeom prst="rect">
            <a:avLst/>
          </a:prstGeom>
        </p:spPr>
        <p:txBody>
          <a:bodyPr vert="horz" lIns="88118" tIns="44059" rIns="88118" bIns="44059" rtlCol="0"/>
          <a:lstStyle>
            <a:lvl1pPr algn="r">
              <a:defRPr sz="1200">
                <a:latin typeface="Arial" charset="0"/>
                <a:cs typeface="+mn-cs"/>
              </a:defRPr>
            </a:lvl1pPr>
          </a:lstStyle>
          <a:p>
            <a:pPr>
              <a:defRPr/>
            </a:pPr>
            <a:fld id="{1B5A72BE-03F1-4678-95DB-4B023F0FC15F}" type="datetimeFigureOut">
              <a:rPr lang="en-US"/>
              <a:pPr>
                <a:defRPr/>
              </a:pPr>
              <a:t>7/29/2016</a:t>
            </a:fld>
            <a:endParaRPr lang="en-US" dirty="0"/>
          </a:p>
        </p:txBody>
      </p:sp>
      <p:sp>
        <p:nvSpPr>
          <p:cNvPr id="4" name="Footer Placeholder 3"/>
          <p:cNvSpPr>
            <a:spLocks noGrp="1"/>
          </p:cNvSpPr>
          <p:nvPr>
            <p:ph type="ftr" sz="quarter" idx="2"/>
          </p:nvPr>
        </p:nvSpPr>
        <p:spPr>
          <a:xfrm>
            <a:off x="0" y="8831897"/>
            <a:ext cx="3037735" cy="462918"/>
          </a:xfrm>
          <a:prstGeom prst="rect">
            <a:avLst/>
          </a:prstGeom>
        </p:spPr>
        <p:txBody>
          <a:bodyPr vert="horz" lIns="88118" tIns="44059" rIns="88118" bIns="4405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1081" y="8831897"/>
            <a:ext cx="3037735" cy="462918"/>
          </a:xfrm>
          <a:prstGeom prst="rect">
            <a:avLst/>
          </a:prstGeom>
        </p:spPr>
        <p:txBody>
          <a:bodyPr vert="horz" lIns="88118" tIns="44059" rIns="88118" bIns="44059" rtlCol="0" anchor="b"/>
          <a:lstStyle>
            <a:lvl1pPr algn="r">
              <a:defRPr sz="1200">
                <a:latin typeface="Arial" charset="0"/>
                <a:cs typeface="+mn-cs"/>
              </a:defRPr>
            </a:lvl1pPr>
          </a:lstStyle>
          <a:p>
            <a:pPr>
              <a:defRPr/>
            </a:pPr>
            <a:fld id="{6AECB19A-F196-4D6F-A952-31FB51F9BBA0}" type="slidenum">
              <a:rPr lang="en-US"/>
              <a:pPr>
                <a:defRPr/>
              </a:pPr>
              <a:t>‹#›</a:t>
            </a:fld>
            <a:endParaRPr lang="en-US" dirty="0"/>
          </a:p>
        </p:txBody>
      </p:sp>
    </p:spTree>
    <p:extLst>
      <p:ext uri="{BB962C8B-B14F-4D97-AF65-F5344CB8AC3E}">
        <p14:creationId xmlns:p14="http://schemas.microsoft.com/office/powerpoint/2010/main" val="161536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735" cy="462918"/>
          </a:xfrm>
          <a:prstGeom prst="rect">
            <a:avLst/>
          </a:prstGeom>
        </p:spPr>
        <p:txBody>
          <a:bodyPr vert="horz" lIns="93113" tIns="46557" rIns="93113" bIns="46557"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idx="1"/>
          </p:nvPr>
        </p:nvSpPr>
        <p:spPr>
          <a:xfrm>
            <a:off x="3971081" y="0"/>
            <a:ext cx="3037735" cy="462918"/>
          </a:xfrm>
          <a:prstGeom prst="rect">
            <a:avLst/>
          </a:prstGeom>
        </p:spPr>
        <p:txBody>
          <a:bodyPr vert="horz" lIns="93113" tIns="46557" rIns="93113" bIns="46557" rtlCol="0"/>
          <a:lstStyle>
            <a:lvl1pPr algn="r">
              <a:defRPr sz="1200">
                <a:latin typeface="Arial" charset="0"/>
                <a:cs typeface="+mn-cs"/>
              </a:defRPr>
            </a:lvl1pPr>
          </a:lstStyle>
          <a:p>
            <a:pPr>
              <a:defRPr/>
            </a:pPr>
            <a:fld id="{B07EF27E-3E80-40B9-BE2F-D629A2253969}" type="datetimeFigureOut">
              <a:rPr lang="en-US"/>
              <a:pPr>
                <a:defRPr/>
              </a:pPr>
              <a:t>7/29/2016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13" tIns="46557" rIns="93113" bIns="46557" rtlCol="0" anchor="ctr"/>
          <a:lstStyle/>
          <a:p>
            <a:pPr lvl="0"/>
            <a:endParaRPr lang="en-US" noProof="0" dirty="0" smtClean="0"/>
          </a:p>
        </p:txBody>
      </p:sp>
      <p:sp>
        <p:nvSpPr>
          <p:cNvPr id="5" name="Notes Placeholder 4"/>
          <p:cNvSpPr>
            <a:spLocks noGrp="1"/>
          </p:cNvSpPr>
          <p:nvPr>
            <p:ph type="body" sz="quarter" idx="3"/>
          </p:nvPr>
        </p:nvSpPr>
        <p:spPr>
          <a:xfrm>
            <a:off x="701992" y="4416742"/>
            <a:ext cx="5606418" cy="4180527"/>
          </a:xfrm>
          <a:prstGeom prst="rect">
            <a:avLst/>
          </a:prstGeom>
        </p:spPr>
        <p:txBody>
          <a:bodyPr vert="horz" lIns="93113" tIns="46557" rIns="93113" bIns="4655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897"/>
            <a:ext cx="3037735" cy="462918"/>
          </a:xfrm>
          <a:prstGeom prst="rect">
            <a:avLst/>
          </a:prstGeom>
        </p:spPr>
        <p:txBody>
          <a:bodyPr vert="horz" lIns="93113" tIns="46557" rIns="93113" bIns="46557" rtlCol="0" anchor="b"/>
          <a:lstStyle>
            <a:lvl1pPr algn="l">
              <a:defRPr sz="1200">
                <a:latin typeface="Arial" charset="0"/>
                <a:cs typeface="+mn-cs"/>
              </a:defRPr>
            </a:lvl1pPr>
          </a:lstStyle>
          <a:p>
            <a:pPr>
              <a:defRPr/>
            </a:pPr>
            <a:endParaRPr lang="en-US" dirty="0"/>
          </a:p>
        </p:txBody>
      </p:sp>
      <p:sp>
        <p:nvSpPr>
          <p:cNvPr id="7" name="Slide Number Placeholder 6"/>
          <p:cNvSpPr>
            <a:spLocks noGrp="1"/>
          </p:cNvSpPr>
          <p:nvPr>
            <p:ph type="sldNum" sz="quarter" idx="5"/>
          </p:nvPr>
        </p:nvSpPr>
        <p:spPr>
          <a:xfrm>
            <a:off x="3971081" y="8831897"/>
            <a:ext cx="3037735" cy="462918"/>
          </a:xfrm>
          <a:prstGeom prst="rect">
            <a:avLst/>
          </a:prstGeom>
        </p:spPr>
        <p:txBody>
          <a:bodyPr vert="horz" lIns="93113" tIns="46557" rIns="93113" bIns="46557" rtlCol="0" anchor="b"/>
          <a:lstStyle>
            <a:lvl1pPr algn="r">
              <a:defRPr sz="1200">
                <a:latin typeface="Arial" charset="0"/>
                <a:cs typeface="+mn-cs"/>
              </a:defRPr>
            </a:lvl1pPr>
          </a:lstStyle>
          <a:p>
            <a:pPr>
              <a:defRPr/>
            </a:pPr>
            <a:fld id="{02A8D0B7-C4CC-4531-9432-7DB439AE5FB9}" type="slidenum">
              <a:rPr lang="en-US"/>
              <a:pPr>
                <a:defRPr/>
              </a:pPr>
              <a:t>‹#›</a:t>
            </a:fld>
            <a:endParaRPr lang="en-US" dirty="0"/>
          </a:p>
        </p:txBody>
      </p:sp>
    </p:spTree>
    <p:extLst>
      <p:ext uri="{BB962C8B-B14F-4D97-AF65-F5344CB8AC3E}">
        <p14:creationId xmlns:p14="http://schemas.microsoft.com/office/powerpoint/2010/main" val="33324130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146" algn="l" rtl="0" eaLnBrk="0" fontAlgn="base" hangingPunct="0">
      <a:spcBef>
        <a:spcPct val="30000"/>
      </a:spcBef>
      <a:spcAft>
        <a:spcPct val="0"/>
      </a:spcAft>
      <a:defRPr sz="1200" kern="1200">
        <a:solidFill>
          <a:schemeClr val="tx1"/>
        </a:solidFill>
        <a:latin typeface="+mn-lt"/>
        <a:ea typeface="+mn-ea"/>
        <a:cs typeface="+mn-cs"/>
      </a:defRPr>
    </a:lvl2pPr>
    <a:lvl3pPr marL="914293" algn="l" rtl="0" eaLnBrk="0" fontAlgn="base" hangingPunct="0">
      <a:spcBef>
        <a:spcPct val="30000"/>
      </a:spcBef>
      <a:spcAft>
        <a:spcPct val="0"/>
      </a:spcAft>
      <a:defRPr sz="1200" kern="1200">
        <a:solidFill>
          <a:schemeClr val="tx1"/>
        </a:solidFill>
        <a:latin typeface="+mn-lt"/>
        <a:ea typeface="+mn-ea"/>
        <a:cs typeface="+mn-cs"/>
      </a:defRPr>
    </a:lvl3pPr>
    <a:lvl4pPr marL="1371440" algn="l" rtl="0" eaLnBrk="0" fontAlgn="base" hangingPunct="0">
      <a:spcBef>
        <a:spcPct val="30000"/>
      </a:spcBef>
      <a:spcAft>
        <a:spcPct val="0"/>
      </a:spcAft>
      <a:defRPr sz="1200" kern="1200">
        <a:solidFill>
          <a:schemeClr val="tx1"/>
        </a:solidFill>
        <a:latin typeface="+mn-lt"/>
        <a:ea typeface="+mn-ea"/>
        <a:cs typeface="+mn-cs"/>
      </a:defRPr>
    </a:lvl4pPr>
    <a:lvl5pPr marL="1828586" algn="l" rtl="0" eaLnBrk="0" fontAlgn="base" hangingPunct="0">
      <a:spcBef>
        <a:spcPct val="30000"/>
      </a:spcBef>
      <a:spcAft>
        <a:spcPct val="0"/>
      </a:spcAft>
      <a:defRPr sz="1200" kern="1200">
        <a:solidFill>
          <a:schemeClr val="tx1"/>
        </a:solidFill>
        <a:latin typeface="+mn-lt"/>
        <a:ea typeface="+mn-ea"/>
        <a:cs typeface="+mn-cs"/>
      </a:defRPr>
    </a:lvl5pPr>
    <a:lvl6pPr marL="2285733" algn="l" defTabSz="914293" rtl="0" eaLnBrk="1" latinLnBrk="0" hangingPunct="1">
      <a:defRPr sz="1200" kern="1200">
        <a:solidFill>
          <a:schemeClr val="tx1"/>
        </a:solidFill>
        <a:latin typeface="+mn-lt"/>
        <a:ea typeface="+mn-ea"/>
        <a:cs typeface="+mn-cs"/>
      </a:defRPr>
    </a:lvl6pPr>
    <a:lvl7pPr marL="2742879" algn="l" defTabSz="914293" rtl="0" eaLnBrk="1" latinLnBrk="0" hangingPunct="1">
      <a:defRPr sz="1200" kern="1200">
        <a:solidFill>
          <a:schemeClr val="tx1"/>
        </a:solidFill>
        <a:latin typeface="+mn-lt"/>
        <a:ea typeface="+mn-ea"/>
        <a:cs typeface="+mn-cs"/>
      </a:defRPr>
    </a:lvl7pPr>
    <a:lvl8pPr marL="3200026" algn="l" defTabSz="914293" rtl="0" eaLnBrk="1" latinLnBrk="0" hangingPunct="1">
      <a:defRPr sz="1200" kern="1200">
        <a:solidFill>
          <a:schemeClr val="tx1"/>
        </a:solidFill>
        <a:latin typeface="+mn-lt"/>
        <a:ea typeface="+mn-ea"/>
        <a:cs typeface="+mn-cs"/>
      </a:defRPr>
    </a:lvl8pPr>
    <a:lvl9pPr marL="3657172" algn="l" defTabSz="91429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xfrm>
            <a:off x="1184275" y="698500"/>
            <a:ext cx="4654550" cy="3490913"/>
          </a:xfrm>
          <a:noFill/>
          <a:ln>
            <a:solidFill>
              <a:srgbClr val="000000"/>
            </a:solidFill>
            <a:miter lim="800000"/>
            <a:headEnd/>
            <a:tailEnd/>
          </a:ln>
        </p:spPr>
      </p:sp>
      <p:sp>
        <p:nvSpPr>
          <p:cNvPr id="1095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1E99E62-C053-4657-BE5F-0ED98AD54310}" type="slidenum">
              <a:rPr lang="en-US" smtClean="0"/>
              <a:pPr>
                <a:defRPr/>
              </a:pPr>
              <a:t>14</a:t>
            </a:fld>
            <a:endParaRPr lang="en-US" dirty="0" smtClean="0"/>
          </a:p>
        </p:txBody>
      </p:sp>
    </p:spTree>
    <p:extLst>
      <p:ext uri="{BB962C8B-B14F-4D97-AF65-F5344CB8AC3E}">
        <p14:creationId xmlns:p14="http://schemas.microsoft.com/office/powerpoint/2010/main" val="14790940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p:cNvSpPr/>
          <p:nvPr userDrawn="1"/>
        </p:nvSpPr>
        <p:spPr>
          <a:xfrm>
            <a:off x="0" y="6477000"/>
            <a:ext cx="9144000" cy="3810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96D4C6-520B-4ED7-AE14-B22DF385612C}" type="datetimeFigureOut">
              <a:rPr lang="en-US"/>
              <a:pPr>
                <a:defRPr/>
              </a:pPr>
              <a:t>7/29/2016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5140056-F3CB-445E-9DC8-4792FE8F5DF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60445AB-8482-4F6A-9EB9-B87CC90B27DF}" type="datetimeFigureOut">
              <a:rPr lang="en-US"/>
              <a:pPr>
                <a:defRPr/>
              </a:pPr>
              <a:t>7/29/2016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A0444BC-6A98-42E0-83BC-CBDB9D821BE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Rectangle 1"/>
          <p:cNvSpPr/>
          <p:nvPr userDrawn="1"/>
        </p:nvSpPr>
        <p:spPr>
          <a:xfrm>
            <a:off x="0" y="6477000"/>
            <a:ext cx="9144000" cy="3810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a:defRPr/>
              </a:pPr>
              <a:endParaRPr lang="en-US" dirty="0">
                <a:cs typeface="+mn-cs"/>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cs typeface="+mn-cs"/>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cs typeface="+mn-cs"/>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cs typeface="+mn-cs"/>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cs typeface="+mn-cs"/>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a:defRPr/>
              </a:pPr>
              <a:endParaRPr lang="en-US" dirty="0">
                <a:cs typeface="+mn-cs"/>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a:defRPr/>
              </a:pPr>
              <a:endParaRPr lang="en-US" dirty="0">
                <a:cs typeface="+mn-cs"/>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12" name="Straight Connector 11"/>
          <p:cNvCxnSpPr/>
          <p:nvPr userDrawn="1"/>
        </p:nvCxnSpPr>
        <p:spPr>
          <a:xfrm rot="5400000">
            <a:off x="8343900" y="6635750"/>
            <a:ext cx="228600"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rot="10800000" flipH="1" flipV="1">
            <a:off x="8458200" y="6521450"/>
            <a:ext cx="381000" cy="247650"/>
          </a:xfrm>
          <a:prstGeom prst="rect">
            <a:avLst/>
          </a:prstGeom>
          <a:noFill/>
        </p:spPr>
        <p:txBody>
          <a:bodyPr lIns="91429" tIns="45714" rIns="91429" bIns="45714">
            <a:spAutoFit/>
          </a:bodyPr>
          <a:lstStyle/>
          <a:p>
            <a:pPr fontAlgn="auto">
              <a:spcBef>
                <a:spcPts val="0"/>
              </a:spcBef>
              <a:spcAft>
                <a:spcPts val="0"/>
              </a:spcAft>
              <a:defRPr/>
            </a:pPr>
            <a:fld id="{B9EB1EB7-54EE-41F9-8629-EB625A9505E5}" type="slidenum">
              <a:rPr lang="en-US" sz="1000">
                <a:solidFill>
                  <a:schemeClr val="tx2">
                    <a:lumMod val="75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75000"/>
                </a:schemeClr>
              </a:solidFill>
              <a:latin typeface="Arial" pitchFamily="34" charset="0"/>
              <a:cs typeface="Arial" pitchFamily="34" charset="0"/>
            </a:endParaRPr>
          </a:p>
        </p:txBody>
      </p:sp>
      <p:pic>
        <p:nvPicPr>
          <p:cNvPr id="14" name="Picture 15"/>
          <p:cNvPicPr>
            <a:picLocks noChangeAspect="1" noChangeArrowheads="1"/>
          </p:cNvPicPr>
          <p:nvPr userDrawn="1"/>
        </p:nvPicPr>
        <p:blipFill>
          <a:blip r:embed="rId2" cstate="print"/>
          <a:srcRect/>
          <a:stretch>
            <a:fillRect/>
          </a:stretch>
        </p:blipFill>
        <p:spPr bwMode="auto">
          <a:xfrm>
            <a:off x="6553201" y="6400800"/>
            <a:ext cx="1751013" cy="457200"/>
          </a:xfrm>
          <a:prstGeom prst="rect">
            <a:avLst/>
          </a:prstGeom>
          <a:noFill/>
          <a:ln w="9525">
            <a:noFill/>
            <a:miter lim="800000"/>
            <a:headEnd/>
            <a:tailEnd/>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4" name="Rectangle 3"/>
          <p:cNvSpPr/>
          <p:nvPr userDrawn="1"/>
        </p:nvSpPr>
        <p:spPr>
          <a:xfrm>
            <a:off x="7924800" y="6400800"/>
            <a:ext cx="4572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a:defRPr/>
            </a:pPr>
            <a:endParaRPr lang="en-US" dirty="0"/>
          </a:p>
        </p:txBody>
      </p:sp>
      <p:sp>
        <p:nvSpPr>
          <p:cNvPr id="2" name="Title 1"/>
          <p:cNvSpPr>
            <a:spLocks noGrp="1"/>
          </p:cNvSpPr>
          <p:nvPr>
            <p:ph type="ctrTitle"/>
          </p:nvPr>
        </p:nvSpPr>
        <p:spPr>
          <a:xfrm>
            <a:off x="685800" y="2129731"/>
            <a:ext cx="7772400" cy="1470422"/>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5905"/>
            <a:ext cx="6400800" cy="1753195"/>
          </a:xfrm>
          <a:prstGeom prst="rect">
            <a:avLst/>
          </a:prstGeom>
        </p:spPr>
        <p:txBody>
          <a:bodyPr/>
          <a:lstStyle>
            <a:lvl1pPr marL="0" indent="0" algn="ctr">
              <a:buNone/>
              <a:defRPr/>
            </a:lvl1pPr>
            <a:lvl2pPr marL="457146" indent="0" algn="ctr">
              <a:buNone/>
              <a:defRPr/>
            </a:lvl2pPr>
            <a:lvl3pPr marL="914293" indent="0" algn="ctr">
              <a:buNone/>
              <a:defRPr/>
            </a:lvl3pPr>
            <a:lvl4pPr marL="1371440" indent="0" algn="ctr">
              <a:buNone/>
              <a:defRPr/>
            </a:lvl4pPr>
            <a:lvl5pPr marL="1828586" indent="0" algn="ctr">
              <a:buNone/>
              <a:defRPr/>
            </a:lvl5pPr>
            <a:lvl6pPr marL="2285733" indent="0" algn="ctr">
              <a:buNone/>
              <a:defRPr/>
            </a:lvl6pPr>
            <a:lvl7pPr marL="2742879" indent="0" algn="ctr">
              <a:buNone/>
              <a:defRPr/>
            </a:lvl7pPr>
            <a:lvl8pPr marL="3200026" indent="0" algn="ctr">
              <a:buNone/>
              <a:defRPr/>
            </a:lvl8pPr>
            <a:lvl9pPr marL="3657172"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7A6669E1-A0FD-413F-8C1B-F72D106B960D}"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8098686C-5258-49B7-9C96-C0EC456036C7}"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4932BECF-8580-4E47-97A5-456DFEEEF289}"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911E7F19-56B0-4B2F-929B-CA33C043FE63}"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1A957D94-7459-4881-AAEC-E851FF8589D3}"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B9BF5943-8B0C-498F-914D-2119C3CB5394}"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D40C8D-86FB-4093-A8FC-B025B65B99A4}" type="datetimeFigureOut">
              <a:rPr lang="en-US"/>
              <a:pPr>
                <a:defRPr/>
              </a:pPr>
              <a:t>7/29/2016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84858E3-E4ED-40FA-8D40-3EF180E2E1BA}"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840C27DA-B4E7-4E0F-8E38-FD75816949F4}"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
        <p:nvSpPr>
          <p:cNvPr id="2" name="Rectangle 1"/>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fontAlgn="auto">
              <a:spcBef>
                <a:spcPts val="0"/>
              </a:spcBef>
              <a:spcAft>
                <a:spcPts val="0"/>
              </a:spcAft>
              <a:defRPr/>
            </a:pPr>
            <a:endParaRPr lang="en-US" dirty="0"/>
          </a:p>
        </p:txBody>
      </p:sp>
      <p:grpSp>
        <p:nvGrpSpPr>
          <p:cNvPr id="3" name="Group 6"/>
          <p:cNvGrpSpPr>
            <a:grpSpLocks/>
          </p:cNvGrpSpPr>
          <p:nvPr userDrawn="1"/>
        </p:nvGrpSpPr>
        <p:grpSpPr bwMode="auto">
          <a:xfrm>
            <a:off x="161926" y="6526213"/>
            <a:ext cx="295275" cy="228600"/>
            <a:chOff x="152400" y="6440487"/>
            <a:chExt cx="414333" cy="341313"/>
          </a:xfrm>
        </p:grpSpPr>
        <p:sp>
          <p:nvSpPr>
            <p:cNvPr id="4"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5"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6"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7"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8"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fontAlgn="auto">
                <a:spcBef>
                  <a:spcPts val="0"/>
                </a:spcBef>
                <a:spcAft>
                  <a:spcPts val="0"/>
                </a:spcAft>
                <a:defRPr/>
              </a:pPr>
              <a:endParaRPr lang="en-US" dirty="0">
                <a:latin typeface="+mn-lt"/>
              </a:endParaRPr>
            </a:p>
          </p:txBody>
        </p:sp>
        <p:sp>
          <p:nvSpPr>
            <p:cNvPr id="9"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sp>
          <p:nvSpPr>
            <p:cNvPr id="10"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fontAlgn="auto">
                <a:spcBef>
                  <a:spcPts val="0"/>
                </a:spcBef>
                <a:spcAft>
                  <a:spcPts val="0"/>
                </a:spcAft>
                <a:defRPr/>
              </a:pPr>
              <a:endParaRPr lang="en-US" dirty="0">
                <a:latin typeface="+mn-lt"/>
              </a:endParaRPr>
            </a:p>
          </p:txBody>
        </p:sp>
        <p:cxnSp>
          <p:nvCxnSpPr>
            <p:cNvPr id="11" name="Straight Connector 10"/>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a:spLocks noChangeArrowheads="1"/>
          </p:cNvSpPr>
          <p:nvPr userDrawn="1"/>
        </p:nvSpPr>
        <p:spPr bwMode="auto">
          <a:xfrm>
            <a:off x="304800" y="214313"/>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lIns="91429" tIns="45714" rIns="91429" bIns="45714"/>
          <a:lstStyle/>
          <a:p>
            <a:pPr fontAlgn="auto">
              <a:spcBef>
                <a:spcPts val="0"/>
              </a:spcBef>
              <a:spcAft>
                <a:spcPts val="0"/>
              </a:spcAft>
              <a:defRPr/>
            </a:pPr>
            <a:endParaRPr lang="en-US" dirty="0">
              <a:latin typeface="+mn-lt"/>
            </a:endParaRPr>
          </a:p>
        </p:txBody>
      </p:sp>
      <p:grpSp>
        <p:nvGrpSpPr>
          <p:cNvPr id="13" name="Group 17"/>
          <p:cNvGrpSpPr>
            <a:grpSpLocks/>
          </p:cNvGrpSpPr>
          <p:nvPr userDrawn="1"/>
        </p:nvGrpSpPr>
        <p:grpSpPr bwMode="auto">
          <a:xfrm>
            <a:off x="657226" y="482600"/>
            <a:ext cx="8486775" cy="731838"/>
            <a:chOff x="962024" y="2038350"/>
            <a:chExt cx="8486775" cy="781050"/>
          </a:xfrm>
        </p:grpSpPr>
        <p:sp>
          <p:nvSpPr>
            <p:cNvPr id="14"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sp>
          <p:nvSpPr>
            <p:cNvPr id="15" name="Rectangle 4"/>
            <p:cNvSpPr>
              <a:spLocks noChangeArrowheads="1"/>
            </p:cNvSpPr>
            <p:nvPr/>
          </p:nvSpPr>
          <p:spPr bwMode="auto">
            <a:xfrm>
              <a:off x="962024" y="2543237"/>
              <a:ext cx="8486775" cy="47439"/>
            </a:xfrm>
            <a:prstGeom prst="rect">
              <a:avLst/>
            </a:prstGeom>
            <a:solidFill>
              <a:schemeClr val="tx2">
                <a:lumMod val="75000"/>
              </a:schemeClr>
            </a:solidFill>
            <a:ln w="9525">
              <a:noFill/>
              <a:miter lim="800000"/>
              <a:headEnd/>
              <a:tailEnd/>
            </a:ln>
          </p:spPr>
          <p:txBody>
            <a:bodyPr/>
            <a:lstStyle/>
            <a:p>
              <a:pPr fontAlgn="auto">
                <a:spcBef>
                  <a:spcPts val="0"/>
                </a:spcBef>
                <a:spcAft>
                  <a:spcPts val="0"/>
                </a:spcAft>
                <a:defRPr/>
              </a:pPr>
              <a:endParaRPr lang="en-US" dirty="0">
                <a:latin typeface="Calibri" pitchFamily="34" charset="0"/>
              </a:endParaRPr>
            </a:p>
          </p:txBody>
        </p:sp>
      </p:grpSp>
      <p:sp>
        <p:nvSpPr>
          <p:cNvPr id="16" name="TextBox 15"/>
          <p:cNvSpPr txBox="1"/>
          <p:nvPr userDrawn="1"/>
        </p:nvSpPr>
        <p:spPr>
          <a:xfrm rot="10800000" flipH="1" flipV="1">
            <a:off x="8613775" y="6503915"/>
            <a:ext cx="381000" cy="246209"/>
          </a:xfrm>
          <a:prstGeom prst="rect">
            <a:avLst/>
          </a:prstGeom>
          <a:noFill/>
        </p:spPr>
        <p:txBody>
          <a:bodyPr lIns="91429" tIns="45714" rIns="91429" bIns="45714">
            <a:spAutoFit/>
          </a:bodyPr>
          <a:lstStyle/>
          <a:p>
            <a:pPr fontAlgn="auto">
              <a:spcBef>
                <a:spcPts val="0"/>
              </a:spcBef>
              <a:spcAft>
                <a:spcPts val="0"/>
              </a:spcAft>
              <a:defRPr/>
            </a:pPr>
            <a:fld id="{D9D75168-4BB8-4A17-8747-17A11979A96E}" type="slidenum">
              <a:rPr lang="en-US" sz="100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dirty="0">
              <a:solidFill>
                <a:schemeClr val="tx2">
                  <a:lumMod val="50000"/>
                </a:schemeClr>
              </a:solidFill>
              <a:latin typeface="Arial" pitchFamily="34" charset="0"/>
              <a:cs typeface="Arial" pitchFamily="34" charset="0"/>
            </a:endParaRPr>
          </a:p>
        </p:txBody>
      </p:sp>
      <p:cxnSp>
        <p:nvCxnSpPr>
          <p:cNvPr id="17" name="Straight Connector 16"/>
          <p:cNvCxnSpPr/>
          <p:nvPr userDrawn="1"/>
        </p:nvCxnSpPr>
        <p:spPr>
          <a:xfrm rot="16200000" flipH="1">
            <a:off x="8462963" y="6634163"/>
            <a:ext cx="257175"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a:xfrm>
            <a:off x="7747000" y="6457950"/>
            <a:ext cx="582188" cy="369320"/>
          </a:xfrm>
          <a:prstGeom prst="rect">
            <a:avLst/>
          </a:prstGeom>
          <a:solidFill>
            <a:schemeClr val="bg1"/>
          </a:solidFill>
        </p:spPr>
        <p:txBody>
          <a:bodyPr wrap="none" lIns="91429" tIns="45714" rIns="91429" bIns="45714">
            <a:spAutoFit/>
          </a:bodyPr>
          <a:lstStyle/>
          <a:p>
            <a:pPr>
              <a:defRPr/>
            </a:pPr>
            <a:r>
              <a:rPr lang="en-US" b="1" dirty="0">
                <a:solidFill>
                  <a:schemeClr val="accent1">
                    <a:lumMod val="75000"/>
                  </a:schemeClr>
                </a:solidFill>
              </a:rPr>
              <a:t>NIC</a:t>
            </a:r>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Box 1"/>
          <p:cNvSpPr txBox="1"/>
          <p:nvPr userDrawn="1"/>
        </p:nvSpPr>
        <p:spPr>
          <a:xfrm rot="10800000" flipH="1" flipV="1">
            <a:off x="4748070" y="6524062"/>
            <a:ext cx="516659" cy="200033"/>
          </a:xfrm>
          <a:prstGeom prst="rect">
            <a:avLst/>
          </a:prstGeom>
          <a:noFill/>
        </p:spPr>
        <p:txBody>
          <a:bodyPr lIns="91418" tIns="45709" rIns="91418" bIns="45709">
            <a:spAutoFit/>
          </a:bodyPr>
          <a:lstStyle/>
          <a:p>
            <a:pPr fontAlgn="auto">
              <a:spcBef>
                <a:spcPts val="0"/>
              </a:spcBef>
              <a:spcAft>
                <a:spcPts val="0"/>
              </a:spcAft>
              <a:defRPr/>
            </a:pPr>
            <a:fld id="{CB7D3DCD-7F57-4041-91FA-671DE0ACED84}" type="slidenum">
              <a:rPr lang="en-US" sz="700">
                <a:solidFill>
                  <a:schemeClr val="bg1">
                    <a:lumMod val="50000"/>
                  </a:schemeClr>
                </a:solidFill>
                <a:latin typeface="Century Gothic" pitchFamily="34" charset="0"/>
                <a:cs typeface="Arial" pitchFamily="34" charset="0"/>
              </a:rPr>
              <a:pPr fontAlgn="auto">
                <a:spcBef>
                  <a:spcPts val="0"/>
                </a:spcBef>
                <a:spcAft>
                  <a:spcPts val="0"/>
                </a:spcAft>
                <a:defRPr/>
              </a:pPr>
              <a:t>‹#›</a:t>
            </a:fld>
            <a:r>
              <a:rPr lang="en-US" sz="700" dirty="0">
                <a:solidFill>
                  <a:srgbClr val="003366"/>
                </a:solidFill>
                <a:latin typeface="Arial" pitchFamily="34" charset="0"/>
                <a:cs typeface="Arial" pitchFamily="34" charset="0"/>
              </a:rPr>
              <a:t> </a:t>
            </a:r>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61636" y="6526029"/>
            <a:ext cx="295853" cy="229721"/>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defRPr/>
              </a:pPr>
              <a:endParaRPr lang="en-US" dirty="0"/>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defRPr/>
              </a:pPr>
              <a:endParaRPr lang="en-US" dirty="0"/>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defRPr/>
              </a:pPr>
              <a:endParaRPr lang="en-US" dirty="0"/>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00603" y="2823882"/>
            <a:ext cx="8812068" cy="46225"/>
            <a:chOff x="220170" y="1129861"/>
            <a:chExt cx="9693533" cy="51815"/>
          </a:xfrm>
        </p:grpSpPr>
        <p:sp>
          <p:nvSpPr>
            <p:cNvPr id="14" name="Rectangle 13"/>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dirty="0"/>
            </a:p>
          </p:txBody>
        </p:sp>
        <p:cxnSp>
          <p:nvCxnSpPr>
            <p:cNvPr id="15" name="Straight Connector 14"/>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61636" y="6526029"/>
            <a:ext cx="295853" cy="229721"/>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defRPr/>
              </a:pPr>
              <a:endParaRPr lang="en-US" dirty="0"/>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defRPr/>
              </a:pPr>
              <a:endParaRPr lang="en-US" dirty="0"/>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defRPr/>
              </a:pPr>
              <a:endParaRPr lang="en-US" dirty="0"/>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00603" y="902073"/>
            <a:ext cx="8812068" cy="46225"/>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dirty="0"/>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277093" y="6454588"/>
            <a:ext cx="7135091" cy="56029"/>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91407" tIns="45704" rIns="91407" bIns="45704" anchor="ctr"/>
          <a:lstStyle/>
          <a:p>
            <a:pPr algn="ctr">
              <a:defRPr/>
            </a:pPr>
            <a:endParaRPr lang="en-US" dirty="0"/>
          </a:p>
        </p:txBody>
      </p:sp>
      <p:sp>
        <p:nvSpPr>
          <p:cNvPr id="16" name="TextBox 15"/>
          <p:cNvSpPr txBox="1"/>
          <p:nvPr userDrawn="1"/>
        </p:nvSpPr>
        <p:spPr>
          <a:xfrm rot="10800000" flipH="1" flipV="1">
            <a:off x="4748070" y="6524062"/>
            <a:ext cx="516659" cy="200033"/>
          </a:xfrm>
          <a:prstGeom prst="rect">
            <a:avLst/>
          </a:prstGeom>
          <a:noFill/>
        </p:spPr>
        <p:txBody>
          <a:bodyPr lIns="91418" tIns="45709" rIns="91418" bIns="45709">
            <a:spAutoFit/>
          </a:bodyPr>
          <a:lstStyle/>
          <a:p>
            <a:pPr fontAlgn="auto">
              <a:spcBef>
                <a:spcPts val="0"/>
              </a:spcBef>
              <a:spcAft>
                <a:spcPts val="0"/>
              </a:spcAft>
              <a:defRPr/>
            </a:pPr>
            <a:fld id="{CB7D3DCD-7F57-4041-91FA-671DE0ACED84}" type="slidenum">
              <a:rPr lang="en-US" sz="700">
                <a:solidFill>
                  <a:schemeClr val="bg1">
                    <a:lumMod val="50000"/>
                  </a:schemeClr>
                </a:solidFill>
                <a:latin typeface="Century Gothic" pitchFamily="34" charset="0"/>
                <a:cs typeface="Arial" pitchFamily="34" charset="0"/>
              </a:rPr>
              <a:pPr fontAlgn="auto">
                <a:spcBef>
                  <a:spcPts val="0"/>
                </a:spcBef>
                <a:spcAft>
                  <a:spcPts val="0"/>
                </a:spcAft>
                <a:defRPr/>
              </a:pPr>
              <a:t>‹#›</a:t>
            </a:fld>
            <a:r>
              <a:rPr lang="en-US" sz="700" dirty="0">
                <a:solidFill>
                  <a:srgbClr val="003366"/>
                </a:solidFill>
                <a:latin typeface="Arial" pitchFamily="34" charset="0"/>
                <a:cs typeface="Arial" pitchFamily="34" charset="0"/>
              </a:rPr>
              <a:t> </a:t>
            </a:r>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7_Title Slide">
    <p:spTree>
      <p:nvGrpSpPr>
        <p:cNvPr id="1" name=""/>
        <p:cNvGrpSpPr/>
        <p:nvPr/>
      </p:nvGrpSpPr>
      <p:grpSpPr>
        <a:xfrm>
          <a:off x="0" y="0"/>
          <a:ext cx="0" cy="0"/>
          <a:chOff x="0" y="0"/>
          <a:chExt cx="0" cy="0"/>
        </a:xfrm>
      </p:grpSpPr>
      <p:grpSp>
        <p:nvGrpSpPr>
          <p:cNvPr id="3" name="Group 11"/>
          <p:cNvGrpSpPr>
            <a:grpSpLocks/>
          </p:cNvGrpSpPr>
          <p:nvPr userDrawn="1"/>
        </p:nvGrpSpPr>
        <p:grpSpPr bwMode="auto">
          <a:xfrm>
            <a:off x="200603" y="902077"/>
            <a:ext cx="8812068" cy="46225"/>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sz="1800" dirty="0"/>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812800" y="6454592"/>
            <a:ext cx="6639411" cy="47808"/>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91429" tIns="45715" rIns="91429" bIns="45715" anchor="ctr"/>
          <a:lstStyle/>
          <a:p>
            <a:pPr algn="ctr">
              <a:defRPr/>
            </a:pPr>
            <a:endParaRPr lang="en-US" sz="1800"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86434" y="6110235"/>
            <a:ext cx="1657566" cy="762330"/>
          </a:xfrm>
          <a:prstGeom prst="rect">
            <a:avLst/>
          </a:prstGeom>
        </p:spPr>
      </p:pic>
    </p:spTree>
    <p:extLst>
      <p:ext uri="{BB962C8B-B14F-4D97-AF65-F5344CB8AC3E}">
        <p14:creationId xmlns:p14="http://schemas.microsoft.com/office/powerpoint/2010/main" val="36865583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Rectangle 2"/>
          <p:cNvSpPr/>
          <p:nvPr userDrawn="1"/>
        </p:nvSpPr>
        <p:spPr>
          <a:xfrm>
            <a:off x="0" y="6477000"/>
            <a:ext cx="9144000" cy="305098"/>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grpSp>
        <p:nvGrpSpPr>
          <p:cNvPr id="2" name="Group 6"/>
          <p:cNvGrpSpPr>
            <a:grpSpLocks/>
          </p:cNvGrpSpPr>
          <p:nvPr userDrawn="1"/>
        </p:nvGrpSpPr>
        <p:grpSpPr bwMode="auto">
          <a:xfrm>
            <a:off x="161927" y="6526115"/>
            <a:ext cx="295275" cy="229195"/>
            <a:chOff x="152400" y="6440487"/>
            <a:chExt cx="414333" cy="341313"/>
          </a:xfrm>
        </p:grpSpPr>
        <p:sp>
          <p:nvSpPr>
            <p:cNvPr id="5" name="Line 10"/>
            <p:cNvSpPr>
              <a:spLocks noChangeShapeType="1"/>
            </p:cNvSpPr>
            <p:nvPr userDrawn="1"/>
          </p:nvSpPr>
          <p:spPr bwMode="auto">
            <a:xfrm flipV="1">
              <a:off x="152400" y="6444920"/>
              <a:ext cx="2228" cy="223847"/>
            </a:xfrm>
            <a:prstGeom prst="line">
              <a:avLst/>
            </a:prstGeom>
            <a:noFill/>
            <a:ln w="9525">
              <a:solidFill>
                <a:schemeClr val="bg1"/>
              </a:solidFill>
              <a:round/>
              <a:headEnd/>
              <a:tailEnd/>
            </a:ln>
          </p:spPr>
          <p:txBody>
            <a:bodyPr/>
            <a:lstStyle/>
            <a:p>
              <a:pPr>
                <a:defRPr/>
              </a:pPr>
              <a:endParaRPr lang="en-US" dirty="0"/>
            </a:p>
          </p:txBody>
        </p:sp>
        <p:sp>
          <p:nvSpPr>
            <p:cNvPr id="6" name="Freeform 11"/>
            <p:cNvSpPr>
              <a:spLocks/>
            </p:cNvSpPr>
            <p:nvPr userDrawn="1"/>
          </p:nvSpPr>
          <p:spPr bwMode="auto">
            <a:xfrm>
              <a:off x="152400" y="6440487"/>
              <a:ext cx="167070" cy="77570"/>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7" name="Freeform 12"/>
            <p:cNvSpPr>
              <a:spLocks/>
            </p:cNvSpPr>
            <p:nvPr userDrawn="1"/>
          </p:nvSpPr>
          <p:spPr bwMode="auto">
            <a:xfrm>
              <a:off x="152400" y="6518057"/>
              <a:ext cx="167070" cy="7978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8" name="Freeform 13"/>
            <p:cNvSpPr>
              <a:spLocks/>
            </p:cNvSpPr>
            <p:nvPr userDrawn="1"/>
          </p:nvSpPr>
          <p:spPr bwMode="auto">
            <a:xfrm>
              <a:off x="230367" y="6515842"/>
              <a:ext cx="124745" cy="7978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9" name="Freeform 14"/>
            <p:cNvSpPr>
              <a:spLocks/>
            </p:cNvSpPr>
            <p:nvPr userDrawn="1"/>
          </p:nvSpPr>
          <p:spPr bwMode="auto">
            <a:xfrm>
              <a:off x="230367" y="6595629"/>
              <a:ext cx="124745" cy="77570"/>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10" name="Line 16"/>
            <p:cNvSpPr>
              <a:spLocks noChangeShapeType="1"/>
            </p:cNvSpPr>
            <p:nvPr userDrawn="1"/>
          </p:nvSpPr>
          <p:spPr bwMode="auto">
            <a:xfrm flipV="1">
              <a:off x="194725" y="6518057"/>
              <a:ext cx="280677" cy="263743"/>
            </a:xfrm>
            <a:prstGeom prst="line">
              <a:avLst/>
            </a:prstGeom>
            <a:noFill/>
            <a:ln w="9525">
              <a:solidFill>
                <a:schemeClr val="bg1"/>
              </a:solidFill>
              <a:round/>
              <a:headEnd/>
              <a:tailEnd/>
            </a:ln>
          </p:spPr>
          <p:txBody>
            <a:bodyPr/>
            <a:lstStyle/>
            <a:p>
              <a:pPr>
                <a:defRPr/>
              </a:pPr>
              <a:endParaRPr lang="en-US" dirty="0"/>
            </a:p>
          </p:txBody>
        </p:sp>
        <p:sp>
          <p:nvSpPr>
            <p:cNvPr id="11" name="Line 17"/>
            <p:cNvSpPr>
              <a:spLocks noChangeShapeType="1"/>
            </p:cNvSpPr>
            <p:nvPr userDrawn="1"/>
          </p:nvSpPr>
          <p:spPr bwMode="auto">
            <a:xfrm>
              <a:off x="475402" y="6518057"/>
              <a:ext cx="2227" cy="263743"/>
            </a:xfrm>
            <a:prstGeom prst="line">
              <a:avLst/>
            </a:prstGeom>
            <a:noFill/>
            <a:ln w="9525">
              <a:solidFill>
                <a:schemeClr val="bg1"/>
              </a:solidFill>
              <a:round/>
              <a:headEnd/>
              <a:tailEnd/>
            </a:ln>
          </p:spPr>
          <p:txBody>
            <a:bodyPr/>
            <a:lstStyle/>
            <a:p>
              <a:pPr>
                <a:defRPr/>
              </a:pPr>
              <a:endParaRPr lang="en-US" dirty="0"/>
            </a:p>
          </p:txBody>
        </p:sp>
        <p:cxnSp>
          <p:nvCxnSpPr>
            <p:cNvPr id="12" name="Straight Connector 11"/>
            <p:cNvCxnSpPr/>
            <p:nvPr userDrawn="1"/>
          </p:nvCxnSpPr>
          <p:spPr>
            <a:xfrm>
              <a:off x="337291" y="6673200"/>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a:spLocks noChangeArrowheads="1"/>
          </p:cNvSpPr>
          <p:nvPr userDrawn="1"/>
        </p:nvSpPr>
        <p:spPr bwMode="auto">
          <a:xfrm>
            <a:off x="304800" y="52388"/>
            <a:ext cx="762000" cy="571500"/>
          </a:xfrm>
          <a:prstGeom prst="rect">
            <a:avLst/>
          </a:prstGeom>
          <a:gradFill rotWithShape="0">
            <a:gsLst>
              <a:gs pos="0">
                <a:srgbClr val="B6DDE8"/>
              </a:gs>
              <a:gs pos="100000">
                <a:srgbClr val="F0F8FA"/>
              </a:gs>
            </a:gsLst>
            <a:lin ang="2700000" scaled="1"/>
          </a:gradFill>
          <a:ln w="9525">
            <a:noFill/>
            <a:miter lim="800000"/>
            <a:headEnd/>
            <a:tailEnd/>
          </a:ln>
        </p:spPr>
        <p:txBody>
          <a:bodyPr/>
          <a:lstStyle/>
          <a:p>
            <a:pPr>
              <a:defRPr/>
            </a:pPr>
            <a:endParaRPr lang="en-US" dirty="0"/>
          </a:p>
        </p:txBody>
      </p:sp>
      <p:grpSp>
        <p:nvGrpSpPr>
          <p:cNvPr id="4" name="Group 17"/>
          <p:cNvGrpSpPr>
            <a:grpSpLocks/>
          </p:cNvGrpSpPr>
          <p:nvPr userDrawn="1"/>
        </p:nvGrpSpPr>
        <p:grpSpPr bwMode="auto">
          <a:xfrm>
            <a:off x="657226" y="320278"/>
            <a:ext cx="8486775" cy="732234"/>
            <a:chOff x="962024" y="2038350"/>
            <a:chExt cx="8486775" cy="781050"/>
          </a:xfrm>
        </p:grpSpPr>
        <p:sp>
          <p:nvSpPr>
            <p:cNvPr id="16" name="Rectangle 3"/>
            <p:cNvSpPr>
              <a:spLocks noChangeArrowheads="1"/>
            </p:cNvSpPr>
            <p:nvPr/>
          </p:nvSpPr>
          <p:spPr bwMode="auto">
            <a:xfrm>
              <a:off x="962024" y="2038350"/>
              <a:ext cx="638175" cy="781050"/>
            </a:xfrm>
            <a:prstGeom prst="rect">
              <a:avLst/>
            </a:prstGeom>
            <a:solidFill>
              <a:schemeClr val="tx2">
                <a:lumMod val="40000"/>
                <a:lumOff val="60000"/>
              </a:schemeClr>
            </a:solidFill>
            <a:ln w="9525">
              <a:noFill/>
              <a:miter lim="800000"/>
              <a:headEnd/>
              <a:tailEnd/>
            </a:ln>
          </p:spPr>
          <p:txBody>
            <a:bodyPr/>
            <a:lstStyle/>
            <a:p>
              <a:pPr>
                <a:defRPr/>
              </a:pPr>
              <a:endParaRPr lang="en-US" dirty="0">
                <a:latin typeface="Calibri" pitchFamily="34" charset="0"/>
              </a:endParaRPr>
            </a:p>
          </p:txBody>
        </p:sp>
        <p:sp>
          <p:nvSpPr>
            <p:cNvPr id="17" name="Rectangle 4"/>
            <p:cNvSpPr>
              <a:spLocks noChangeArrowheads="1"/>
            </p:cNvSpPr>
            <p:nvPr/>
          </p:nvSpPr>
          <p:spPr bwMode="auto">
            <a:xfrm>
              <a:off x="962024" y="2543175"/>
              <a:ext cx="8486775" cy="47625"/>
            </a:xfrm>
            <a:prstGeom prst="rect">
              <a:avLst/>
            </a:prstGeom>
            <a:solidFill>
              <a:schemeClr val="tx2">
                <a:lumMod val="75000"/>
              </a:schemeClr>
            </a:solidFill>
            <a:ln w="9525">
              <a:noFill/>
              <a:miter lim="800000"/>
              <a:headEnd/>
              <a:tailEnd/>
            </a:ln>
          </p:spPr>
          <p:txBody>
            <a:bodyPr/>
            <a:lstStyle/>
            <a:p>
              <a:pPr>
                <a:defRPr/>
              </a:pPr>
              <a:endParaRPr lang="en-US" dirty="0">
                <a:latin typeface="Calibri" pitchFamily="34" charset="0"/>
              </a:endParaRPr>
            </a:p>
          </p:txBody>
        </p:sp>
      </p:grpSp>
      <p:sp>
        <p:nvSpPr>
          <p:cNvPr id="18" name="TextBox 17"/>
          <p:cNvSpPr txBox="1"/>
          <p:nvPr userDrawn="1"/>
        </p:nvSpPr>
        <p:spPr>
          <a:xfrm rot="10800000" flipH="1" flipV="1">
            <a:off x="8613775" y="6503463"/>
            <a:ext cx="381000" cy="246221"/>
          </a:xfrm>
          <a:prstGeom prst="rect">
            <a:avLst/>
          </a:prstGeom>
          <a:noFill/>
        </p:spPr>
        <p:txBody>
          <a:bodyPr>
            <a:spAutoFit/>
          </a:bodyPr>
          <a:lstStyle/>
          <a:p>
            <a:pPr fontAlgn="auto">
              <a:spcBef>
                <a:spcPts val="0"/>
              </a:spcBef>
              <a:spcAft>
                <a:spcPts val="0"/>
              </a:spcAft>
              <a:defRPr/>
            </a:pPr>
            <a:fld id="{B2522BCF-1A05-4183-AC5B-2D79FDEDEF34}" type="slidenum">
              <a:rPr lang="en-US" sz="1000" b="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b="0" dirty="0">
              <a:solidFill>
                <a:schemeClr val="tx2">
                  <a:lumMod val="50000"/>
                </a:schemeClr>
              </a:solidFill>
              <a:latin typeface="Arial" pitchFamily="34" charset="0"/>
              <a:cs typeface="Arial" pitchFamily="34" charset="0"/>
            </a:endParaRPr>
          </a:p>
        </p:txBody>
      </p:sp>
      <p:cxnSp>
        <p:nvCxnSpPr>
          <p:cNvPr id="19" name="Straight Connector 18"/>
          <p:cNvCxnSpPr/>
          <p:nvPr userDrawn="1"/>
        </p:nvCxnSpPr>
        <p:spPr>
          <a:xfrm rot="16200000" flipH="1">
            <a:off x="8471000" y="6630293"/>
            <a:ext cx="241102"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pic>
        <p:nvPicPr>
          <p:cNvPr id="20" name="Picture 2" descr="SDCERS logo 2c - Color"/>
          <p:cNvPicPr>
            <a:picLocks noChangeAspect="1" noChangeArrowheads="1"/>
          </p:cNvPicPr>
          <p:nvPr userDrawn="1"/>
        </p:nvPicPr>
        <p:blipFill>
          <a:blip r:embed="rId2" cstate="print"/>
          <a:srcRect/>
          <a:stretch>
            <a:fillRect/>
          </a:stretch>
        </p:blipFill>
        <p:spPr bwMode="auto">
          <a:xfrm>
            <a:off x="7686678" y="6527602"/>
            <a:ext cx="830263" cy="235148"/>
          </a:xfrm>
          <a:prstGeom prst="rect">
            <a:avLst/>
          </a:prstGeom>
          <a:noFill/>
          <a:ln w="9525">
            <a:noFill/>
            <a:miter lim="800000"/>
            <a:headEnd/>
            <a:tailEnd/>
          </a:ln>
        </p:spPr>
      </p:pic>
      <p:sp>
        <p:nvSpPr>
          <p:cNvPr id="14" name="Content Placeholder 2"/>
          <p:cNvSpPr>
            <a:spLocks noGrp="1"/>
          </p:cNvSpPr>
          <p:nvPr>
            <p:ph idx="1"/>
          </p:nvPr>
        </p:nvSpPr>
        <p:spPr>
          <a:xfrm>
            <a:off x="457200" y="1599904"/>
            <a:ext cx="8229600" cy="4525863"/>
          </a:xfrm>
          <a:prstGeom prst="rect">
            <a:avLst/>
          </a:prstGeom>
        </p:spPr>
        <p:txBody>
          <a:bodyPr/>
          <a:lstStyle>
            <a:lvl1pPr>
              <a:buClr>
                <a:schemeClr val="accent1">
                  <a:lumMod val="75000"/>
                </a:schemeClr>
              </a:buClr>
              <a:buFont typeface="Wingdings" pitchFamily="2" charset="2"/>
              <a:buChar char="§"/>
              <a:defRPr sz="1600" baseline="0">
                <a:latin typeface="Arial" pitchFamily="34" charset="0"/>
              </a:defRPr>
            </a:lvl1pPr>
            <a:lvl2pPr>
              <a:buClr>
                <a:srgbClr val="FF0000"/>
              </a:buClr>
              <a:buFont typeface="Arial" pitchFamily="34" charset="0"/>
              <a:buChar char="•"/>
              <a:defRPr sz="1400" baseline="0">
                <a:latin typeface="Arial" pitchFamily="34" charset="0"/>
              </a:defRPr>
            </a:lvl2pPr>
            <a:lvl3pPr>
              <a:buClr>
                <a:srgbClr val="66FF33"/>
              </a:buClr>
              <a:buFont typeface="Arial" pitchFamily="34" charset="0"/>
              <a:buChar char="♦"/>
              <a:defRPr sz="1200" baseline="0">
                <a:latin typeface="Arial" pitchFamily="34" charset="0"/>
              </a:defRPr>
            </a:lvl3pPr>
            <a:lvl4pPr>
              <a:defRPr sz="1000" baseline="0">
                <a:latin typeface="Arial" pitchFamily="34" charset="0"/>
              </a:defRPr>
            </a:lvl4pPr>
            <a:lvl5pPr>
              <a:defRPr sz="1000" baseline="0">
                <a:latin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Rectangle 20"/>
          <p:cNvSpPr/>
          <p:nvPr userDrawn="1"/>
        </p:nvSpPr>
        <p:spPr>
          <a:xfrm>
            <a:off x="0" y="6477000"/>
            <a:ext cx="9144000" cy="304800"/>
          </a:xfrm>
          <a:prstGeom prst="rect">
            <a:avLst/>
          </a:prstGeom>
          <a:gradFill flip="none" rotWithShape="1">
            <a:gsLst>
              <a:gs pos="0">
                <a:schemeClr val="tx2">
                  <a:lumMod val="75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15" name="Group 6"/>
          <p:cNvGrpSpPr>
            <a:grpSpLocks/>
          </p:cNvGrpSpPr>
          <p:nvPr userDrawn="1"/>
        </p:nvGrpSpPr>
        <p:grpSpPr bwMode="auto">
          <a:xfrm>
            <a:off x="161925" y="6526213"/>
            <a:ext cx="295275" cy="228600"/>
            <a:chOff x="152400" y="6440487"/>
            <a:chExt cx="414333" cy="341313"/>
          </a:xfrm>
        </p:grpSpPr>
        <p:sp>
          <p:nvSpPr>
            <p:cNvPr id="23" name="Line 10"/>
            <p:cNvSpPr>
              <a:spLocks noChangeShapeType="1"/>
            </p:cNvSpPr>
            <p:nvPr userDrawn="1"/>
          </p:nvSpPr>
          <p:spPr bwMode="auto">
            <a:xfrm flipV="1">
              <a:off x="152400" y="6445227"/>
              <a:ext cx="2228" cy="222802"/>
            </a:xfrm>
            <a:prstGeom prst="line">
              <a:avLst/>
            </a:prstGeom>
            <a:noFill/>
            <a:ln w="9525">
              <a:solidFill>
                <a:schemeClr val="bg1"/>
              </a:solidFill>
              <a:round/>
              <a:headEnd/>
              <a:tailEnd/>
            </a:ln>
          </p:spPr>
          <p:txBody>
            <a:bodyPr/>
            <a:lstStyle/>
            <a:p>
              <a:pPr>
                <a:defRPr/>
              </a:pPr>
              <a:endParaRPr lang="en-US" dirty="0"/>
            </a:p>
          </p:txBody>
        </p:sp>
        <p:sp>
          <p:nvSpPr>
            <p:cNvPr id="24" name="Freeform 11"/>
            <p:cNvSpPr>
              <a:spLocks/>
            </p:cNvSpPr>
            <p:nvPr userDrawn="1"/>
          </p:nvSpPr>
          <p:spPr bwMode="auto">
            <a:xfrm>
              <a:off x="152400" y="6440487"/>
              <a:ext cx="167070" cy="78217"/>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25" name="Freeform 12"/>
            <p:cNvSpPr>
              <a:spLocks/>
            </p:cNvSpPr>
            <p:nvPr userDrawn="1"/>
          </p:nvSpPr>
          <p:spPr bwMode="auto">
            <a:xfrm>
              <a:off x="152400" y="6518704"/>
              <a:ext cx="167070" cy="78218"/>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26" name="Freeform 13"/>
            <p:cNvSpPr>
              <a:spLocks/>
            </p:cNvSpPr>
            <p:nvPr userDrawn="1"/>
          </p:nvSpPr>
          <p:spPr bwMode="auto">
            <a:xfrm>
              <a:off x="230367" y="6516334"/>
              <a:ext cx="124745" cy="78217"/>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27" name="Freeform 14"/>
            <p:cNvSpPr>
              <a:spLocks/>
            </p:cNvSpPr>
            <p:nvPr userDrawn="1"/>
          </p:nvSpPr>
          <p:spPr bwMode="auto">
            <a:xfrm>
              <a:off x="230367" y="6594551"/>
              <a:ext cx="124745" cy="78218"/>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28" name="Line 16"/>
            <p:cNvSpPr>
              <a:spLocks noChangeShapeType="1"/>
            </p:cNvSpPr>
            <p:nvPr userDrawn="1"/>
          </p:nvSpPr>
          <p:spPr bwMode="auto">
            <a:xfrm flipV="1">
              <a:off x="194725" y="6518704"/>
              <a:ext cx="280677" cy="263096"/>
            </a:xfrm>
            <a:prstGeom prst="line">
              <a:avLst/>
            </a:prstGeom>
            <a:noFill/>
            <a:ln w="9525">
              <a:solidFill>
                <a:schemeClr val="bg1"/>
              </a:solidFill>
              <a:round/>
              <a:headEnd/>
              <a:tailEnd/>
            </a:ln>
          </p:spPr>
          <p:txBody>
            <a:bodyPr/>
            <a:lstStyle/>
            <a:p>
              <a:pPr>
                <a:defRPr/>
              </a:pPr>
              <a:endParaRPr lang="en-US" dirty="0"/>
            </a:p>
          </p:txBody>
        </p:sp>
        <p:sp>
          <p:nvSpPr>
            <p:cNvPr id="29" name="Line 17"/>
            <p:cNvSpPr>
              <a:spLocks noChangeShapeType="1"/>
            </p:cNvSpPr>
            <p:nvPr userDrawn="1"/>
          </p:nvSpPr>
          <p:spPr bwMode="auto">
            <a:xfrm>
              <a:off x="475402" y="6518704"/>
              <a:ext cx="2227" cy="263096"/>
            </a:xfrm>
            <a:prstGeom prst="line">
              <a:avLst/>
            </a:prstGeom>
            <a:noFill/>
            <a:ln w="9525">
              <a:solidFill>
                <a:schemeClr val="bg1"/>
              </a:solidFill>
              <a:round/>
              <a:headEnd/>
              <a:tailEnd/>
            </a:ln>
          </p:spPr>
          <p:txBody>
            <a:bodyPr/>
            <a:lstStyle/>
            <a:p>
              <a:pPr>
                <a:defRPr/>
              </a:pPr>
              <a:endParaRPr lang="en-US" dirty="0"/>
            </a:p>
          </p:txBody>
        </p:sp>
        <p:cxnSp>
          <p:nvCxnSpPr>
            <p:cNvPr id="30" name="Straight Connector 29"/>
            <p:cNvCxnSpPr/>
            <p:nvPr userDrawn="1"/>
          </p:nvCxnSpPr>
          <p:spPr>
            <a:xfrm>
              <a:off x="337291" y="6672769"/>
              <a:ext cx="22944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93" name="TextBox 92"/>
          <p:cNvSpPr txBox="1"/>
          <p:nvPr userDrawn="1"/>
        </p:nvSpPr>
        <p:spPr>
          <a:xfrm rot="10800000" flipH="1" flipV="1">
            <a:off x="8758249" y="6503463"/>
            <a:ext cx="381000" cy="246221"/>
          </a:xfrm>
          <a:prstGeom prst="rect">
            <a:avLst/>
          </a:prstGeom>
          <a:noFill/>
        </p:spPr>
        <p:txBody>
          <a:bodyPr>
            <a:spAutoFit/>
          </a:bodyPr>
          <a:lstStyle/>
          <a:p>
            <a:pPr fontAlgn="auto">
              <a:spcBef>
                <a:spcPts val="0"/>
              </a:spcBef>
              <a:spcAft>
                <a:spcPts val="0"/>
              </a:spcAft>
              <a:defRPr/>
            </a:pPr>
            <a:fld id="{B2522BCF-1A05-4183-AC5B-2D79FDEDEF34}" type="slidenum">
              <a:rPr lang="en-US" sz="1000" b="0">
                <a:solidFill>
                  <a:schemeClr val="tx2">
                    <a:lumMod val="50000"/>
                  </a:schemeClr>
                </a:solidFill>
                <a:latin typeface="Arial" pitchFamily="34" charset="0"/>
                <a:cs typeface="Arial" pitchFamily="34" charset="0"/>
              </a:rPr>
              <a:pPr fontAlgn="auto">
                <a:spcBef>
                  <a:spcPts val="0"/>
                </a:spcBef>
                <a:spcAft>
                  <a:spcPts val="0"/>
                </a:spcAft>
                <a:defRPr/>
              </a:pPr>
              <a:t>‹#›</a:t>
            </a:fld>
            <a:endParaRPr lang="en-US" sz="1000" b="0" dirty="0">
              <a:solidFill>
                <a:schemeClr val="tx2">
                  <a:lumMod val="50000"/>
                </a:schemeClr>
              </a:solidFill>
              <a:latin typeface="Arial" pitchFamily="34" charset="0"/>
              <a:cs typeface="Arial" pitchFamily="34" charset="0"/>
            </a:endParaRPr>
          </a:p>
        </p:txBody>
      </p:sp>
      <p:pic>
        <p:nvPicPr>
          <p:cNvPr id="32" name="Picture 2" descr="http://www.kpers.org/images/kperslogo_navy.gif"/>
          <p:cNvPicPr>
            <a:picLocks noChangeAspect="1" noChangeArrowheads="1"/>
          </p:cNvPicPr>
          <p:nvPr userDrawn="1"/>
        </p:nvPicPr>
        <p:blipFill>
          <a:blip r:embed="rId3" cstate="print"/>
          <a:srcRect/>
          <a:stretch>
            <a:fillRect/>
          </a:stretch>
        </p:blipFill>
        <p:spPr bwMode="auto">
          <a:xfrm>
            <a:off x="7320280" y="6477000"/>
            <a:ext cx="1419225" cy="381000"/>
          </a:xfrm>
          <a:prstGeom prst="rect">
            <a:avLst/>
          </a:prstGeom>
          <a:noFill/>
          <a:ln w="9525">
            <a:noFill/>
            <a:miter lim="800000"/>
            <a:headEnd/>
            <a:tailEnd/>
          </a:ln>
        </p:spPr>
      </p:pic>
    </p:spTree>
    <p:extLst>
      <p:ext uri="{BB962C8B-B14F-4D97-AF65-F5344CB8AC3E}">
        <p14:creationId xmlns:p14="http://schemas.microsoft.com/office/powerpoint/2010/main" val="224072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46"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6"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2"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DDB62FA-4C21-4B55-9E43-F7D5279F1670}" type="datetimeFigureOut">
              <a:rPr lang="en-US"/>
              <a:pPr>
                <a:defRPr/>
              </a:pPr>
              <a:t>7/29/2016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88B1C95-9288-4953-B7F1-8962A1A86B3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036A9A0-B6E8-4E58-90EC-F811990562AC}" type="datetimeFigureOut">
              <a:rPr lang="en-US"/>
              <a:pPr>
                <a:defRPr/>
              </a:pPr>
              <a:t>7/29/2016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AB9CB2B-8846-459E-8EF0-CBEEE224598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46" indent="0">
              <a:buNone/>
              <a:defRPr sz="2000" b="1"/>
            </a:lvl2pPr>
            <a:lvl3pPr marL="914293" indent="0">
              <a:buNone/>
              <a:defRPr sz="1800" b="1"/>
            </a:lvl3pPr>
            <a:lvl4pPr marL="1371440" indent="0">
              <a:buNone/>
              <a:defRPr sz="1600" b="1"/>
            </a:lvl4pPr>
            <a:lvl5pPr marL="1828586" indent="0">
              <a:buNone/>
              <a:defRPr sz="1600" b="1"/>
            </a:lvl5pPr>
            <a:lvl6pPr marL="2285733" indent="0">
              <a:buNone/>
              <a:defRPr sz="1600" b="1"/>
            </a:lvl6pPr>
            <a:lvl7pPr marL="2742879" indent="0">
              <a:buNone/>
              <a:defRPr sz="1600" b="1"/>
            </a:lvl7pPr>
            <a:lvl8pPr marL="3200026" indent="0">
              <a:buNone/>
              <a:defRPr sz="1600" b="1"/>
            </a:lvl8pPr>
            <a:lvl9pPr marL="3657172"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6933769-63A7-45DF-B9C9-CBEF55AE1107}" type="datetimeFigureOut">
              <a:rPr lang="en-US"/>
              <a:pPr>
                <a:defRPr/>
              </a:pPr>
              <a:t>7/29/2016</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2DC09FB-6C84-4DB1-A335-DE3CEDB1467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4EA8D7-29F9-47E0-BB60-A7002D8A4EC5}" type="datetimeFigureOut">
              <a:rPr lang="en-US"/>
              <a:pPr>
                <a:defRPr/>
              </a:pPr>
              <a:t>7/29/2016</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646D0B4-4421-4E70-80E3-0AB65CEF36F8}"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F5B54BB-6C46-4C0F-A185-144476196AA7}" type="datetimeFigureOut">
              <a:rPr lang="en-US"/>
              <a:pPr>
                <a:defRPr/>
              </a:pPr>
              <a:t>7/29/2016</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BFB7F51-1123-4D7C-B572-BA15CA31D2A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0"/>
            <a:ext cx="3008313" cy="4691063"/>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73AEE00-60C1-4DC7-B1A4-34053CAA978D}" type="datetimeFigureOut">
              <a:rPr lang="en-US"/>
              <a:pPr>
                <a:defRPr/>
              </a:pPr>
              <a:t>7/29/2016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D36965D-EF7A-44AB-A674-313B63DCD04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146" indent="0">
              <a:buNone/>
              <a:defRPr sz="2800"/>
            </a:lvl2pPr>
            <a:lvl3pPr marL="914293" indent="0">
              <a:buNone/>
              <a:defRPr sz="2400"/>
            </a:lvl3pPr>
            <a:lvl4pPr marL="1371440" indent="0">
              <a:buNone/>
              <a:defRPr sz="2000"/>
            </a:lvl4pPr>
            <a:lvl5pPr marL="1828586" indent="0">
              <a:buNone/>
              <a:defRPr sz="2000"/>
            </a:lvl5pPr>
            <a:lvl6pPr marL="2285733" indent="0">
              <a:buNone/>
              <a:defRPr sz="2000"/>
            </a:lvl6pPr>
            <a:lvl7pPr marL="2742879" indent="0">
              <a:buNone/>
              <a:defRPr sz="2000"/>
            </a:lvl7pPr>
            <a:lvl8pPr marL="3200026" indent="0">
              <a:buNone/>
              <a:defRPr sz="2000"/>
            </a:lvl8pPr>
            <a:lvl9pPr marL="3657172"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46" indent="0">
              <a:buNone/>
              <a:defRPr sz="1200"/>
            </a:lvl2pPr>
            <a:lvl3pPr marL="914293" indent="0">
              <a:buNone/>
              <a:defRPr sz="1000"/>
            </a:lvl3pPr>
            <a:lvl4pPr marL="1371440" indent="0">
              <a:buNone/>
              <a:defRPr sz="900"/>
            </a:lvl4pPr>
            <a:lvl5pPr marL="1828586" indent="0">
              <a:buNone/>
              <a:defRPr sz="900"/>
            </a:lvl5pPr>
            <a:lvl6pPr marL="2285733" indent="0">
              <a:buNone/>
              <a:defRPr sz="900"/>
            </a:lvl6pPr>
            <a:lvl7pPr marL="2742879" indent="0">
              <a:buNone/>
              <a:defRPr sz="900"/>
            </a:lvl7pPr>
            <a:lvl8pPr marL="3200026" indent="0">
              <a:buNone/>
              <a:defRPr sz="900"/>
            </a:lvl8pPr>
            <a:lvl9pPr marL="3657172"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2A04F4D-99C6-4456-9883-1AD25B42E55A}" type="datetimeFigureOut">
              <a:rPr lang="en-US"/>
              <a:pPr>
                <a:defRPr/>
              </a:pPr>
              <a:t>7/29/2016</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E89E23B-0C77-4434-8AB2-84970A786A8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4.xml"/><Relationship Id="rId7" Type="http://schemas.openxmlformats.org/officeDocument/2006/relationships/image" Target="../media/image2.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2.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29" tIns="45714" rIns="91429" bIns="45714"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29" tIns="45714" rIns="91429" bIns="4571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29" tIns="45714" rIns="91429" bIns="45714"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CAFEA6F-7BCD-4E4D-B43A-9E6B648B7665}" type="datetimeFigureOut">
              <a:rPr lang="en-US"/>
              <a:pPr>
                <a:defRPr/>
              </a:pPr>
              <a:t>7/29/2016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29" tIns="45714" rIns="91429" bIns="45714"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29" tIns="45714" rIns="91429" bIns="45714"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4AB8028-72A5-42A3-B8CF-CD21791F86E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110" r:id="rId1"/>
    <p:sldLayoutId id="2147485100" r:id="rId2"/>
    <p:sldLayoutId id="2147485101" r:id="rId3"/>
    <p:sldLayoutId id="2147485102" r:id="rId4"/>
    <p:sldLayoutId id="2147485103" r:id="rId5"/>
    <p:sldLayoutId id="2147485104" r:id="rId6"/>
    <p:sldLayoutId id="2147485105" r:id="rId7"/>
    <p:sldLayoutId id="2147485106" r:id="rId8"/>
    <p:sldLayoutId id="2147485107" r:id="rId9"/>
    <p:sldLayoutId id="2147485108" r:id="rId10"/>
    <p:sldLayoutId id="2147485109" r:id="rId11"/>
    <p:sldLayoutId id="2147485111" r:id="rId12"/>
    <p:sldLayoutId id="2147485112" r:id="rId13"/>
    <p:sldLayoutId id="2147485114" r:id="rId14"/>
    <p:sldLayoutId id="2147485115" r:id="rId15"/>
    <p:sldLayoutId id="2147485116" r:id="rId16"/>
    <p:sldLayoutId id="2147485117" r:id="rId17"/>
    <p:sldLayoutId id="2147485118" r:id="rId18"/>
    <p:sldLayoutId id="2147485119" r:id="rId19"/>
    <p:sldLayoutId id="2147485120" r:id="rId20"/>
    <p:sldLayoutId id="2147485121" r:id="rId2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146" algn="ctr" rtl="0" fontAlgn="base">
        <a:spcBef>
          <a:spcPct val="0"/>
        </a:spcBef>
        <a:spcAft>
          <a:spcPct val="0"/>
        </a:spcAft>
        <a:defRPr sz="4400">
          <a:solidFill>
            <a:schemeClr val="tx1"/>
          </a:solidFill>
          <a:latin typeface="Calibri" pitchFamily="34" charset="0"/>
        </a:defRPr>
      </a:lvl6pPr>
      <a:lvl7pPr marL="914293" algn="ctr" rtl="0" fontAlgn="base">
        <a:spcBef>
          <a:spcPct val="0"/>
        </a:spcBef>
        <a:spcAft>
          <a:spcPct val="0"/>
        </a:spcAft>
        <a:defRPr sz="4400">
          <a:solidFill>
            <a:schemeClr val="tx1"/>
          </a:solidFill>
          <a:latin typeface="Calibri" pitchFamily="34" charset="0"/>
        </a:defRPr>
      </a:lvl7pPr>
      <a:lvl8pPr marL="1371440" algn="ctr" rtl="0" fontAlgn="base">
        <a:spcBef>
          <a:spcPct val="0"/>
        </a:spcBef>
        <a:spcAft>
          <a:spcPct val="0"/>
        </a:spcAft>
        <a:defRPr sz="4400">
          <a:solidFill>
            <a:schemeClr val="tx1"/>
          </a:solidFill>
          <a:latin typeface="Calibri" pitchFamily="34" charset="0"/>
        </a:defRPr>
      </a:lvl8pPr>
      <a:lvl9pPr marL="1828586" algn="ctr" rtl="0" fontAlgn="base">
        <a:spcBef>
          <a:spcPct val="0"/>
        </a:spcBef>
        <a:spcAft>
          <a:spcPct val="0"/>
        </a:spcAft>
        <a:defRPr sz="4400">
          <a:solidFill>
            <a:schemeClr val="tx1"/>
          </a:solidFill>
          <a:latin typeface="Calibri" pitchFamily="34" charset="0"/>
        </a:defRPr>
      </a:lvl9pPr>
    </p:titleStyle>
    <p:bodyStyle>
      <a:lvl1pPr marL="342860" indent="-34286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93" rtl="0" eaLnBrk="1" latinLnBrk="0" hangingPunct="1">
        <a:defRPr sz="1800" kern="1200">
          <a:solidFill>
            <a:schemeClr val="tx1"/>
          </a:solidFill>
          <a:latin typeface="+mn-lt"/>
          <a:ea typeface="+mn-ea"/>
          <a:cs typeface="+mn-cs"/>
        </a:defRPr>
      </a:lvl1pPr>
      <a:lvl2pPr marL="457146" algn="l" defTabSz="914293" rtl="0" eaLnBrk="1" latinLnBrk="0" hangingPunct="1">
        <a:defRPr sz="1800" kern="1200">
          <a:solidFill>
            <a:schemeClr val="tx1"/>
          </a:solidFill>
          <a:latin typeface="+mn-lt"/>
          <a:ea typeface="+mn-ea"/>
          <a:cs typeface="+mn-cs"/>
        </a:defRPr>
      </a:lvl2pPr>
      <a:lvl3pPr marL="914293" algn="l" defTabSz="914293" rtl="0" eaLnBrk="1" latinLnBrk="0" hangingPunct="1">
        <a:defRPr sz="1800" kern="1200">
          <a:solidFill>
            <a:schemeClr val="tx1"/>
          </a:solidFill>
          <a:latin typeface="+mn-lt"/>
          <a:ea typeface="+mn-ea"/>
          <a:cs typeface="+mn-cs"/>
        </a:defRPr>
      </a:lvl3pPr>
      <a:lvl4pPr marL="1371440" algn="l" defTabSz="914293" rtl="0" eaLnBrk="1" latinLnBrk="0" hangingPunct="1">
        <a:defRPr sz="1800" kern="1200">
          <a:solidFill>
            <a:schemeClr val="tx1"/>
          </a:solidFill>
          <a:latin typeface="+mn-lt"/>
          <a:ea typeface="+mn-ea"/>
          <a:cs typeface="+mn-cs"/>
        </a:defRPr>
      </a:lvl4pPr>
      <a:lvl5pPr marL="1828586" algn="l" defTabSz="914293" rtl="0" eaLnBrk="1" latinLnBrk="0" hangingPunct="1">
        <a:defRPr sz="1800" kern="1200">
          <a:solidFill>
            <a:schemeClr val="tx1"/>
          </a:solidFill>
          <a:latin typeface="+mn-lt"/>
          <a:ea typeface="+mn-ea"/>
          <a:cs typeface="+mn-cs"/>
        </a:defRPr>
      </a:lvl5pPr>
      <a:lvl6pPr marL="2285733" algn="l" defTabSz="914293" rtl="0" eaLnBrk="1" latinLnBrk="0" hangingPunct="1">
        <a:defRPr sz="1800" kern="1200">
          <a:solidFill>
            <a:schemeClr val="tx1"/>
          </a:solidFill>
          <a:latin typeface="+mn-lt"/>
          <a:ea typeface="+mn-ea"/>
          <a:cs typeface="+mn-cs"/>
        </a:defRPr>
      </a:lvl6pPr>
      <a:lvl7pPr marL="2742879" algn="l" defTabSz="914293" rtl="0" eaLnBrk="1" latinLnBrk="0" hangingPunct="1">
        <a:defRPr sz="1800" kern="1200">
          <a:solidFill>
            <a:schemeClr val="tx1"/>
          </a:solidFill>
          <a:latin typeface="+mn-lt"/>
          <a:ea typeface="+mn-ea"/>
          <a:cs typeface="+mn-cs"/>
        </a:defRPr>
      </a:lvl7pPr>
      <a:lvl8pPr marL="3200026" algn="l" defTabSz="914293" rtl="0" eaLnBrk="1" latinLnBrk="0" hangingPunct="1">
        <a:defRPr sz="1800" kern="1200">
          <a:solidFill>
            <a:schemeClr val="tx1"/>
          </a:solidFill>
          <a:latin typeface="+mn-lt"/>
          <a:ea typeface="+mn-ea"/>
          <a:cs typeface="+mn-cs"/>
        </a:defRPr>
      </a:lvl8pPr>
      <a:lvl9pPr marL="3657172" algn="l" defTabSz="91429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p:cNvSpPr txBox="1"/>
          <p:nvPr/>
        </p:nvSpPr>
        <p:spPr>
          <a:xfrm>
            <a:off x="207818" y="6516148"/>
            <a:ext cx="5922818" cy="190553"/>
          </a:xfrm>
          <a:prstGeom prst="rect">
            <a:avLst/>
          </a:prstGeom>
          <a:noFill/>
        </p:spPr>
        <p:txBody>
          <a:bodyPr lIns="82030" tIns="41015" rIns="82030" bIns="41015">
            <a:spAutoFit/>
          </a:bodyPr>
          <a:lstStyle/>
          <a:p>
            <a:pPr>
              <a:defRPr/>
            </a:pPr>
            <a:r>
              <a:rPr lang="en-US" sz="700" b="0" baseline="0" dirty="0" smtClean="0">
                <a:solidFill>
                  <a:schemeClr val="bg1">
                    <a:lumMod val="50000"/>
                  </a:schemeClr>
                </a:solidFill>
                <a:latin typeface="Century Gothic" pitchFamily="34" charset="0"/>
                <a:cs typeface="Arial" pitchFamily="34" charset="0"/>
              </a:rPr>
              <a:t>Rhode Island SIC  •   2016 Asset Liability Review</a:t>
            </a:r>
            <a:endParaRPr lang="en-US" sz="700" b="1" dirty="0">
              <a:solidFill>
                <a:schemeClr val="bg1">
                  <a:lumMod val="50000"/>
                </a:schemeClr>
              </a:solidFill>
              <a:latin typeface="Century Gothic" pitchFamily="34" charset="0"/>
              <a:cs typeface="Arial" pitchFamily="34" charset="0"/>
            </a:endParaRPr>
          </a:p>
        </p:txBody>
      </p:sp>
      <p:pic>
        <p:nvPicPr>
          <p:cNvPr id="9" name="Picture 6" descr="PCA Logo 2013 25thAnniv.jpg"/>
          <p:cNvPicPr>
            <a:picLocks noChangeAspect="1"/>
          </p:cNvPicPr>
          <p:nvPr/>
        </p:nvPicPr>
        <p:blipFill>
          <a:blip r:embed="rId7" cstate="print"/>
          <a:stretch>
            <a:fillRect/>
          </a:stretch>
        </p:blipFill>
        <p:spPr bwMode="auto">
          <a:xfrm>
            <a:off x="7550729" y="6130150"/>
            <a:ext cx="1401330" cy="5546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124" r:id="rId1"/>
    <p:sldLayoutId id="2147485125" r:id="rId2"/>
    <p:sldLayoutId id="2147485126" r:id="rId3"/>
    <p:sldLayoutId id="2147485129" r:id="rId4"/>
    <p:sldLayoutId id="2147485130" r:id="rId5"/>
  </p:sldLayoutIdLst>
  <p:timing>
    <p:tnLst>
      <p:par>
        <p:cTn id="1" dur="indefinite" restart="never" nodeType="tmRoot"/>
      </p:par>
    </p:tnLst>
  </p:timing>
  <p:txStyles>
    <p:titleStyle>
      <a:lvl1pPr algn="ctr" defTabSz="914186" rtl="0" eaLnBrk="1" latinLnBrk="0" hangingPunct="1">
        <a:spcBef>
          <a:spcPct val="0"/>
        </a:spcBef>
        <a:buNone/>
        <a:defRPr sz="4400" kern="1200">
          <a:solidFill>
            <a:schemeClr val="tx1"/>
          </a:solidFill>
          <a:latin typeface="+mj-lt"/>
          <a:ea typeface="+mj-ea"/>
          <a:cs typeface="+mj-cs"/>
        </a:defRPr>
      </a:lvl1pPr>
    </p:titleStyle>
    <p:bodyStyle>
      <a:lvl1pPr marL="342820" indent="-342820" algn="l" defTabSz="91418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776" indent="-285684" algn="l" defTabSz="914186"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733" indent="-228546" algn="l" defTabSz="91418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825"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919"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012"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06"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198"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292" indent="-228546" algn="l" defTabSz="91418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86" rtl="0" eaLnBrk="1" latinLnBrk="0" hangingPunct="1">
        <a:defRPr sz="1800" kern="1200">
          <a:solidFill>
            <a:schemeClr val="tx1"/>
          </a:solidFill>
          <a:latin typeface="+mn-lt"/>
          <a:ea typeface="+mn-ea"/>
          <a:cs typeface="+mn-cs"/>
        </a:defRPr>
      </a:lvl1pPr>
      <a:lvl2pPr marL="457092" algn="l" defTabSz="914186" rtl="0" eaLnBrk="1" latinLnBrk="0" hangingPunct="1">
        <a:defRPr sz="1800" kern="1200">
          <a:solidFill>
            <a:schemeClr val="tx1"/>
          </a:solidFill>
          <a:latin typeface="+mn-lt"/>
          <a:ea typeface="+mn-ea"/>
          <a:cs typeface="+mn-cs"/>
        </a:defRPr>
      </a:lvl2pPr>
      <a:lvl3pPr marL="914186" algn="l" defTabSz="914186" rtl="0" eaLnBrk="1" latinLnBrk="0" hangingPunct="1">
        <a:defRPr sz="1800" kern="1200">
          <a:solidFill>
            <a:schemeClr val="tx1"/>
          </a:solidFill>
          <a:latin typeface="+mn-lt"/>
          <a:ea typeface="+mn-ea"/>
          <a:cs typeface="+mn-cs"/>
        </a:defRPr>
      </a:lvl3pPr>
      <a:lvl4pPr marL="1371279" algn="l" defTabSz="914186" rtl="0" eaLnBrk="1" latinLnBrk="0" hangingPunct="1">
        <a:defRPr sz="1800" kern="1200">
          <a:solidFill>
            <a:schemeClr val="tx1"/>
          </a:solidFill>
          <a:latin typeface="+mn-lt"/>
          <a:ea typeface="+mn-ea"/>
          <a:cs typeface="+mn-cs"/>
        </a:defRPr>
      </a:lvl4pPr>
      <a:lvl5pPr marL="1828373" algn="l" defTabSz="914186" rtl="0" eaLnBrk="1" latinLnBrk="0" hangingPunct="1">
        <a:defRPr sz="1800" kern="1200">
          <a:solidFill>
            <a:schemeClr val="tx1"/>
          </a:solidFill>
          <a:latin typeface="+mn-lt"/>
          <a:ea typeface="+mn-ea"/>
          <a:cs typeface="+mn-cs"/>
        </a:defRPr>
      </a:lvl5pPr>
      <a:lvl6pPr marL="2285466" algn="l" defTabSz="914186" rtl="0" eaLnBrk="1" latinLnBrk="0" hangingPunct="1">
        <a:defRPr sz="1800" kern="1200">
          <a:solidFill>
            <a:schemeClr val="tx1"/>
          </a:solidFill>
          <a:latin typeface="+mn-lt"/>
          <a:ea typeface="+mn-ea"/>
          <a:cs typeface="+mn-cs"/>
        </a:defRPr>
      </a:lvl6pPr>
      <a:lvl7pPr marL="2742558" algn="l" defTabSz="914186" rtl="0" eaLnBrk="1" latinLnBrk="0" hangingPunct="1">
        <a:defRPr sz="1800" kern="1200">
          <a:solidFill>
            <a:schemeClr val="tx1"/>
          </a:solidFill>
          <a:latin typeface="+mn-lt"/>
          <a:ea typeface="+mn-ea"/>
          <a:cs typeface="+mn-cs"/>
        </a:defRPr>
      </a:lvl7pPr>
      <a:lvl8pPr marL="3199652" algn="l" defTabSz="914186" rtl="0" eaLnBrk="1" latinLnBrk="0" hangingPunct="1">
        <a:defRPr sz="1800" kern="1200">
          <a:solidFill>
            <a:schemeClr val="tx1"/>
          </a:solidFill>
          <a:latin typeface="+mn-lt"/>
          <a:ea typeface="+mn-ea"/>
          <a:cs typeface="+mn-cs"/>
        </a:defRPr>
      </a:lvl8pPr>
      <a:lvl9pPr marL="3656744" algn="l" defTabSz="914186"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5128" r:id="rId1"/>
  </p:sldLayoutIdLst>
  <p:timing>
    <p:tnLst>
      <p:par>
        <p:cTn id="1" dur="indefinite" restart="never" nodeType="tmRoot"/>
      </p:par>
    </p:tnLst>
  </p:timing>
  <p:txStyles>
    <p:titleStyle>
      <a:lvl1pPr algn="ctr" defTabSz="820391" rtl="0" eaLnBrk="1" latinLnBrk="0" hangingPunct="1">
        <a:spcBef>
          <a:spcPct val="0"/>
        </a:spcBef>
        <a:buNone/>
        <a:defRPr sz="3900" kern="1200">
          <a:solidFill>
            <a:schemeClr val="tx1"/>
          </a:solidFill>
          <a:latin typeface="+mj-lt"/>
          <a:ea typeface="+mj-ea"/>
          <a:cs typeface="+mj-cs"/>
        </a:defRPr>
      </a:lvl1pPr>
    </p:titleStyle>
    <p:bodyStyle>
      <a:lvl1pPr marL="307646" indent="-307646" algn="l" defTabSz="820391" rtl="0" eaLnBrk="1" latinLnBrk="0" hangingPunct="1">
        <a:spcBef>
          <a:spcPct val="20000"/>
        </a:spcBef>
        <a:buFont typeface="Arial" pitchFamily="34" charset="0"/>
        <a:buChar char="•"/>
        <a:defRPr sz="2900" kern="1200">
          <a:solidFill>
            <a:schemeClr val="tx1"/>
          </a:solidFill>
          <a:latin typeface="+mn-lt"/>
          <a:ea typeface="+mn-ea"/>
          <a:cs typeface="+mn-cs"/>
        </a:defRPr>
      </a:lvl1pPr>
      <a:lvl2pPr marL="666567" indent="-256372" algn="l" defTabSz="820391" rtl="0" eaLnBrk="1" latinLnBrk="0" hangingPunct="1">
        <a:spcBef>
          <a:spcPct val="20000"/>
        </a:spcBef>
        <a:buFont typeface="Arial" pitchFamily="34" charset="0"/>
        <a:buChar char="–"/>
        <a:defRPr sz="2500" kern="1200">
          <a:solidFill>
            <a:schemeClr val="tx1"/>
          </a:solidFill>
          <a:latin typeface="+mn-lt"/>
          <a:ea typeface="+mn-ea"/>
          <a:cs typeface="+mn-cs"/>
        </a:defRPr>
      </a:lvl2pPr>
      <a:lvl3pPr marL="1025488" indent="-205098" algn="l" defTabSz="820391" rtl="0" eaLnBrk="1" latinLnBrk="0" hangingPunct="1">
        <a:spcBef>
          <a:spcPct val="20000"/>
        </a:spcBef>
        <a:buFont typeface="Arial" pitchFamily="34" charset="0"/>
        <a:buChar char="•"/>
        <a:defRPr sz="2200" kern="1200">
          <a:solidFill>
            <a:schemeClr val="tx1"/>
          </a:solidFill>
          <a:latin typeface="+mn-lt"/>
          <a:ea typeface="+mn-ea"/>
          <a:cs typeface="+mn-cs"/>
        </a:defRPr>
      </a:lvl3pPr>
      <a:lvl4pPr marL="1435683"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45879"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56074"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66270"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76467"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86660" indent="-205098" algn="l" defTabSz="820391"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20391" rtl="0" eaLnBrk="1" latinLnBrk="0" hangingPunct="1">
        <a:defRPr sz="1600" kern="1200">
          <a:solidFill>
            <a:schemeClr val="tx1"/>
          </a:solidFill>
          <a:latin typeface="+mn-lt"/>
          <a:ea typeface="+mn-ea"/>
          <a:cs typeface="+mn-cs"/>
        </a:defRPr>
      </a:lvl1pPr>
      <a:lvl2pPr marL="410195" algn="l" defTabSz="820391" rtl="0" eaLnBrk="1" latinLnBrk="0" hangingPunct="1">
        <a:defRPr sz="1600" kern="1200">
          <a:solidFill>
            <a:schemeClr val="tx1"/>
          </a:solidFill>
          <a:latin typeface="+mn-lt"/>
          <a:ea typeface="+mn-ea"/>
          <a:cs typeface="+mn-cs"/>
        </a:defRPr>
      </a:lvl2pPr>
      <a:lvl3pPr marL="820391" algn="l" defTabSz="820391" rtl="0" eaLnBrk="1" latinLnBrk="0" hangingPunct="1">
        <a:defRPr sz="1600" kern="1200">
          <a:solidFill>
            <a:schemeClr val="tx1"/>
          </a:solidFill>
          <a:latin typeface="+mn-lt"/>
          <a:ea typeface="+mn-ea"/>
          <a:cs typeface="+mn-cs"/>
        </a:defRPr>
      </a:lvl3pPr>
      <a:lvl4pPr marL="1230586" algn="l" defTabSz="820391" rtl="0" eaLnBrk="1" latinLnBrk="0" hangingPunct="1">
        <a:defRPr sz="1600" kern="1200">
          <a:solidFill>
            <a:schemeClr val="tx1"/>
          </a:solidFill>
          <a:latin typeface="+mn-lt"/>
          <a:ea typeface="+mn-ea"/>
          <a:cs typeface="+mn-cs"/>
        </a:defRPr>
      </a:lvl4pPr>
      <a:lvl5pPr marL="1640781" algn="l" defTabSz="820391" rtl="0" eaLnBrk="1" latinLnBrk="0" hangingPunct="1">
        <a:defRPr sz="1600" kern="1200">
          <a:solidFill>
            <a:schemeClr val="tx1"/>
          </a:solidFill>
          <a:latin typeface="+mn-lt"/>
          <a:ea typeface="+mn-ea"/>
          <a:cs typeface="+mn-cs"/>
        </a:defRPr>
      </a:lvl5pPr>
      <a:lvl6pPr marL="2050976" algn="l" defTabSz="820391" rtl="0" eaLnBrk="1" latinLnBrk="0" hangingPunct="1">
        <a:defRPr sz="1600" kern="1200">
          <a:solidFill>
            <a:schemeClr val="tx1"/>
          </a:solidFill>
          <a:latin typeface="+mn-lt"/>
          <a:ea typeface="+mn-ea"/>
          <a:cs typeface="+mn-cs"/>
        </a:defRPr>
      </a:lvl6pPr>
      <a:lvl7pPr marL="2461173" algn="l" defTabSz="820391" rtl="0" eaLnBrk="1" latinLnBrk="0" hangingPunct="1">
        <a:defRPr sz="1600" kern="1200">
          <a:solidFill>
            <a:schemeClr val="tx1"/>
          </a:solidFill>
          <a:latin typeface="+mn-lt"/>
          <a:ea typeface="+mn-ea"/>
          <a:cs typeface="+mn-cs"/>
        </a:defRPr>
      </a:lvl7pPr>
      <a:lvl8pPr marL="2871367" algn="l" defTabSz="820391" rtl="0" eaLnBrk="1" latinLnBrk="0" hangingPunct="1">
        <a:defRPr sz="1600" kern="1200">
          <a:solidFill>
            <a:schemeClr val="tx1"/>
          </a:solidFill>
          <a:latin typeface="+mn-lt"/>
          <a:ea typeface="+mn-ea"/>
          <a:cs typeface="+mn-cs"/>
        </a:defRPr>
      </a:lvl8pPr>
      <a:lvl9pPr marL="3281562" algn="l" defTabSz="8203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721" r="386" b="15242"/>
          <a:stretch/>
        </p:blipFill>
        <p:spPr>
          <a:xfrm>
            <a:off x="-14773" y="0"/>
            <a:ext cx="9152466" cy="7232412"/>
          </a:xfrm>
          <a:prstGeom prst="rect">
            <a:avLst/>
          </a:prstGeom>
        </p:spPr>
      </p:pic>
      <p:pic>
        <p:nvPicPr>
          <p:cNvPr id="10" name="Picture 9" descr="PCA logo.png"/>
          <p:cNvPicPr>
            <a:picLocks noChangeAspect="1"/>
          </p:cNvPicPr>
          <p:nvPr/>
        </p:nvPicPr>
        <p:blipFill>
          <a:blip r:embed="rId3" cstate="print"/>
          <a:stretch>
            <a:fillRect/>
          </a:stretch>
        </p:blipFill>
        <p:spPr>
          <a:xfrm>
            <a:off x="230693" y="223778"/>
            <a:ext cx="1658265" cy="676247"/>
          </a:xfrm>
          <a:prstGeom prst="rect">
            <a:avLst/>
          </a:prstGeom>
        </p:spPr>
      </p:pic>
      <p:sp>
        <p:nvSpPr>
          <p:cNvPr id="15" name="TextBox 14"/>
          <p:cNvSpPr txBox="1"/>
          <p:nvPr/>
        </p:nvSpPr>
        <p:spPr bwMode="auto">
          <a:xfrm>
            <a:off x="6098403" y="377235"/>
            <a:ext cx="2880134" cy="830997"/>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algn="ctr" eaLnBrk="0" hangingPunct="0">
              <a:lnSpc>
                <a:spcPct val="100000"/>
              </a:lnSpc>
              <a:spcBef>
                <a:spcPts val="0"/>
              </a:spcBef>
            </a:pPr>
            <a:r>
              <a:rPr lang="en-US" dirty="0" smtClean="0">
                <a:solidFill>
                  <a:srgbClr val="469AC5"/>
                </a:solidFill>
                <a:latin typeface="Palatino Linotype" panose="02040502050505030304" pitchFamily="18" charset="0"/>
              </a:rPr>
              <a:t>     </a:t>
            </a:r>
            <a:r>
              <a:rPr lang="en-US" sz="2400" dirty="0" smtClean="0">
                <a:solidFill>
                  <a:srgbClr val="469AC5"/>
                </a:solidFill>
                <a:latin typeface="Palatino Linotype" panose="02040502050505030304" pitchFamily="18" charset="0"/>
              </a:rPr>
              <a:t>Rhode Island SIC</a:t>
            </a:r>
          </a:p>
          <a:p>
            <a:pPr algn="ctr" eaLnBrk="0" hangingPunct="0">
              <a:lnSpc>
                <a:spcPct val="100000"/>
              </a:lnSpc>
              <a:spcBef>
                <a:spcPts val="0"/>
              </a:spcBef>
            </a:pPr>
            <a:endParaRPr lang="en-US" sz="2400" dirty="0">
              <a:solidFill>
                <a:srgbClr val="469AC5"/>
              </a:solidFill>
              <a:latin typeface="Palatino Linotype" panose="02040502050505030304" pitchFamily="18" charset="0"/>
            </a:endParaRPr>
          </a:p>
        </p:txBody>
      </p:sp>
      <p:sp>
        <p:nvSpPr>
          <p:cNvPr id="24" name="TextBox 8"/>
          <p:cNvSpPr txBox="1">
            <a:spLocks noChangeArrowheads="1"/>
          </p:cNvSpPr>
          <p:nvPr/>
        </p:nvSpPr>
        <p:spPr bwMode="auto">
          <a:xfrm>
            <a:off x="146814" y="6472144"/>
            <a:ext cx="1990725" cy="287543"/>
          </a:xfrm>
          <a:prstGeom prst="rect">
            <a:avLst/>
          </a:prstGeom>
          <a:noFill/>
          <a:ln w="9525">
            <a:noFill/>
            <a:miter lim="800000"/>
            <a:headEnd/>
            <a:tailEnd/>
          </a:ln>
        </p:spPr>
        <p:txBody>
          <a:bodyPr lIns="101882" tIns="50941" rIns="101882" bIns="50941">
            <a:spAutoFit/>
          </a:bodyPr>
          <a:lstStyle/>
          <a:p>
            <a:pPr algn="l">
              <a:defRPr/>
            </a:pPr>
            <a:r>
              <a:rPr lang="en-US" sz="1200" dirty="0" smtClean="0">
                <a:solidFill>
                  <a:schemeClr val="bg1"/>
                </a:solidFill>
                <a:latin typeface="Palatino Linotype" panose="02040502050505030304" pitchFamily="18" charset="0"/>
                <a:cs typeface="Arial" pitchFamily="34" charset="0"/>
              </a:rPr>
              <a:t>August 1,  2016</a:t>
            </a:r>
            <a:endParaRPr lang="en-US" sz="1200" dirty="0">
              <a:solidFill>
                <a:schemeClr val="bg1"/>
              </a:solidFill>
              <a:latin typeface="Palatino Linotype" panose="02040502050505030304" pitchFamily="18" charset="0"/>
              <a:cs typeface="Arial" pitchFamily="34" charset="0"/>
            </a:endParaRPr>
          </a:p>
        </p:txBody>
      </p:sp>
      <p:sp>
        <p:nvSpPr>
          <p:cNvPr id="17" name="TextBox 16"/>
          <p:cNvSpPr txBox="1"/>
          <p:nvPr/>
        </p:nvSpPr>
        <p:spPr bwMode="auto">
          <a:xfrm>
            <a:off x="74895" y="6164367"/>
            <a:ext cx="2962146" cy="307777"/>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algn="l" eaLnBrk="0" hangingPunct="0">
              <a:lnSpc>
                <a:spcPct val="100000"/>
              </a:lnSpc>
              <a:spcBef>
                <a:spcPct val="25000"/>
              </a:spcBef>
            </a:pPr>
            <a:r>
              <a:rPr lang="en-US" sz="1400" b="1" dirty="0" smtClean="0">
                <a:solidFill>
                  <a:srgbClr val="469AC5"/>
                </a:solidFill>
                <a:latin typeface="Palatino Linotype" panose="02040502050505030304" pitchFamily="18" charset="0"/>
              </a:rPr>
              <a:t>Allan Emkin </a:t>
            </a:r>
            <a:r>
              <a:rPr lang="en-US" sz="1400" b="1" dirty="0" smtClean="0">
                <a:solidFill>
                  <a:srgbClr val="D69F0F"/>
                </a:solidFill>
                <a:latin typeface="Palatino Linotype" panose="02040502050505030304" pitchFamily="18" charset="0"/>
              </a:rPr>
              <a:t>| </a:t>
            </a:r>
            <a:r>
              <a:rPr lang="en-US" sz="1400" b="1" dirty="0" smtClean="0">
                <a:solidFill>
                  <a:srgbClr val="469AC5"/>
                </a:solidFill>
                <a:latin typeface="Palatino Linotype" panose="02040502050505030304" pitchFamily="18" charset="0"/>
              </a:rPr>
              <a:t>John Burns, </a:t>
            </a:r>
            <a:r>
              <a:rPr lang="en-US" sz="1400" b="1" dirty="0">
                <a:solidFill>
                  <a:srgbClr val="469AC5"/>
                </a:solidFill>
                <a:latin typeface="Palatino Linotype" panose="02040502050505030304" pitchFamily="18" charset="0"/>
              </a:rPr>
              <a:t>CFA </a:t>
            </a:r>
          </a:p>
        </p:txBody>
      </p:sp>
      <p:cxnSp>
        <p:nvCxnSpPr>
          <p:cNvPr id="28" name="Straight Connector 27"/>
          <p:cNvCxnSpPr/>
          <p:nvPr/>
        </p:nvCxnSpPr>
        <p:spPr>
          <a:xfrm>
            <a:off x="5852080" y="4825457"/>
            <a:ext cx="12032" cy="1267383"/>
          </a:xfrm>
          <a:prstGeom prst="line">
            <a:avLst/>
          </a:prstGeom>
          <a:ln w="28575">
            <a:solidFill>
              <a:srgbClr val="D69F0F"/>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bwMode="auto">
          <a:xfrm>
            <a:off x="5925072" y="4729663"/>
            <a:ext cx="3212621" cy="861774"/>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eaLnBrk="0" hangingPunct="0">
              <a:lnSpc>
                <a:spcPct val="100000"/>
              </a:lnSpc>
              <a:spcBef>
                <a:spcPts val="0"/>
              </a:spcBef>
            </a:pPr>
            <a:r>
              <a:rPr lang="en-US" dirty="0" smtClean="0">
                <a:solidFill>
                  <a:srgbClr val="469AC5"/>
                </a:solidFill>
                <a:latin typeface="Palatino Linotype" panose="02040502050505030304" pitchFamily="18" charset="0"/>
              </a:rPr>
              <a:t>2016Asset </a:t>
            </a:r>
            <a:r>
              <a:rPr lang="en-US" dirty="0">
                <a:solidFill>
                  <a:srgbClr val="469AC5"/>
                </a:solidFill>
                <a:latin typeface="Palatino Linotype" panose="02040502050505030304" pitchFamily="18" charset="0"/>
              </a:rPr>
              <a:t>Liability </a:t>
            </a:r>
            <a:r>
              <a:rPr lang="en-US" dirty="0" smtClean="0">
                <a:solidFill>
                  <a:srgbClr val="469AC5"/>
                </a:solidFill>
                <a:latin typeface="Palatino Linotype" panose="02040502050505030304" pitchFamily="18" charset="0"/>
              </a:rPr>
              <a:t>Review</a:t>
            </a:r>
          </a:p>
          <a:p>
            <a:pPr eaLnBrk="0" hangingPunct="0">
              <a:lnSpc>
                <a:spcPct val="100000"/>
              </a:lnSpc>
              <a:spcBef>
                <a:spcPts val="0"/>
              </a:spcBef>
            </a:pPr>
            <a:endParaRPr lang="en-US" dirty="0" smtClean="0">
              <a:solidFill>
                <a:srgbClr val="469AC5"/>
              </a:solidFill>
              <a:latin typeface="Palatino Linotype" panose="02040502050505030304" pitchFamily="18" charset="0"/>
            </a:endParaRPr>
          </a:p>
          <a:p>
            <a:pPr eaLnBrk="0" hangingPunct="0">
              <a:lnSpc>
                <a:spcPct val="100000"/>
              </a:lnSpc>
              <a:spcBef>
                <a:spcPts val="0"/>
              </a:spcBef>
            </a:pPr>
            <a:r>
              <a:rPr lang="en-US" sz="1400" b="1" dirty="0" smtClean="0">
                <a:solidFill>
                  <a:srgbClr val="469AC5"/>
                </a:solidFill>
                <a:latin typeface="Palatino Linotype" panose="02040502050505030304" pitchFamily="18" charset="0"/>
              </a:rPr>
              <a:t>New Class:  Crisis </a:t>
            </a:r>
            <a:r>
              <a:rPr lang="en-US" sz="1400" b="1" dirty="0" smtClean="0">
                <a:solidFill>
                  <a:srgbClr val="469AC5"/>
                </a:solidFill>
                <a:latin typeface="Palatino Linotype" panose="02040502050505030304" pitchFamily="18" charset="0"/>
              </a:rPr>
              <a:t>Protection</a:t>
            </a:r>
            <a:endParaRPr lang="en-US" sz="1400" b="1" dirty="0" smtClean="0">
              <a:solidFill>
                <a:srgbClr val="469AC5"/>
              </a:solidFill>
              <a:latin typeface="Palatino Linotype" panose="02040502050505030304" pitchFamily="18" charset="0"/>
            </a:endParaRPr>
          </a:p>
        </p:txBody>
      </p:sp>
    </p:spTree>
    <p:extLst>
      <p:ext uri="{BB962C8B-B14F-4D97-AF65-F5344CB8AC3E}">
        <p14:creationId xmlns:p14="http://schemas.microsoft.com/office/powerpoint/2010/main" val="3291309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10769" y="440372"/>
            <a:ext cx="8660272" cy="461643"/>
          </a:xfrm>
          <a:prstGeom prst="rect">
            <a:avLst/>
          </a:prstGeom>
        </p:spPr>
        <p:txBody>
          <a:bodyPr wrap="square" lIns="91418" tIns="45709" rIns="91418" bIns="45709">
            <a:spAutoFit/>
          </a:bodyPr>
          <a:lstStyle/>
          <a:p>
            <a:pPr>
              <a:defRPr/>
            </a:pPr>
            <a:r>
              <a:rPr lang="en-US" sz="2400" dirty="0" smtClean="0">
                <a:solidFill>
                  <a:srgbClr val="469AC5"/>
                </a:solidFill>
                <a:latin typeface="Palatino Linotype" pitchFamily="18" charset="0"/>
                <a:cs typeface="Arial" pitchFamily="34" charset="0"/>
              </a:rPr>
              <a:t>Rationales behind the Sub-Elements Chosen</a:t>
            </a:r>
            <a:endParaRPr lang="en-US" sz="2400" dirty="0">
              <a:solidFill>
                <a:srgbClr val="469AC5"/>
              </a:solidFill>
              <a:latin typeface="Palatino Linotype" pitchFamily="18"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767341697"/>
              </p:ext>
            </p:extLst>
          </p:nvPr>
        </p:nvGraphicFramePr>
        <p:xfrm>
          <a:off x="309471" y="1243213"/>
          <a:ext cx="8657108" cy="5686667"/>
        </p:xfrm>
        <a:graphic>
          <a:graphicData uri="http://schemas.openxmlformats.org/drawingml/2006/table">
            <a:tbl>
              <a:tblPr>
                <a:tableStyleId>{5C22544A-7EE6-4342-B048-85BDC9FD1C3A}</a:tableStyleId>
              </a:tblPr>
              <a:tblGrid>
                <a:gridCol w="8657108"/>
              </a:tblGrid>
              <a:tr h="811661">
                <a:tc>
                  <a:txBody>
                    <a:bodyPr/>
                    <a:lstStyle/>
                    <a:p>
                      <a:pPr marL="461908" lvl="0" indent="-290445" algn="l" rtl="0" fontAlgn="base">
                        <a:spcBef>
                          <a:spcPct val="0"/>
                        </a:spcBef>
                        <a:spcAft>
                          <a:spcPts val="600"/>
                        </a:spcAft>
                        <a:buClr>
                          <a:srgbClr val="469AC5"/>
                        </a:buClr>
                        <a:buFontTx/>
                        <a:buChar char="•"/>
                      </a:pPr>
                      <a:r>
                        <a:rPr lang="en-US" sz="1800" kern="1200" dirty="0" smtClean="0">
                          <a:solidFill>
                            <a:srgbClr val="000000"/>
                          </a:solidFill>
                          <a:latin typeface="Century Gothic" pitchFamily="34" charset="0"/>
                          <a:ea typeface="+mn-ea"/>
                          <a:cs typeface="Arial" charset="0"/>
                        </a:rPr>
                        <a:t>Treasury rate duration</a:t>
                      </a:r>
                    </a:p>
                    <a:p>
                      <a:pPr marL="918947" lvl="1" indent="-290445" algn="l" rtl="0" fontAlgn="base">
                        <a:spcBef>
                          <a:spcPct val="0"/>
                        </a:spcBef>
                        <a:spcAft>
                          <a:spcPts val="600"/>
                        </a:spcAft>
                        <a:buClr>
                          <a:srgbClr val="469AC5"/>
                        </a:buClr>
                        <a:buFontTx/>
                        <a:buChar char="•"/>
                      </a:pPr>
                      <a:r>
                        <a:rPr lang="en-US" sz="1400" kern="1200" dirty="0" smtClean="0">
                          <a:solidFill>
                            <a:srgbClr val="000000"/>
                          </a:solidFill>
                          <a:latin typeface="Century Gothic" pitchFamily="34" charset="0"/>
                          <a:ea typeface="+mn-ea"/>
                          <a:cs typeface="Arial" charset="0"/>
                        </a:rPr>
                        <a:t>When interest rates decline,</a:t>
                      </a:r>
                      <a:r>
                        <a:rPr lang="en-US" sz="1400" kern="1200" baseline="0" dirty="0" smtClean="0">
                          <a:solidFill>
                            <a:srgbClr val="000000"/>
                          </a:solidFill>
                          <a:latin typeface="Century Gothic" pitchFamily="34" charset="0"/>
                          <a:ea typeface="+mn-ea"/>
                          <a:cs typeface="Arial" charset="0"/>
                        </a:rPr>
                        <a:t> instruments with duration increase in value (simple math)</a:t>
                      </a: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First dollar loss when an unexpected crisis hits (not yet a trend, or an exogenous shock), or the beginning of an evolving market trend</a:t>
                      </a:r>
                      <a:endParaRPr lang="en-US" sz="1400" kern="1200" dirty="0">
                        <a:solidFill>
                          <a:srgbClr val="000000"/>
                        </a:solidFill>
                        <a:latin typeface="Century Gothic" pitchFamily="34" charset="0"/>
                        <a:ea typeface="+mn-ea"/>
                        <a:cs typeface="Arial" charset="0"/>
                      </a:endParaRPr>
                    </a:p>
                  </a:txBody>
                  <a:tcPr marL="80682" marR="80682" marT="40341" marB="40341" anchor="ctr">
                    <a:solidFill>
                      <a:schemeClr val="bg1"/>
                    </a:solidFill>
                  </a:tcPr>
                </a:tc>
              </a:tr>
              <a:tr h="811661">
                <a:tc>
                  <a:txBody>
                    <a:bodyPr/>
                    <a:lstStyle/>
                    <a:p>
                      <a:pPr marL="461908" lvl="0" indent="-290445" algn="l" rtl="0" fontAlgn="base">
                        <a:spcBef>
                          <a:spcPct val="0"/>
                        </a:spcBef>
                        <a:spcAft>
                          <a:spcPts val="600"/>
                        </a:spcAft>
                        <a:buClr>
                          <a:srgbClr val="469AC5"/>
                        </a:buClr>
                        <a:buFontTx/>
                        <a:buChar char="•"/>
                      </a:pPr>
                      <a:endParaRPr lang="en-US" sz="1800" kern="1200" dirty="0" smtClean="0">
                        <a:solidFill>
                          <a:srgbClr val="000000"/>
                        </a:solidFill>
                        <a:latin typeface="Century Gothic" pitchFamily="34" charset="0"/>
                        <a:ea typeface="+mn-ea"/>
                        <a:cs typeface="Arial" charset="0"/>
                      </a:endParaRPr>
                    </a:p>
                    <a:p>
                      <a:pPr marL="461908" lvl="0" indent="-290445" algn="l" rtl="0" fontAlgn="base">
                        <a:spcBef>
                          <a:spcPct val="0"/>
                        </a:spcBef>
                        <a:spcAft>
                          <a:spcPts val="600"/>
                        </a:spcAft>
                        <a:buClr>
                          <a:srgbClr val="469AC5"/>
                        </a:buClr>
                        <a:buFontTx/>
                        <a:buChar char="•"/>
                      </a:pPr>
                      <a:r>
                        <a:rPr lang="en-US" sz="1800" kern="1200" dirty="0" smtClean="0">
                          <a:solidFill>
                            <a:srgbClr val="000000"/>
                          </a:solidFill>
                          <a:latin typeface="Century Gothic" pitchFamily="34" charset="0"/>
                          <a:ea typeface="+mn-ea"/>
                          <a:cs typeface="Arial" charset="0"/>
                        </a:rPr>
                        <a:t>Trend following</a:t>
                      </a:r>
                    </a:p>
                    <a:p>
                      <a:pPr marL="918947" lvl="1" indent="-290445" algn="l" rtl="0" fontAlgn="base">
                        <a:spcBef>
                          <a:spcPct val="0"/>
                        </a:spcBef>
                        <a:spcAft>
                          <a:spcPts val="600"/>
                        </a:spcAft>
                        <a:buClr>
                          <a:srgbClr val="469AC5"/>
                        </a:buClr>
                        <a:buFontTx/>
                        <a:buChar char="•"/>
                      </a:pPr>
                      <a:r>
                        <a:rPr lang="en-US" sz="1400" kern="1200" dirty="0" smtClean="0">
                          <a:solidFill>
                            <a:srgbClr val="000000"/>
                          </a:solidFill>
                          <a:latin typeface="Century Gothic" pitchFamily="34" charset="0"/>
                          <a:ea typeface="+mn-ea"/>
                          <a:cs typeface="Arial" charset="0"/>
                        </a:rPr>
                        <a:t>Markets trend</a:t>
                      </a:r>
                      <a:r>
                        <a:rPr lang="en-US" sz="1400" kern="1200" baseline="0" dirty="0" smtClean="0">
                          <a:solidFill>
                            <a:srgbClr val="000000"/>
                          </a:solidFill>
                          <a:latin typeface="Century Gothic" pitchFamily="34" charset="0"/>
                          <a:ea typeface="+mn-ea"/>
                          <a:cs typeface="Arial" charset="0"/>
                        </a:rPr>
                        <a:t> (</a:t>
                      </a:r>
                      <a:r>
                        <a:rPr lang="en-US" sz="1400" kern="1200" dirty="0" smtClean="0">
                          <a:solidFill>
                            <a:srgbClr val="000000"/>
                          </a:solidFill>
                          <a:latin typeface="Century Gothic" pitchFamily="34" charset="0"/>
                          <a:ea typeface="+mn-ea"/>
                          <a:cs typeface="Arial" charset="0"/>
                        </a:rPr>
                        <a:t>over</a:t>
                      </a:r>
                      <a:r>
                        <a:rPr lang="en-US" sz="1400" kern="1200" baseline="0" dirty="0" smtClean="0">
                          <a:solidFill>
                            <a:srgbClr val="000000"/>
                          </a:solidFill>
                          <a:latin typeface="Century Gothic" pitchFamily="34" charset="0"/>
                          <a:ea typeface="+mn-ea"/>
                          <a:cs typeface="Arial" charset="0"/>
                        </a:rPr>
                        <a:t> 100 years of evidence)</a:t>
                      </a:r>
                      <a:endParaRPr lang="en-US" sz="1400" kern="1200" dirty="0" smtClean="0">
                        <a:solidFill>
                          <a:srgbClr val="000000"/>
                        </a:solidFill>
                        <a:latin typeface="Century Gothic" pitchFamily="34" charset="0"/>
                        <a:ea typeface="+mn-ea"/>
                        <a:cs typeface="Arial" charset="0"/>
                      </a:endParaRPr>
                    </a:p>
                    <a:p>
                      <a:pPr marL="918947" lvl="1" indent="-290445" algn="l" rtl="0" fontAlgn="base">
                        <a:spcBef>
                          <a:spcPct val="0"/>
                        </a:spcBef>
                        <a:spcAft>
                          <a:spcPts val="600"/>
                        </a:spcAft>
                        <a:buClr>
                          <a:srgbClr val="469AC5"/>
                        </a:buClr>
                        <a:buFontTx/>
                        <a:buChar char="•"/>
                      </a:pPr>
                      <a:r>
                        <a:rPr lang="en-US" sz="1400" kern="1200" dirty="0" smtClean="0">
                          <a:solidFill>
                            <a:srgbClr val="000000"/>
                          </a:solidFill>
                          <a:latin typeface="Century Gothic" pitchFamily="34" charset="0"/>
                          <a:ea typeface="+mn-ea"/>
                          <a:cs typeface="Arial" charset="0"/>
                        </a:rPr>
                        <a:t>Systematic</a:t>
                      </a:r>
                      <a:r>
                        <a:rPr lang="en-US" sz="1400" kern="1200" baseline="0" dirty="0" smtClean="0">
                          <a:solidFill>
                            <a:srgbClr val="000000"/>
                          </a:solidFill>
                          <a:latin typeface="Century Gothic" pitchFamily="34" charset="0"/>
                          <a:ea typeface="+mn-ea"/>
                          <a:cs typeface="Arial" charset="0"/>
                        </a:rPr>
                        <a:t> capture of these trends is possible (may take time to reposition)</a:t>
                      </a: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Trends are convex, change at an increasing rate (powerful in an endogenous crisis)  </a:t>
                      </a:r>
                      <a:endParaRPr lang="en-US" sz="1400" kern="1200" dirty="0">
                        <a:solidFill>
                          <a:srgbClr val="000000"/>
                        </a:solidFill>
                        <a:latin typeface="Century Gothic" pitchFamily="34" charset="0"/>
                        <a:ea typeface="+mn-ea"/>
                        <a:cs typeface="Arial" charset="0"/>
                      </a:endParaRPr>
                    </a:p>
                  </a:txBody>
                  <a:tcPr marL="80682" marR="80682" marT="40341" marB="40341" anchor="ctr">
                    <a:solidFill>
                      <a:schemeClr val="bg1"/>
                    </a:solidFill>
                  </a:tcPr>
                </a:tc>
              </a:tr>
              <a:tr h="811661">
                <a:tc>
                  <a:txBody>
                    <a:bodyPr/>
                    <a:lstStyle/>
                    <a:p>
                      <a:pPr marL="461908" lvl="0" indent="-290445" algn="l" rtl="0" fontAlgn="base">
                        <a:spcBef>
                          <a:spcPct val="0"/>
                        </a:spcBef>
                        <a:spcAft>
                          <a:spcPts val="600"/>
                        </a:spcAft>
                        <a:buClr>
                          <a:srgbClr val="469AC5"/>
                        </a:buClr>
                        <a:buFontTx/>
                        <a:buChar char="•"/>
                      </a:pPr>
                      <a:endParaRPr lang="en-US" sz="1800" kern="1200" dirty="0" smtClean="0">
                        <a:solidFill>
                          <a:srgbClr val="000000"/>
                        </a:solidFill>
                        <a:latin typeface="Century Gothic" pitchFamily="34" charset="0"/>
                        <a:ea typeface="+mn-ea"/>
                        <a:cs typeface="Arial" charset="0"/>
                      </a:endParaRPr>
                    </a:p>
                    <a:p>
                      <a:pPr marL="461908" lvl="0" indent="-290445" algn="l" rtl="0" fontAlgn="base">
                        <a:spcBef>
                          <a:spcPct val="0"/>
                        </a:spcBef>
                        <a:spcAft>
                          <a:spcPts val="600"/>
                        </a:spcAft>
                        <a:buClr>
                          <a:srgbClr val="469AC5"/>
                        </a:buClr>
                        <a:buFontTx/>
                        <a:buChar char="•"/>
                      </a:pPr>
                      <a:r>
                        <a:rPr lang="en-US" sz="1800" kern="1200" dirty="0" smtClean="0">
                          <a:solidFill>
                            <a:srgbClr val="000000"/>
                          </a:solidFill>
                          <a:latin typeface="Century Gothic" pitchFamily="34" charset="0"/>
                          <a:ea typeface="+mn-ea"/>
                          <a:cs typeface="Arial" charset="0"/>
                        </a:rPr>
                        <a:t>Liquid Alternative Risk Premia </a:t>
                      </a:r>
                    </a:p>
                    <a:p>
                      <a:pPr marL="918947" lvl="1" indent="-290445" algn="l" rtl="0" fontAlgn="base">
                        <a:spcBef>
                          <a:spcPct val="0"/>
                        </a:spcBef>
                        <a:spcAft>
                          <a:spcPts val="600"/>
                        </a:spcAft>
                        <a:buClr>
                          <a:srgbClr val="469AC5"/>
                        </a:buClr>
                        <a:buFontTx/>
                        <a:buChar char="•"/>
                      </a:pPr>
                      <a:r>
                        <a:rPr lang="en-US" sz="1400" kern="1200" dirty="0" smtClean="0">
                          <a:solidFill>
                            <a:srgbClr val="000000"/>
                          </a:solidFill>
                          <a:latin typeface="Century Gothic" pitchFamily="34" charset="0"/>
                          <a:ea typeface="+mn-ea"/>
                          <a:cs typeface="Arial" charset="0"/>
                        </a:rPr>
                        <a:t>Not</a:t>
                      </a:r>
                      <a:r>
                        <a:rPr lang="en-US" sz="1400" kern="1200" baseline="0" dirty="0" smtClean="0">
                          <a:solidFill>
                            <a:srgbClr val="000000"/>
                          </a:solidFill>
                          <a:latin typeface="Century Gothic" pitchFamily="34" charset="0"/>
                          <a:ea typeface="+mn-ea"/>
                          <a:cs typeface="Arial" charset="0"/>
                        </a:rPr>
                        <a:t> exposed to market risk premia (market neutral)</a:t>
                      </a: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Thus, uncorrelated to market risk premia crises (growth crises)</a:t>
                      </a: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However, not reactive to market risk premia crises </a:t>
                      </a:r>
                      <a:r>
                        <a:rPr lang="en-US" sz="1400" u="sng" kern="1200" baseline="0" dirty="0" smtClean="0">
                          <a:solidFill>
                            <a:srgbClr val="000000"/>
                          </a:solidFill>
                          <a:latin typeface="Century Gothic" pitchFamily="34" charset="0"/>
                          <a:ea typeface="+mn-ea"/>
                          <a:cs typeface="Arial" charset="0"/>
                        </a:rPr>
                        <a:t>either</a:t>
                      </a: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Provide return during non-crisis periods, do no harm during crisis</a:t>
                      </a: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Keeps you in the game, least diversifying during crisis </a:t>
                      </a:r>
                      <a:endParaRPr lang="en-US" sz="1400" kern="1200" dirty="0">
                        <a:solidFill>
                          <a:srgbClr val="000000"/>
                        </a:solidFill>
                        <a:latin typeface="Century Gothic" pitchFamily="34" charset="0"/>
                        <a:ea typeface="+mn-ea"/>
                        <a:cs typeface="Arial" charset="0"/>
                      </a:endParaRPr>
                    </a:p>
                  </a:txBody>
                  <a:tcPr marL="80682" marR="80682" marT="40341" marB="40341" anchor="ctr">
                    <a:noFill/>
                  </a:tcPr>
                </a:tc>
              </a:tr>
              <a:tr h="811661">
                <a:tc>
                  <a:txBody>
                    <a:bodyPr/>
                    <a:lstStyle/>
                    <a:p>
                      <a:pPr marL="171463" lvl="0" indent="0" algn="l" rtl="0" fontAlgn="base">
                        <a:spcBef>
                          <a:spcPct val="0"/>
                        </a:spcBef>
                        <a:spcAft>
                          <a:spcPts val="600"/>
                        </a:spcAft>
                        <a:buClr>
                          <a:srgbClr val="469AC5"/>
                        </a:buClr>
                        <a:buFontTx/>
                        <a:buNone/>
                      </a:pPr>
                      <a:endParaRPr lang="en-US" sz="1400" kern="1200" dirty="0">
                        <a:solidFill>
                          <a:srgbClr val="000000"/>
                        </a:solidFill>
                        <a:latin typeface="Century Gothic" pitchFamily="34" charset="0"/>
                        <a:ea typeface="+mn-ea"/>
                        <a:cs typeface="Arial" charset="0"/>
                      </a:endParaRPr>
                    </a:p>
                  </a:txBody>
                  <a:tcPr marL="80682" marR="80682" marT="40341" marB="40341" anchor="ctr">
                    <a:noFill/>
                  </a:tcPr>
                </a:tc>
              </a:tr>
            </a:tbl>
          </a:graphicData>
        </a:graphic>
      </p:graphicFrame>
    </p:spTree>
    <p:extLst>
      <p:ext uri="{BB962C8B-B14F-4D97-AF65-F5344CB8AC3E}">
        <p14:creationId xmlns:p14="http://schemas.microsoft.com/office/powerpoint/2010/main" val="696534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33341" y="440372"/>
            <a:ext cx="8026028" cy="461963"/>
          </a:xfrm>
          <a:prstGeom prst="rect">
            <a:avLst/>
          </a:prstGeom>
        </p:spPr>
        <p:txBody>
          <a:bodyPr wrap="square" lIns="91418" tIns="45709" rIns="91418" bIns="45709">
            <a:spAutoFit/>
          </a:bodyPr>
          <a:lstStyle/>
          <a:p>
            <a:pPr>
              <a:defRPr/>
            </a:pPr>
            <a:r>
              <a:rPr lang="en-US" sz="2400" dirty="0" smtClean="0">
                <a:solidFill>
                  <a:srgbClr val="469AC5"/>
                </a:solidFill>
                <a:latin typeface="Palatino Linotype" pitchFamily="18" charset="0"/>
                <a:cs typeface="Arial" pitchFamily="34" charset="0"/>
              </a:rPr>
              <a:t>Crisis </a:t>
            </a:r>
            <a:r>
              <a:rPr lang="en-US" sz="2400" dirty="0" smtClean="0">
                <a:solidFill>
                  <a:srgbClr val="469AC5"/>
                </a:solidFill>
                <a:latin typeface="Palatino Linotype" pitchFamily="18" charset="0"/>
                <a:cs typeface="Arial" pitchFamily="34" charset="0"/>
              </a:rPr>
              <a:t>Protection </a:t>
            </a:r>
            <a:r>
              <a:rPr lang="en-US" sz="2400" dirty="0" smtClean="0">
                <a:solidFill>
                  <a:srgbClr val="469AC5"/>
                </a:solidFill>
                <a:latin typeface="Palatino Linotype" pitchFamily="18" charset="0"/>
                <a:cs typeface="Arial" pitchFamily="34" charset="0"/>
              </a:rPr>
              <a:t>Historical Effectiveness</a:t>
            </a:r>
            <a:endParaRPr lang="en-US" sz="2400" dirty="0">
              <a:solidFill>
                <a:srgbClr val="469AC5"/>
              </a:solidFill>
              <a:latin typeface="Palatino Linotype" pitchFamily="18" charset="0"/>
              <a:cs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791087384"/>
              </p:ext>
            </p:extLst>
          </p:nvPr>
        </p:nvGraphicFramePr>
        <p:xfrm>
          <a:off x="6359847" y="1648108"/>
          <a:ext cx="2666921" cy="3756404"/>
        </p:xfrm>
        <a:graphic>
          <a:graphicData uri="http://schemas.openxmlformats.org/drawingml/2006/table">
            <a:tbl>
              <a:tblPr firstRow="1" bandRow="1">
                <a:tableStyleId>{5C22544A-7EE6-4342-B048-85BDC9FD1C3A}</a:tableStyleId>
              </a:tblPr>
              <a:tblGrid>
                <a:gridCol w="1018279"/>
                <a:gridCol w="824321"/>
                <a:gridCol w="824321"/>
              </a:tblGrid>
              <a:tr h="1129265">
                <a:tc gridSpan="3">
                  <a:txBody>
                    <a:bodyPr/>
                    <a:lstStyle/>
                    <a:p>
                      <a:pPr algn="ctr" fontAlgn="b"/>
                      <a:r>
                        <a:rPr lang="en-US" sz="1400" b="0" i="0" u="none" strike="noStrike" dirty="0" smtClean="0">
                          <a:latin typeface="Century Gothic" pitchFamily="34" charset="0"/>
                        </a:rPr>
                        <a:t>Return</a:t>
                      </a:r>
                      <a:r>
                        <a:rPr lang="en-US" sz="1400" b="0" i="0" u="none" strike="noStrike" baseline="0" dirty="0" smtClean="0">
                          <a:latin typeface="Century Gothic" pitchFamily="34" charset="0"/>
                        </a:rPr>
                        <a:t> Behavior of</a:t>
                      </a:r>
                      <a:r>
                        <a:rPr lang="en-US" sz="1400" b="0" i="0" u="none" strike="noStrike" dirty="0" smtClean="0">
                          <a:latin typeface="Century Gothic" pitchFamily="34" charset="0"/>
                        </a:rPr>
                        <a:t> Initial Class Structure </a:t>
                      </a:r>
                      <a:r>
                        <a:rPr lang="en-US" sz="1400" b="0" i="0" u="none" strike="noStrike" baseline="0" dirty="0" smtClean="0">
                          <a:latin typeface="Century Gothic" pitchFamily="34" charset="0"/>
                        </a:rPr>
                        <a:t>During Challenging Equity Periods</a:t>
                      </a:r>
                      <a:endParaRPr lang="en-US" sz="1400" b="0" i="0" u="none" strike="noStrike" dirty="0">
                        <a:latin typeface="Century Gothic" pitchFamily="34" charset="0"/>
                      </a:endParaRPr>
                    </a:p>
                  </a:txBody>
                  <a:tcPr marL="0" marR="0" marT="0" marB="0" anchor="ctr">
                    <a:solidFill>
                      <a:schemeClr val="tx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tx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tx1"/>
                    </a:solidFill>
                  </a:tcPr>
                </a:tc>
              </a:tr>
              <a:tr h="835908">
                <a:tc gridSpan="2">
                  <a:txBody>
                    <a:bodyPr/>
                    <a:lstStyle/>
                    <a:p>
                      <a:pPr algn="r" fontAlgn="b"/>
                      <a:r>
                        <a:rPr lang="en-US" sz="1100" b="0" i="0" u="none" strike="noStrike" dirty="0" smtClean="0">
                          <a:latin typeface="Century Gothic" pitchFamily="34" charset="0"/>
                        </a:rPr>
                        <a:t>Global</a:t>
                      </a:r>
                      <a:r>
                        <a:rPr lang="en-US" sz="1100" b="0" i="0" u="none" strike="noStrike" baseline="0" dirty="0" smtClean="0">
                          <a:latin typeface="Century Gothic" pitchFamily="34" charset="0"/>
                        </a:rPr>
                        <a:t> </a:t>
                      </a:r>
                    </a:p>
                    <a:p>
                      <a:pPr algn="r" fontAlgn="b"/>
                      <a:r>
                        <a:rPr lang="en-US" sz="1100" b="0" i="0" u="sng" strike="noStrike" baseline="0" dirty="0" smtClean="0">
                          <a:latin typeface="Century Gothic" pitchFamily="34" charset="0"/>
                        </a:rPr>
                        <a:t>Equities</a:t>
                      </a:r>
                      <a:endParaRPr lang="en-US" sz="1100" b="0" i="0" u="sng" strike="noStrike" dirty="0">
                        <a:latin typeface="Century Gothic" pitchFamily="34" charset="0"/>
                      </a:endParaRPr>
                    </a:p>
                  </a:txBody>
                  <a:tcPr marL="0" marR="0" marT="0" marB="0" anchor="b">
                    <a:solidFill>
                      <a:schemeClr val="bg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bg1"/>
                    </a:solidFill>
                  </a:tcPr>
                </a:tc>
                <a:tc>
                  <a:txBody>
                    <a:bodyPr/>
                    <a:lstStyle/>
                    <a:p>
                      <a:pPr algn="r" fontAlgn="b"/>
                      <a:r>
                        <a:rPr lang="en-US" sz="1100" b="0" i="0" u="sng" strike="noStrike" dirty="0" smtClean="0">
                          <a:latin typeface="Century Gothic" pitchFamily="34" charset="0"/>
                        </a:rPr>
                        <a:t>Crisis </a:t>
                      </a:r>
                      <a:r>
                        <a:rPr lang="en-US" sz="1100" b="0" i="0" u="sng" strike="noStrike" dirty="0" smtClean="0">
                          <a:latin typeface="Century Gothic" pitchFamily="34" charset="0"/>
                        </a:rPr>
                        <a:t>Protection</a:t>
                      </a:r>
                      <a:endParaRPr lang="en-US" sz="1100" b="0" i="0" u="sng" strike="noStrike" dirty="0">
                        <a:latin typeface="Century Gothic" pitchFamily="34" charset="0"/>
                      </a:endParaRPr>
                    </a:p>
                  </a:txBody>
                  <a:tcPr marL="0" marR="0" marT="0" marB="0" anchor="b">
                    <a:solidFill>
                      <a:schemeClr val="bg1"/>
                    </a:solidFill>
                  </a:tcPr>
                </a:tc>
              </a:tr>
              <a:tr h="428897">
                <a:tc>
                  <a:txBody>
                    <a:bodyPr/>
                    <a:lstStyle/>
                    <a:p>
                      <a:pPr algn="l" fontAlgn="b"/>
                      <a:r>
                        <a:rPr lang="en-US" sz="1400" b="0" i="0" u="none" strike="noStrike" dirty="0" smtClean="0">
                          <a:latin typeface="Century Gothic" pitchFamily="34" charset="0"/>
                        </a:rPr>
                        <a:t>1973-1974</a:t>
                      </a:r>
                      <a:endParaRPr lang="en-US" sz="1400" b="0" i="0" u="none" strike="noStrike" dirty="0">
                        <a:latin typeface="Century Gothic" pitchFamily="34" charset="0"/>
                      </a:endParaRPr>
                    </a:p>
                  </a:txBody>
                  <a:tcPr marL="0" marR="0" marT="0" marB="0" anchor="b">
                    <a:solidFill>
                      <a:schemeClr val="bg1"/>
                    </a:solidFill>
                  </a:tcPr>
                </a:tc>
                <a:tc>
                  <a:txBody>
                    <a:bodyPr/>
                    <a:lstStyle/>
                    <a:p>
                      <a:pPr algn="r" fontAlgn="b"/>
                      <a:r>
                        <a:rPr lang="en-US" sz="1400" b="0" i="0" u="none" strike="noStrike" dirty="0">
                          <a:latin typeface="Century Gothic" pitchFamily="34" charset="0"/>
                        </a:rPr>
                        <a:t>-</a:t>
                      </a:r>
                      <a:r>
                        <a:rPr lang="en-US" sz="1400" b="0" i="0" u="none" strike="noStrike" dirty="0" smtClean="0">
                          <a:latin typeface="Century Gothic" pitchFamily="34" charset="0"/>
                        </a:rPr>
                        <a:t>20.2</a:t>
                      </a:r>
                      <a:endParaRPr lang="en-US" sz="1400" b="0" i="0" u="none" strike="noStrike" dirty="0">
                        <a:latin typeface="Century Gothic" pitchFamily="34" charset="0"/>
                      </a:endParaRPr>
                    </a:p>
                  </a:txBody>
                  <a:tcPr marL="0" marR="0" marT="0" marB="0" anchor="b">
                    <a:solidFill>
                      <a:schemeClr val="bg1"/>
                    </a:solidFill>
                  </a:tcPr>
                </a:tc>
                <a:tc>
                  <a:txBody>
                    <a:bodyPr/>
                    <a:lstStyle/>
                    <a:p>
                      <a:pPr algn="r" fontAlgn="b"/>
                      <a:r>
                        <a:rPr lang="en-US" sz="1400" b="0" i="0" u="none" strike="noStrike" dirty="0" smtClean="0">
                          <a:latin typeface="Century Gothic" pitchFamily="34" charset="0"/>
                        </a:rPr>
                        <a:t>20.2</a:t>
                      </a:r>
                      <a:endParaRPr lang="en-US" sz="1400" b="0" i="0" u="none" strike="noStrike" dirty="0">
                        <a:latin typeface="Century Gothic" pitchFamily="34" charset="0"/>
                      </a:endParaRPr>
                    </a:p>
                  </a:txBody>
                  <a:tcPr marL="0" marR="0" marT="0" marB="0" anchor="b">
                    <a:solidFill>
                      <a:schemeClr val="bg1"/>
                    </a:solidFill>
                  </a:tcPr>
                </a:tc>
              </a:tr>
              <a:tr h="428897">
                <a:tc>
                  <a:txBody>
                    <a:bodyPr/>
                    <a:lstStyle/>
                    <a:p>
                      <a:pPr algn="l" fontAlgn="b"/>
                      <a:r>
                        <a:rPr lang="en-US" sz="1400" b="0" i="0" u="none" strike="noStrike" dirty="0" smtClean="0">
                          <a:latin typeface="Century Gothic" pitchFamily="34" charset="0"/>
                        </a:rPr>
                        <a:t>1990-1992</a:t>
                      </a:r>
                      <a:endParaRPr lang="en-US" sz="1400" b="0" i="0" u="none" strike="noStrike" dirty="0">
                        <a:latin typeface="Century Gothic" pitchFamily="34" charset="0"/>
                      </a:endParaRPr>
                    </a:p>
                  </a:txBody>
                  <a:tcPr marL="0" marR="0" marT="0" marB="0" anchor="b">
                    <a:solidFill>
                      <a:schemeClr val="bg1"/>
                    </a:solidFill>
                  </a:tcPr>
                </a:tc>
                <a:tc>
                  <a:txBody>
                    <a:bodyPr/>
                    <a:lstStyle/>
                    <a:p>
                      <a:pPr algn="r" fontAlgn="b"/>
                      <a:r>
                        <a:rPr lang="en-US" sz="1400" b="0" i="0" u="none" strike="noStrike" dirty="0">
                          <a:latin typeface="Century Gothic" pitchFamily="34" charset="0"/>
                        </a:rPr>
                        <a:t>-</a:t>
                      </a:r>
                      <a:r>
                        <a:rPr lang="en-US" sz="1400" b="0" i="0" u="none" strike="noStrike" dirty="0" smtClean="0">
                          <a:latin typeface="Century Gothic" pitchFamily="34" charset="0"/>
                        </a:rPr>
                        <a:t>1.4 </a:t>
                      </a:r>
                      <a:endParaRPr lang="en-US" sz="1400" b="0" i="0" u="none" strike="noStrike" dirty="0">
                        <a:latin typeface="Century Gothic" pitchFamily="34" charset="0"/>
                      </a:endParaRPr>
                    </a:p>
                  </a:txBody>
                  <a:tcPr marL="0" marR="0" marT="0" marB="0" anchor="b">
                    <a:solidFill>
                      <a:schemeClr val="bg1"/>
                    </a:solidFill>
                  </a:tcPr>
                </a:tc>
                <a:tc>
                  <a:txBody>
                    <a:bodyPr/>
                    <a:lstStyle/>
                    <a:p>
                      <a:pPr algn="r" fontAlgn="b"/>
                      <a:r>
                        <a:rPr lang="en-US" sz="1400" b="0" i="0" u="none" strike="noStrike" dirty="0" smtClean="0">
                          <a:latin typeface="Century Gothic" pitchFamily="34" charset="0"/>
                        </a:rPr>
                        <a:t>5.3 </a:t>
                      </a:r>
                      <a:endParaRPr lang="en-US" sz="1400" b="0" i="0" u="none" strike="noStrike" dirty="0">
                        <a:latin typeface="Century Gothic" pitchFamily="34" charset="0"/>
                      </a:endParaRPr>
                    </a:p>
                  </a:txBody>
                  <a:tcPr marL="0" marR="0" marT="0" marB="0" anchor="b">
                    <a:solidFill>
                      <a:schemeClr val="bg1"/>
                    </a:solidFill>
                  </a:tcPr>
                </a:tc>
              </a:tr>
              <a:tr h="428897">
                <a:tc>
                  <a:txBody>
                    <a:bodyPr/>
                    <a:lstStyle/>
                    <a:p>
                      <a:pPr algn="l" fontAlgn="b"/>
                      <a:r>
                        <a:rPr lang="en-US" sz="1400" b="0" i="0" u="none" strike="noStrike" dirty="0" smtClean="0">
                          <a:latin typeface="Century Gothic" pitchFamily="34" charset="0"/>
                        </a:rPr>
                        <a:t>2000-2002</a:t>
                      </a:r>
                      <a:endParaRPr lang="en-US" sz="1400" b="0" i="0" u="none" strike="noStrike" dirty="0">
                        <a:latin typeface="Century Gothic" pitchFamily="34" charset="0"/>
                      </a:endParaRPr>
                    </a:p>
                  </a:txBody>
                  <a:tcPr marL="0" marR="0" marT="0" marB="0" anchor="b">
                    <a:solidFill>
                      <a:schemeClr val="bg1"/>
                    </a:solidFill>
                  </a:tcPr>
                </a:tc>
                <a:tc>
                  <a:txBody>
                    <a:bodyPr/>
                    <a:lstStyle/>
                    <a:p>
                      <a:pPr algn="r" fontAlgn="b"/>
                      <a:r>
                        <a:rPr lang="en-US" sz="1400" b="0" i="0" u="none" strike="noStrike" dirty="0">
                          <a:latin typeface="Century Gothic" pitchFamily="34" charset="0"/>
                        </a:rPr>
                        <a:t>-</a:t>
                      </a:r>
                      <a:r>
                        <a:rPr lang="en-US" sz="1400" b="0" i="0" u="none" strike="noStrike" dirty="0" smtClean="0">
                          <a:latin typeface="Century Gothic" pitchFamily="34" charset="0"/>
                        </a:rPr>
                        <a:t>16.3</a:t>
                      </a:r>
                      <a:endParaRPr lang="en-US" sz="1400" b="0" i="0" u="none" strike="noStrike" dirty="0">
                        <a:latin typeface="Century Gothic" pitchFamily="34" charset="0"/>
                      </a:endParaRPr>
                    </a:p>
                  </a:txBody>
                  <a:tcPr marL="0" marR="0" marT="0" marB="0" anchor="b">
                    <a:solidFill>
                      <a:schemeClr val="bg1"/>
                    </a:solidFill>
                  </a:tcPr>
                </a:tc>
                <a:tc>
                  <a:txBody>
                    <a:bodyPr/>
                    <a:lstStyle/>
                    <a:p>
                      <a:pPr algn="r" fontAlgn="b"/>
                      <a:r>
                        <a:rPr lang="en-US" sz="1400" b="0" i="0" u="none" strike="noStrike" dirty="0" smtClean="0">
                          <a:latin typeface="Century Gothic" pitchFamily="34" charset="0"/>
                        </a:rPr>
                        <a:t>11.5</a:t>
                      </a:r>
                      <a:endParaRPr lang="en-US" sz="1400" b="0" i="0" u="none" strike="noStrike" dirty="0">
                        <a:latin typeface="Century Gothic" pitchFamily="34" charset="0"/>
                      </a:endParaRPr>
                    </a:p>
                  </a:txBody>
                  <a:tcPr marL="0" marR="0" marT="0" marB="0" anchor="b">
                    <a:solidFill>
                      <a:schemeClr val="bg1"/>
                    </a:solidFill>
                  </a:tcPr>
                </a:tc>
              </a:tr>
              <a:tr h="504540">
                <a:tc>
                  <a:txBody>
                    <a:bodyPr/>
                    <a:lstStyle/>
                    <a:p>
                      <a:pPr algn="l" fontAlgn="b"/>
                      <a:r>
                        <a:rPr lang="en-US" sz="1400" b="0" i="0" u="none" strike="noStrike" dirty="0" smtClean="0">
                          <a:latin typeface="Century Gothic" pitchFamily="34" charset="0"/>
                        </a:rPr>
                        <a:t>2007-2008</a:t>
                      </a:r>
                      <a:endParaRPr lang="en-US" sz="1400" b="0" i="0" u="none" strike="noStrike" dirty="0">
                        <a:latin typeface="Century Gothic" pitchFamily="34" charset="0"/>
                      </a:endParaRPr>
                    </a:p>
                  </a:txBody>
                  <a:tcPr marL="0" marR="0" marT="0" marB="0" anchor="b">
                    <a:solidFill>
                      <a:schemeClr val="bg1"/>
                    </a:solidFill>
                  </a:tcPr>
                </a:tc>
                <a:tc>
                  <a:txBody>
                    <a:bodyPr/>
                    <a:lstStyle/>
                    <a:p>
                      <a:pPr algn="r" fontAlgn="b"/>
                      <a:r>
                        <a:rPr lang="en-US" sz="1400" b="0" i="0" u="none" strike="noStrike" dirty="0">
                          <a:latin typeface="Century Gothic" pitchFamily="34" charset="0"/>
                        </a:rPr>
                        <a:t>-</a:t>
                      </a:r>
                      <a:r>
                        <a:rPr lang="en-US" sz="1400" b="0" i="0" u="none" strike="noStrike" dirty="0" smtClean="0">
                          <a:latin typeface="Century Gothic" pitchFamily="34" charset="0"/>
                        </a:rPr>
                        <a:t>19.2</a:t>
                      </a:r>
                      <a:endParaRPr lang="en-US" sz="1400" b="0" i="0" u="none" strike="noStrike" dirty="0">
                        <a:latin typeface="Century Gothic" pitchFamily="34" charset="0"/>
                      </a:endParaRPr>
                    </a:p>
                  </a:txBody>
                  <a:tcPr marL="0" marR="0" marT="0" marB="0" anchor="b">
                    <a:solidFill>
                      <a:schemeClr val="bg1"/>
                    </a:solidFill>
                  </a:tcPr>
                </a:tc>
                <a:tc>
                  <a:txBody>
                    <a:bodyPr/>
                    <a:lstStyle/>
                    <a:p>
                      <a:pPr algn="r" fontAlgn="b"/>
                      <a:r>
                        <a:rPr lang="en-US" sz="1400" b="0" i="0" u="none" strike="noStrike" dirty="0" smtClean="0">
                          <a:latin typeface="Century Gothic" pitchFamily="34" charset="0"/>
                        </a:rPr>
                        <a:t>10.7</a:t>
                      </a:r>
                      <a:endParaRPr lang="en-US" sz="1400" b="0" i="0" u="none" strike="noStrike" dirty="0">
                        <a:latin typeface="Century Gothic" pitchFamily="34" charset="0"/>
                      </a:endParaRPr>
                    </a:p>
                  </a:txBody>
                  <a:tcPr marL="0" marR="0" marT="0" marB="0" anchor="b">
                    <a:solidFill>
                      <a:schemeClr val="bg1"/>
                    </a:solidFill>
                  </a:tcPr>
                </a:tc>
              </a:tr>
            </a:tbl>
          </a:graphicData>
        </a:graphic>
      </p:graphicFrame>
      <p:grpSp>
        <p:nvGrpSpPr>
          <p:cNvPr id="3" name="Group 2"/>
          <p:cNvGrpSpPr/>
          <p:nvPr/>
        </p:nvGrpSpPr>
        <p:grpSpPr>
          <a:xfrm>
            <a:off x="233341" y="1119111"/>
            <a:ext cx="5976380" cy="5047227"/>
            <a:chOff x="233341" y="1119111"/>
            <a:chExt cx="5976380" cy="5047227"/>
          </a:xfrm>
        </p:grpSpPr>
        <p:pic>
          <p:nvPicPr>
            <p:cNvPr id="6" name="Picture 2"/>
            <p:cNvPicPr>
              <a:picLocks noChangeArrowheads="1"/>
            </p:cNvPicPr>
            <p:nvPr/>
          </p:nvPicPr>
          <p:blipFill>
            <a:blip r:embed="rId2" cstate="print"/>
            <a:srcRect/>
            <a:stretch>
              <a:fillRect/>
            </a:stretch>
          </p:blipFill>
          <p:spPr bwMode="auto">
            <a:xfrm>
              <a:off x="233341" y="1119111"/>
              <a:ext cx="5976380" cy="5047227"/>
            </a:xfrm>
            <a:prstGeom prst="rect">
              <a:avLst/>
            </a:prstGeom>
            <a:noFill/>
            <a:ln w="9525">
              <a:noFill/>
              <a:miter lim="800000"/>
              <a:headEnd/>
              <a:tailEnd/>
            </a:ln>
            <a:effectLst/>
          </p:spPr>
        </p:pic>
        <p:sp>
          <p:nvSpPr>
            <p:cNvPr id="2" name="TextBox 1"/>
            <p:cNvSpPr txBox="1"/>
            <p:nvPr/>
          </p:nvSpPr>
          <p:spPr>
            <a:xfrm>
              <a:off x="3836606" y="5912422"/>
              <a:ext cx="1726059" cy="253916"/>
            </a:xfrm>
            <a:prstGeom prst="rect">
              <a:avLst/>
            </a:prstGeom>
            <a:solidFill>
              <a:schemeClr val="bg1"/>
            </a:solidFill>
          </p:spPr>
          <p:txBody>
            <a:bodyPr wrap="square" rtlCol="0">
              <a:spAutoFit/>
            </a:bodyPr>
            <a:lstStyle/>
            <a:p>
              <a:r>
                <a:rPr lang="en-US" sz="1050" dirty="0" smtClean="0">
                  <a:latin typeface="Century Gothic" panose="020B0502020202020204" pitchFamily="34" charset="0"/>
                </a:rPr>
                <a:t>Crisis </a:t>
              </a:r>
              <a:r>
                <a:rPr lang="en-US" sz="1050" dirty="0" smtClean="0">
                  <a:latin typeface="Century Gothic" panose="020B0502020202020204" pitchFamily="34" charset="0"/>
                </a:rPr>
                <a:t>Protection</a:t>
              </a:r>
              <a:endParaRPr lang="en-US" sz="1050" dirty="0">
                <a:latin typeface="Century Gothic" panose="020B0502020202020204" pitchFamily="34" charset="0"/>
              </a:endParaRPr>
            </a:p>
          </p:txBody>
        </p:sp>
      </p:grpSp>
    </p:spTree>
    <p:extLst>
      <p:ext uri="{BB962C8B-B14F-4D97-AF65-F5344CB8AC3E}">
        <p14:creationId xmlns:p14="http://schemas.microsoft.com/office/powerpoint/2010/main" val="1781037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10769" y="440372"/>
            <a:ext cx="8660272" cy="461643"/>
          </a:xfrm>
          <a:prstGeom prst="rect">
            <a:avLst/>
          </a:prstGeom>
        </p:spPr>
        <p:txBody>
          <a:bodyPr wrap="square" lIns="91418" tIns="45709" rIns="91418" bIns="45709">
            <a:spAutoFit/>
          </a:bodyPr>
          <a:lstStyle/>
          <a:p>
            <a:pPr>
              <a:defRPr/>
            </a:pPr>
            <a:r>
              <a:rPr lang="en-US" sz="2400" dirty="0" smtClean="0">
                <a:solidFill>
                  <a:srgbClr val="469AC5"/>
                </a:solidFill>
                <a:latin typeface="Palatino Linotype" pitchFamily="18" charset="0"/>
                <a:cs typeface="Arial" pitchFamily="34" charset="0"/>
              </a:rPr>
              <a:t>Managers that Implement Sub-Elements	</a:t>
            </a:r>
            <a:endParaRPr lang="en-US" sz="2400" dirty="0">
              <a:solidFill>
                <a:srgbClr val="469AC5"/>
              </a:solidFill>
              <a:latin typeface="Palatino Linotype" pitchFamily="18"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549071734"/>
              </p:ext>
            </p:extLst>
          </p:nvPr>
        </p:nvGraphicFramePr>
        <p:xfrm>
          <a:off x="309471" y="1243213"/>
          <a:ext cx="8657108" cy="5686667"/>
        </p:xfrm>
        <a:graphic>
          <a:graphicData uri="http://schemas.openxmlformats.org/drawingml/2006/table">
            <a:tbl>
              <a:tblPr>
                <a:tableStyleId>{5C22544A-7EE6-4342-B048-85BDC9FD1C3A}</a:tableStyleId>
              </a:tblPr>
              <a:tblGrid>
                <a:gridCol w="8657108"/>
              </a:tblGrid>
              <a:tr h="811661">
                <a:tc>
                  <a:txBody>
                    <a:bodyPr/>
                    <a:lstStyle/>
                    <a:p>
                      <a:pPr marL="461908" lvl="0" indent="-290445" algn="l" rtl="0" fontAlgn="base">
                        <a:spcBef>
                          <a:spcPct val="0"/>
                        </a:spcBef>
                        <a:spcAft>
                          <a:spcPts val="600"/>
                        </a:spcAft>
                        <a:buClr>
                          <a:srgbClr val="469AC5"/>
                        </a:buClr>
                        <a:buFontTx/>
                        <a:buChar char="•"/>
                      </a:pPr>
                      <a:r>
                        <a:rPr lang="en-US" sz="1800" kern="1200" dirty="0" smtClean="0">
                          <a:solidFill>
                            <a:srgbClr val="000000"/>
                          </a:solidFill>
                          <a:latin typeface="Century Gothic" pitchFamily="34" charset="0"/>
                          <a:ea typeface="+mn-ea"/>
                          <a:cs typeface="Arial" charset="0"/>
                        </a:rPr>
                        <a:t>Treasury rate duration</a:t>
                      </a:r>
                    </a:p>
                    <a:p>
                      <a:pPr marL="918947" lvl="1" indent="-290445" algn="l" rtl="0" fontAlgn="base">
                        <a:spcBef>
                          <a:spcPct val="0"/>
                        </a:spcBef>
                        <a:spcAft>
                          <a:spcPts val="600"/>
                        </a:spcAft>
                        <a:buClr>
                          <a:srgbClr val="469AC5"/>
                        </a:buClr>
                        <a:buFontTx/>
                        <a:buChar char="•"/>
                      </a:pPr>
                      <a:r>
                        <a:rPr lang="en-US" sz="1400" kern="1200" dirty="0" smtClean="0">
                          <a:solidFill>
                            <a:srgbClr val="000000"/>
                          </a:solidFill>
                          <a:latin typeface="Century Gothic" pitchFamily="34" charset="0"/>
                          <a:ea typeface="+mn-ea"/>
                          <a:cs typeface="Arial" charset="0"/>
                        </a:rPr>
                        <a:t>Any fixed income manager, internal</a:t>
                      </a:r>
                      <a:r>
                        <a:rPr lang="en-US" sz="1400" kern="1200" baseline="0" dirty="0" smtClean="0">
                          <a:solidFill>
                            <a:srgbClr val="000000"/>
                          </a:solidFill>
                          <a:latin typeface="Century Gothic" pitchFamily="34" charset="0"/>
                          <a:ea typeface="+mn-ea"/>
                          <a:cs typeface="Arial" charset="0"/>
                        </a:rPr>
                        <a:t> staff that trade Treasury futures </a:t>
                      </a: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Extremely low cost (&lt;10 basis points)</a:t>
                      </a:r>
                      <a:endParaRPr lang="en-US" sz="1400" kern="1200" dirty="0">
                        <a:solidFill>
                          <a:srgbClr val="000000"/>
                        </a:solidFill>
                        <a:latin typeface="Century Gothic" pitchFamily="34" charset="0"/>
                        <a:ea typeface="+mn-ea"/>
                        <a:cs typeface="Arial" charset="0"/>
                      </a:endParaRPr>
                    </a:p>
                  </a:txBody>
                  <a:tcPr marL="80682" marR="80682" marT="40341" marB="40341" anchor="ctr">
                    <a:solidFill>
                      <a:schemeClr val="bg1"/>
                    </a:solidFill>
                  </a:tcPr>
                </a:tc>
              </a:tr>
              <a:tr h="811661">
                <a:tc>
                  <a:txBody>
                    <a:bodyPr/>
                    <a:lstStyle/>
                    <a:p>
                      <a:pPr marL="461908" lvl="0" indent="-290445" algn="l" rtl="0" fontAlgn="base">
                        <a:spcBef>
                          <a:spcPct val="0"/>
                        </a:spcBef>
                        <a:spcAft>
                          <a:spcPts val="600"/>
                        </a:spcAft>
                        <a:buClr>
                          <a:srgbClr val="469AC5"/>
                        </a:buClr>
                        <a:buFontTx/>
                        <a:buChar char="•"/>
                      </a:pPr>
                      <a:endParaRPr lang="en-US" sz="1800" kern="1200" dirty="0" smtClean="0">
                        <a:solidFill>
                          <a:srgbClr val="000000"/>
                        </a:solidFill>
                        <a:latin typeface="Century Gothic" pitchFamily="34" charset="0"/>
                        <a:ea typeface="+mn-ea"/>
                        <a:cs typeface="Arial" charset="0"/>
                      </a:endParaRPr>
                    </a:p>
                    <a:p>
                      <a:pPr marL="461908" lvl="0" indent="-290445" algn="l" rtl="0" fontAlgn="base">
                        <a:spcBef>
                          <a:spcPct val="0"/>
                        </a:spcBef>
                        <a:spcAft>
                          <a:spcPts val="600"/>
                        </a:spcAft>
                        <a:buClr>
                          <a:srgbClr val="469AC5"/>
                        </a:buClr>
                        <a:buFontTx/>
                        <a:buChar char="•"/>
                      </a:pPr>
                      <a:r>
                        <a:rPr lang="en-US" sz="1800" kern="1200" dirty="0" smtClean="0">
                          <a:solidFill>
                            <a:srgbClr val="000000"/>
                          </a:solidFill>
                          <a:latin typeface="Century Gothic" pitchFamily="34" charset="0"/>
                          <a:ea typeface="+mn-ea"/>
                          <a:cs typeface="Arial" charset="0"/>
                        </a:rPr>
                        <a:t>Trend following</a:t>
                      </a:r>
                    </a:p>
                    <a:p>
                      <a:pPr marL="918947" lvl="1" indent="-290445" algn="l" rtl="0" fontAlgn="base">
                        <a:spcBef>
                          <a:spcPct val="0"/>
                        </a:spcBef>
                        <a:spcAft>
                          <a:spcPts val="600"/>
                        </a:spcAft>
                        <a:buClr>
                          <a:srgbClr val="469AC5"/>
                        </a:buClr>
                        <a:buFontTx/>
                        <a:buChar char="•"/>
                      </a:pPr>
                      <a:r>
                        <a:rPr lang="en-US" sz="1400" kern="1200" dirty="0" smtClean="0">
                          <a:solidFill>
                            <a:srgbClr val="000000"/>
                          </a:solidFill>
                          <a:latin typeface="Century Gothic" pitchFamily="34" charset="0"/>
                          <a:ea typeface="+mn-ea"/>
                          <a:cs typeface="Arial" charset="0"/>
                        </a:rPr>
                        <a:t>Also known as</a:t>
                      </a:r>
                      <a:r>
                        <a:rPr lang="en-US" sz="1400" kern="1200" baseline="0" dirty="0" smtClean="0">
                          <a:solidFill>
                            <a:srgbClr val="000000"/>
                          </a:solidFill>
                          <a:latin typeface="Century Gothic" pitchFamily="34" charset="0"/>
                          <a:ea typeface="+mn-ea"/>
                          <a:cs typeface="Arial" charset="0"/>
                        </a:rPr>
                        <a:t> systematic managed futures, systematic CTAs</a:t>
                      </a: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Graham, AQR, Fulcrum, Salient, Systematica, Mount Lucas, CFM, etc.  </a:t>
                      </a:r>
                      <a:endParaRPr lang="en-US" sz="1400" kern="1200" dirty="0" smtClean="0">
                        <a:solidFill>
                          <a:srgbClr val="000000"/>
                        </a:solidFill>
                        <a:latin typeface="Century Gothic" pitchFamily="34" charset="0"/>
                        <a:ea typeface="+mn-ea"/>
                        <a:cs typeface="Arial" charset="0"/>
                      </a:endParaRP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Simple trend following is cheap (50-100 basis points)</a:t>
                      </a:r>
                      <a:endParaRPr lang="en-US" sz="1400" kern="1200" dirty="0">
                        <a:solidFill>
                          <a:srgbClr val="000000"/>
                        </a:solidFill>
                        <a:latin typeface="Century Gothic" pitchFamily="34" charset="0"/>
                        <a:ea typeface="+mn-ea"/>
                        <a:cs typeface="Arial" charset="0"/>
                      </a:endParaRPr>
                    </a:p>
                  </a:txBody>
                  <a:tcPr marL="80682" marR="80682" marT="40341" marB="40341" anchor="ctr">
                    <a:solidFill>
                      <a:schemeClr val="bg1"/>
                    </a:solidFill>
                  </a:tcPr>
                </a:tc>
              </a:tr>
              <a:tr h="811661">
                <a:tc>
                  <a:txBody>
                    <a:bodyPr/>
                    <a:lstStyle/>
                    <a:p>
                      <a:pPr marL="461908" lvl="0" indent="-290445" algn="l" rtl="0" fontAlgn="base">
                        <a:spcBef>
                          <a:spcPct val="0"/>
                        </a:spcBef>
                        <a:spcAft>
                          <a:spcPts val="600"/>
                        </a:spcAft>
                        <a:buClr>
                          <a:srgbClr val="469AC5"/>
                        </a:buClr>
                        <a:buFontTx/>
                        <a:buChar char="•"/>
                      </a:pPr>
                      <a:endParaRPr lang="en-US" sz="1800" kern="1200" dirty="0" smtClean="0">
                        <a:solidFill>
                          <a:srgbClr val="000000"/>
                        </a:solidFill>
                        <a:latin typeface="Century Gothic" pitchFamily="34" charset="0"/>
                        <a:ea typeface="+mn-ea"/>
                        <a:cs typeface="Arial" charset="0"/>
                      </a:endParaRPr>
                    </a:p>
                    <a:p>
                      <a:pPr marL="461908" lvl="0" indent="-290445" algn="l" rtl="0" fontAlgn="base">
                        <a:spcBef>
                          <a:spcPct val="0"/>
                        </a:spcBef>
                        <a:spcAft>
                          <a:spcPts val="600"/>
                        </a:spcAft>
                        <a:buClr>
                          <a:srgbClr val="469AC5"/>
                        </a:buClr>
                        <a:buFontTx/>
                        <a:buChar char="•"/>
                      </a:pPr>
                      <a:r>
                        <a:rPr lang="en-US" sz="1800" kern="1200" dirty="0" smtClean="0">
                          <a:solidFill>
                            <a:srgbClr val="000000"/>
                          </a:solidFill>
                          <a:latin typeface="Century Gothic" pitchFamily="34" charset="0"/>
                          <a:ea typeface="+mn-ea"/>
                          <a:cs typeface="Arial" charset="0"/>
                        </a:rPr>
                        <a:t>Liquid Alternative Risk Premia </a:t>
                      </a:r>
                    </a:p>
                    <a:p>
                      <a:pPr marL="918947" lvl="1" indent="-290445" algn="l" rtl="0" fontAlgn="base">
                        <a:spcBef>
                          <a:spcPct val="0"/>
                        </a:spcBef>
                        <a:spcAft>
                          <a:spcPts val="600"/>
                        </a:spcAft>
                        <a:buClr>
                          <a:srgbClr val="469AC5"/>
                        </a:buClr>
                        <a:buFontTx/>
                        <a:buChar char="•"/>
                      </a:pPr>
                      <a:r>
                        <a:rPr lang="en-US" sz="1400" kern="1200" dirty="0" smtClean="0">
                          <a:solidFill>
                            <a:srgbClr val="000000"/>
                          </a:solidFill>
                          <a:latin typeface="Century Gothic" pitchFamily="34" charset="0"/>
                          <a:ea typeface="+mn-ea"/>
                          <a:cs typeface="Arial" charset="0"/>
                        </a:rPr>
                        <a:t>Most expensive (100+</a:t>
                      </a:r>
                      <a:r>
                        <a:rPr lang="en-US" sz="1400" kern="1200" baseline="0" dirty="0" smtClean="0">
                          <a:solidFill>
                            <a:srgbClr val="000000"/>
                          </a:solidFill>
                          <a:latin typeface="Century Gothic" pitchFamily="34" charset="0"/>
                          <a:ea typeface="+mn-ea"/>
                          <a:cs typeface="Arial" charset="0"/>
                        </a:rPr>
                        <a:t> basis points) </a:t>
                      </a:r>
                      <a:endParaRPr lang="en-US" sz="1400" kern="1200" dirty="0" smtClean="0">
                        <a:solidFill>
                          <a:srgbClr val="000000"/>
                        </a:solidFill>
                        <a:latin typeface="Century Gothic" pitchFamily="34" charset="0"/>
                        <a:ea typeface="+mn-ea"/>
                        <a:cs typeface="Arial" charset="0"/>
                      </a:endParaRP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Requires a  specialized implementer (long-short across many markets), sophisticated trading desk, significant leverage, top shelf risk management</a:t>
                      </a:r>
                    </a:p>
                    <a:p>
                      <a:pPr marL="918947" lvl="1" indent="-290445" algn="l" rtl="0" fontAlgn="base">
                        <a:spcBef>
                          <a:spcPct val="0"/>
                        </a:spcBef>
                        <a:spcAft>
                          <a:spcPts val="600"/>
                        </a:spcAft>
                        <a:buClr>
                          <a:srgbClr val="469AC5"/>
                        </a:buClr>
                        <a:buFontTx/>
                        <a:buChar char="•"/>
                      </a:pPr>
                      <a:r>
                        <a:rPr lang="en-US" sz="1400" kern="1200" baseline="0" dirty="0" smtClean="0">
                          <a:solidFill>
                            <a:srgbClr val="000000"/>
                          </a:solidFill>
                          <a:latin typeface="Century Gothic" pitchFamily="34" charset="0"/>
                          <a:ea typeface="+mn-ea"/>
                          <a:cs typeface="Arial" charset="0"/>
                        </a:rPr>
                        <a:t>Limited number of providers with a track record:  AQR, Kepos, GSAM</a:t>
                      </a:r>
                      <a:endParaRPr lang="en-US" sz="1400" kern="1200" dirty="0" smtClean="0">
                        <a:solidFill>
                          <a:srgbClr val="000000"/>
                        </a:solidFill>
                        <a:latin typeface="Century Gothic" pitchFamily="34" charset="0"/>
                        <a:ea typeface="+mn-ea"/>
                        <a:cs typeface="Arial" charset="0"/>
                      </a:endParaRPr>
                    </a:p>
                    <a:p>
                      <a:pPr marL="461908" lvl="0" indent="-290445" algn="l" rtl="0" fontAlgn="base">
                        <a:spcBef>
                          <a:spcPct val="0"/>
                        </a:spcBef>
                        <a:spcAft>
                          <a:spcPts val="600"/>
                        </a:spcAft>
                        <a:buClr>
                          <a:srgbClr val="469AC5"/>
                        </a:buClr>
                        <a:buFontTx/>
                        <a:buChar char="•"/>
                      </a:pPr>
                      <a:endParaRPr lang="en-US" sz="1400" kern="1200" dirty="0" smtClean="0">
                        <a:solidFill>
                          <a:srgbClr val="000000"/>
                        </a:solidFill>
                        <a:latin typeface="Century Gothic" pitchFamily="34" charset="0"/>
                        <a:ea typeface="+mn-ea"/>
                        <a:cs typeface="Arial" charset="0"/>
                      </a:endParaRPr>
                    </a:p>
                    <a:p>
                      <a:pPr marL="461908" lvl="0" indent="-290445" algn="l" rtl="0" fontAlgn="base">
                        <a:spcBef>
                          <a:spcPct val="0"/>
                        </a:spcBef>
                        <a:spcAft>
                          <a:spcPts val="600"/>
                        </a:spcAft>
                        <a:buClr>
                          <a:srgbClr val="469AC5"/>
                        </a:buClr>
                        <a:buFontTx/>
                        <a:buChar char="•"/>
                      </a:pPr>
                      <a:endParaRPr lang="en-US" sz="1400" kern="1200" dirty="0">
                        <a:solidFill>
                          <a:srgbClr val="000000"/>
                        </a:solidFill>
                        <a:latin typeface="Century Gothic" pitchFamily="34" charset="0"/>
                        <a:ea typeface="+mn-ea"/>
                        <a:cs typeface="Arial" charset="0"/>
                      </a:endParaRPr>
                    </a:p>
                  </a:txBody>
                  <a:tcPr marL="80682" marR="80682" marT="40341" marB="40341" anchor="ctr">
                    <a:noFill/>
                  </a:tcPr>
                </a:tc>
              </a:tr>
              <a:tr h="811661">
                <a:tc>
                  <a:txBody>
                    <a:bodyPr/>
                    <a:lstStyle/>
                    <a:p>
                      <a:pPr marL="171463" lvl="0" indent="0" algn="l" rtl="0" fontAlgn="base">
                        <a:spcBef>
                          <a:spcPct val="0"/>
                        </a:spcBef>
                        <a:spcAft>
                          <a:spcPts val="600"/>
                        </a:spcAft>
                        <a:buClr>
                          <a:srgbClr val="469AC5"/>
                        </a:buClr>
                        <a:buFontTx/>
                        <a:buNone/>
                      </a:pPr>
                      <a:endParaRPr lang="en-US" sz="1400" kern="1200" dirty="0">
                        <a:solidFill>
                          <a:srgbClr val="000000"/>
                        </a:solidFill>
                        <a:latin typeface="Century Gothic" pitchFamily="34" charset="0"/>
                        <a:ea typeface="+mn-ea"/>
                        <a:cs typeface="Arial" charset="0"/>
                      </a:endParaRPr>
                    </a:p>
                  </a:txBody>
                  <a:tcPr marL="80682" marR="80682" marT="40341" marB="40341" anchor="ctr">
                    <a:noFill/>
                  </a:tcPr>
                </a:tc>
              </a:tr>
            </a:tbl>
          </a:graphicData>
        </a:graphic>
      </p:graphicFrame>
    </p:spTree>
    <p:extLst>
      <p:ext uri="{BB962C8B-B14F-4D97-AF65-F5344CB8AC3E}">
        <p14:creationId xmlns:p14="http://schemas.microsoft.com/office/powerpoint/2010/main" val="3093635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10769" y="440372"/>
            <a:ext cx="8660272" cy="461643"/>
          </a:xfrm>
          <a:prstGeom prst="rect">
            <a:avLst/>
          </a:prstGeom>
        </p:spPr>
        <p:txBody>
          <a:bodyPr wrap="square" lIns="91418" tIns="45709" rIns="91418" bIns="45709">
            <a:spAutoFit/>
          </a:bodyPr>
          <a:lstStyle/>
          <a:p>
            <a:pPr>
              <a:defRPr/>
            </a:pPr>
            <a:r>
              <a:rPr lang="en-US" sz="2400" dirty="0" smtClean="0">
                <a:solidFill>
                  <a:srgbClr val="469AC5"/>
                </a:solidFill>
                <a:latin typeface="Palatino Linotype" pitchFamily="18" charset="0"/>
                <a:cs typeface="Arial" pitchFamily="34" charset="0"/>
              </a:rPr>
              <a:t>Modeling a Crisis </a:t>
            </a:r>
            <a:r>
              <a:rPr lang="en-US" sz="2400" dirty="0" smtClean="0">
                <a:solidFill>
                  <a:srgbClr val="469AC5"/>
                </a:solidFill>
                <a:latin typeface="Palatino Linotype" pitchFamily="18" charset="0"/>
                <a:cs typeface="Arial" pitchFamily="34" charset="0"/>
              </a:rPr>
              <a:t>Protection </a:t>
            </a:r>
            <a:r>
              <a:rPr lang="en-US" sz="2400" dirty="0" smtClean="0">
                <a:solidFill>
                  <a:srgbClr val="469AC5"/>
                </a:solidFill>
                <a:latin typeface="Palatino Linotype" pitchFamily="18" charset="0"/>
                <a:cs typeface="Arial" pitchFamily="34" charset="0"/>
              </a:rPr>
              <a:t>Class </a:t>
            </a:r>
            <a:endParaRPr lang="en-US" sz="2400" dirty="0">
              <a:solidFill>
                <a:srgbClr val="469AC5"/>
              </a:solidFill>
              <a:latin typeface="Palatino Linotype" pitchFamily="18"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671220552"/>
              </p:ext>
            </p:extLst>
          </p:nvPr>
        </p:nvGraphicFramePr>
        <p:xfrm>
          <a:off x="286870" y="1032199"/>
          <a:ext cx="8674249" cy="5024601"/>
        </p:xfrm>
        <a:graphic>
          <a:graphicData uri="http://schemas.openxmlformats.org/drawingml/2006/table">
            <a:tbl>
              <a:tblPr>
                <a:tableStyleId>{5C22544A-7EE6-4342-B048-85BDC9FD1C3A}</a:tableStyleId>
              </a:tblPr>
              <a:tblGrid>
                <a:gridCol w="8674249"/>
              </a:tblGrid>
              <a:tr h="265273">
                <a:tc>
                  <a:txBody>
                    <a:bodyPr/>
                    <a:lstStyle/>
                    <a:p>
                      <a:pPr marL="171463" lvl="0" indent="0" algn="l" rtl="0" fontAlgn="base">
                        <a:spcBef>
                          <a:spcPct val="0"/>
                        </a:spcBef>
                        <a:spcAft>
                          <a:spcPts val="600"/>
                        </a:spcAft>
                        <a:buClr>
                          <a:srgbClr val="469AC5"/>
                        </a:buClr>
                        <a:buFontTx/>
                        <a:buNone/>
                      </a:pPr>
                      <a:endParaRPr lang="en-US" sz="1400" kern="1200" dirty="0">
                        <a:solidFill>
                          <a:srgbClr val="000000"/>
                        </a:solidFill>
                        <a:latin typeface="Century Gothic" pitchFamily="34" charset="0"/>
                        <a:ea typeface="+mn-ea"/>
                        <a:cs typeface="Arial" charset="0"/>
                      </a:endParaRPr>
                    </a:p>
                  </a:txBody>
                  <a:tcPr marL="80682" marR="80682" marT="40341" marB="40341" anchor="ctr">
                    <a:solidFill>
                      <a:schemeClr val="bg1"/>
                    </a:solidFill>
                  </a:tcPr>
                </a:tc>
              </a:tr>
              <a:tr h="4142475">
                <a:tc>
                  <a:txBody>
                    <a:bodyPr/>
                    <a:lstStyle/>
                    <a:p>
                      <a:pPr marL="461909" indent="-290479" algn="just">
                        <a:spcAft>
                          <a:spcPts val="2400"/>
                        </a:spcAft>
                        <a:buClr>
                          <a:srgbClr val="469AC5"/>
                        </a:buClr>
                        <a:buFontTx/>
                        <a:buChar char="•"/>
                      </a:pPr>
                      <a:r>
                        <a:rPr lang="en-US" sz="1600" dirty="0" smtClean="0">
                          <a:latin typeface="Century Gothic" pitchFamily="34" charset="0"/>
                        </a:rPr>
                        <a:t>Modeling a new Crisis </a:t>
                      </a:r>
                      <a:r>
                        <a:rPr lang="en-US" sz="1600" dirty="0" smtClean="0">
                          <a:latin typeface="Century Gothic" pitchFamily="34" charset="0"/>
                        </a:rPr>
                        <a:t>Protection </a:t>
                      </a:r>
                      <a:r>
                        <a:rPr lang="en-US" sz="1600" dirty="0" smtClean="0">
                          <a:latin typeface="Century Gothic" pitchFamily="34" charset="0"/>
                        </a:rPr>
                        <a:t>class during asset/liability study could yield dramatically different policy options</a:t>
                      </a:r>
                    </a:p>
                    <a:p>
                      <a:pPr marL="461909" indent="-290479" algn="just">
                        <a:spcAft>
                          <a:spcPts val="2400"/>
                        </a:spcAft>
                        <a:buClr>
                          <a:srgbClr val="469AC5"/>
                        </a:buClr>
                        <a:buFontTx/>
                        <a:buChar char="•"/>
                      </a:pPr>
                      <a:r>
                        <a:rPr lang="en-US" sz="1600" dirty="0" smtClean="0">
                          <a:latin typeface="Century Gothic" pitchFamily="34" charset="0"/>
                        </a:rPr>
                        <a:t>Alternative</a:t>
                      </a:r>
                      <a:r>
                        <a:rPr lang="en-US" sz="1600" baseline="0" dirty="0" smtClean="0">
                          <a:latin typeface="Century Gothic" pitchFamily="34" charset="0"/>
                        </a:rPr>
                        <a:t> class structures presented in appendix</a:t>
                      </a:r>
                      <a:endParaRPr lang="en-US" sz="1600" dirty="0" smtClean="0">
                        <a:latin typeface="Century Gothic" pitchFamily="34" charset="0"/>
                      </a:endParaRPr>
                    </a:p>
                    <a:p>
                      <a:pPr marL="461909" indent="-290479" algn="just">
                        <a:spcAft>
                          <a:spcPts val="2400"/>
                        </a:spcAft>
                        <a:buClr>
                          <a:srgbClr val="469AC5"/>
                        </a:buClr>
                        <a:buFontTx/>
                        <a:buChar char="•"/>
                      </a:pPr>
                      <a:r>
                        <a:rPr lang="en-US" sz="1600" dirty="0" smtClean="0">
                          <a:latin typeface="Century Gothic" pitchFamily="34" charset="0"/>
                        </a:rPr>
                        <a:t>This class may or may not receive significant allocation during quantitative modeling phase</a:t>
                      </a:r>
                    </a:p>
                    <a:p>
                      <a:pPr marL="461909" indent="-290479" algn="just">
                        <a:spcAft>
                          <a:spcPts val="2400"/>
                        </a:spcAft>
                        <a:buClr>
                          <a:srgbClr val="469AC5"/>
                        </a:buClr>
                        <a:buFontTx/>
                        <a:buChar char="•"/>
                      </a:pPr>
                      <a:r>
                        <a:rPr lang="en-US" sz="1600" dirty="0" smtClean="0">
                          <a:latin typeface="Century Gothic" pitchFamily="34" charset="0"/>
                        </a:rPr>
                        <a:t>Even if the “numbers” justify it, the class may be reduced or reworked for various qualitative reasons (cost, complexity, etc.)</a:t>
                      </a:r>
                    </a:p>
                    <a:p>
                      <a:pPr marL="461909" indent="-290479" algn="just">
                        <a:spcAft>
                          <a:spcPts val="2400"/>
                        </a:spcAft>
                        <a:buClr>
                          <a:srgbClr val="469AC5"/>
                        </a:buClr>
                        <a:buFontTx/>
                        <a:buChar char="•"/>
                      </a:pPr>
                      <a:r>
                        <a:rPr lang="en-US" sz="1600" dirty="0" smtClean="0">
                          <a:latin typeface="Century Gothic" pitchFamily="34" charset="0"/>
                        </a:rPr>
                        <a:t>If this</a:t>
                      </a:r>
                      <a:r>
                        <a:rPr lang="en-US" sz="1600" baseline="0" dirty="0" smtClean="0">
                          <a:latin typeface="Century Gothic" pitchFamily="34" charset="0"/>
                        </a:rPr>
                        <a:t> </a:t>
                      </a:r>
                      <a:r>
                        <a:rPr lang="en-US" sz="1600" dirty="0" smtClean="0">
                          <a:latin typeface="Century Gothic" pitchFamily="34" charset="0"/>
                        </a:rPr>
                        <a:t>class garners ≈10% or more of portfolio assets during modeling, then examine further pros and cons of implementation</a:t>
                      </a:r>
                    </a:p>
                  </a:txBody>
                  <a:tcPr marL="80682" marR="80682" marT="40341" marB="40341" anchor="ctr">
                    <a:noFill/>
                  </a:tcPr>
                </a:tc>
              </a:tr>
              <a:tr h="265273">
                <a:tc>
                  <a:txBody>
                    <a:bodyPr/>
                    <a:lstStyle/>
                    <a:p>
                      <a:pPr marL="171463" lvl="0" indent="0" algn="l" rtl="0" fontAlgn="base">
                        <a:spcBef>
                          <a:spcPct val="0"/>
                        </a:spcBef>
                        <a:spcAft>
                          <a:spcPts val="600"/>
                        </a:spcAft>
                        <a:buClr>
                          <a:srgbClr val="469AC5"/>
                        </a:buClr>
                        <a:buFontTx/>
                        <a:buNone/>
                      </a:pPr>
                      <a:endParaRPr lang="en-US" sz="1400" kern="1200" dirty="0">
                        <a:solidFill>
                          <a:srgbClr val="000000"/>
                        </a:solidFill>
                        <a:latin typeface="Century Gothic" pitchFamily="34" charset="0"/>
                        <a:ea typeface="+mn-ea"/>
                        <a:cs typeface="Arial" charset="0"/>
                      </a:endParaRPr>
                    </a:p>
                  </a:txBody>
                  <a:tcPr marL="80682" marR="80682" marT="40341" marB="40341" anchor="ctr">
                    <a:noFill/>
                  </a:tcPr>
                </a:tc>
              </a:tr>
              <a:tr h="265273">
                <a:tc>
                  <a:txBody>
                    <a:bodyPr/>
                    <a:lstStyle/>
                    <a:p>
                      <a:pPr marL="171463" lvl="0" indent="0" algn="l" rtl="0" fontAlgn="base">
                        <a:spcBef>
                          <a:spcPct val="0"/>
                        </a:spcBef>
                        <a:spcAft>
                          <a:spcPts val="600"/>
                        </a:spcAft>
                        <a:buClr>
                          <a:srgbClr val="469AC5"/>
                        </a:buClr>
                        <a:buFontTx/>
                        <a:buNone/>
                      </a:pPr>
                      <a:endParaRPr lang="en-US" sz="1400" kern="1200" dirty="0">
                        <a:solidFill>
                          <a:srgbClr val="000000"/>
                        </a:solidFill>
                        <a:latin typeface="Century Gothic" pitchFamily="34" charset="0"/>
                        <a:ea typeface="+mn-ea"/>
                        <a:cs typeface="Arial" charset="0"/>
                      </a:endParaRPr>
                    </a:p>
                  </a:txBody>
                  <a:tcPr marL="80682" marR="80682" marT="40341" marB="40341" anchor="ctr">
                    <a:noFill/>
                  </a:tcPr>
                </a:tc>
              </a:tr>
            </a:tbl>
          </a:graphicData>
        </a:graphic>
      </p:graphicFrame>
    </p:spTree>
    <p:extLst>
      <p:ext uri="{BB962C8B-B14F-4D97-AF65-F5344CB8AC3E}">
        <p14:creationId xmlns:p14="http://schemas.microsoft.com/office/powerpoint/2010/main" val="2324716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4921" y="346389"/>
            <a:ext cx="4948791" cy="461665"/>
          </a:xfrm>
          <a:prstGeom prst="rect">
            <a:avLst/>
          </a:prstGeom>
        </p:spPr>
        <p:txBody>
          <a:bodyPr wrap="none">
            <a:spAutoFit/>
          </a:bodyPr>
          <a:lstStyle/>
          <a:p>
            <a:r>
              <a:rPr lang="en-US" sz="2400" dirty="0">
                <a:solidFill>
                  <a:srgbClr val="469AC5"/>
                </a:solidFill>
                <a:latin typeface="Palatino Linotype" pitchFamily="18" charset="0"/>
                <a:cs typeface="Arial" pitchFamily="34" charset="0"/>
              </a:rPr>
              <a:t>Modeling a Crisis </a:t>
            </a:r>
            <a:r>
              <a:rPr lang="en-US" sz="2400" dirty="0" smtClean="0">
                <a:solidFill>
                  <a:srgbClr val="469AC5"/>
                </a:solidFill>
                <a:latin typeface="Palatino Linotype" pitchFamily="18" charset="0"/>
                <a:cs typeface="Arial" pitchFamily="34" charset="0"/>
              </a:rPr>
              <a:t>Protection </a:t>
            </a:r>
            <a:r>
              <a:rPr lang="en-US" sz="2400" dirty="0" smtClean="0">
                <a:solidFill>
                  <a:srgbClr val="469AC5"/>
                </a:solidFill>
                <a:latin typeface="Palatino Linotype" pitchFamily="18" charset="0"/>
                <a:cs typeface="Arial" pitchFamily="34" charset="0"/>
              </a:rPr>
              <a:t>Class </a:t>
            </a:r>
            <a:endParaRPr lang="en-US" sz="2400" dirty="0"/>
          </a:p>
        </p:txBody>
      </p:sp>
      <p:sp>
        <p:nvSpPr>
          <p:cNvPr id="4" name="Rectangle 3"/>
          <p:cNvSpPr/>
          <p:nvPr/>
        </p:nvSpPr>
        <p:spPr>
          <a:xfrm>
            <a:off x="684920" y="4504762"/>
            <a:ext cx="8053754" cy="2031325"/>
          </a:xfrm>
          <a:prstGeom prst="rect">
            <a:avLst/>
          </a:prstGeom>
        </p:spPr>
        <p:txBody>
          <a:bodyPr wrap="square">
            <a:spAutoFit/>
          </a:bodyPr>
          <a:lstStyle/>
          <a:p>
            <a:pPr marL="0" marR="0">
              <a:spcBef>
                <a:spcPts val="0"/>
              </a:spcBef>
              <a:spcAft>
                <a:spcPts val="0"/>
              </a:spcAft>
            </a:pPr>
            <a:r>
              <a:rPr lang="en-US" sz="1600" dirty="0" smtClean="0">
                <a:solidFill>
                  <a:srgbClr val="212121"/>
                </a:solidFill>
                <a:latin typeface="Century Gothic" panose="020B0502020202020204" pitchFamily="34" charset="0"/>
                <a:ea typeface="Calibri" panose="020F0502020204030204" pitchFamily="34" charset="0"/>
              </a:rPr>
              <a:t>Assuming 40</a:t>
            </a:r>
            <a:r>
              <a:rPr lang="en-US" sz="1600" dirty="0">
                <a:solidFill>
                  <a:srgbClr val="212121"/>
                </a:solidFill>
                <a:latin typeface="Century Gothic" panose="020B0502020202020204" pitchFamily="34" charset="0"/>
                <a:ea typeface="Calibri" panose="020F0502020204030204" pitchFamily="34" charset="0"/>
              </a:rPr>
              <a:t>% Duration, 40% trend, 20% alternative return capture </a:t>
            </a:r>
            <a:endParaRPr lang="en-US" sz="1600" dirty="0" smtClean="0">
              <a:solidFill>
                <a:srgbClr val="212121"/>
              </a:solidFill>
              <a:latin typeface="Century Gothic" panose="020B0502020202020204" pitchFamily="34" charset="0"/>
              <a:ea typeface="Calibri" panose="020F0502020204030204" pitchFamily="34" charset="0"/>
            </a:endParaRPr>
          </a:p>
          <a:p>
            <a:pPr marL="0" marR="0">
              <a:spcBef>
                <a:spcPts val="0"/>
              </a:spcBef>
              <a:spcAft>
                <a:spcPts val="0"/>
              </a:spcAft>
            </a:pPr>
            <a:endParaRPr lang="en-US" sz="1600" dirty="0" smtClean="0">
              <a:solidFill>
                <a:srgbClr val="212121"/>
              </a:solidFill>
              <a:latin typeface="Century Gothic" panose="020B0502020202020204" pitchFamily="34" charset="0"/>
              <a:ea typeface="Calibri" panose="020F0502020204030204" pitchFamily="34" charset="0"/>
            </a:endParaRPr>
          </a:p>
          <a:p>
            <a:pPr marL="0" marR="0">
              <a:spcBef>
                <a:spcPts val="0"/>
              </a:spcBef>
              <a:spcAft>
                <a:spcPts val="0"/>
              </a:spcAft>
            </a:pPr>
            <a:r>
              <a:rPr lang="en-US" sz="1600" dirty="0" smtClean="0">
                <a:solidFill>
                  <a:srgbClr val="212121"/>
                </a:solidFill>
                <a:latin typeface="Century Gothic" panose="020B0502020202020204" pitchFamily="34" charset="0"/>
                <a:ea typeface="Calibri" panose="020F0502020204030204" pitchFamily="34" charset="0"/>
              </a:rPr>
              <a:t>Capital Market Assumptions:</a:t>
            </a:r>
          </a:p>
          <a:p>
            <a:pPr marL="0" marR="0">
              <a:lnSpc>
                <a:spcPct val="150000"/>
              </a:lnSpc>
              <a:spcBef>
                <a:spcPts val="0"/>
              </a:spcBef>
              <a:spcAft>
                <a:spcPts val="0"/>
              </a:spcAft>
            </a:pPr>
            <a:r>
              <a:rPr lang="en-US" sz="1600" dirty="0">
                <a:latin typeface="Century Gothic" panose="020B0502020202020204" pitchFamily="34" charset="0"/>
              </a:rPr>
              <a:t>6.2% return </a:t>
            </a:r>
            <a:endParaRPr lang="en-US" sz="1600" dirty="0" smtClean="0">
              <a:latin typeface="Century Gothic" panose="020B0502020202020204" pitchFamily="34" charset="0"/>
            </a:endParaRPr>
          </a:p>
          <a:p>
            <a:pPr marL="0" marR="0">
              <a:lnSpc>
                <a:spcPct val="150000"/>
              </a:lnSpc>
              <a:spcBef>
                <a:spcPts val="0"/>
              </a:spcBef>
              <a:spcAft>
                <a:spcPts val="0"/>
              </a:spcAft>
            </a:pPr>
            <a:r>
              <a:rPr lang="en-US" sz="1600" dirty="0" smtClean="0">
                <a:latin typeface="Century Gothic" panose="020B0502020202020204" pitchFamily="34" charset="0"/>
              </a:rPr>
              <a:t>11.5</a:t>
            </a:r>
            <a:r>
              <a:rPr lang="en-US" sz="1600" dirty="0">
                <a:latin typeface="Century Gothic" panose="020B0502020202020204" pitchFamily="34" charset="0"/>
              </a:rPr>
              <a:t>% risk</a:t>
            </a:r>
            <a:endParaRPr lang="en-US" sz="1600" dirty="0">
              <a:solidFill>
                <a:srgbClr val="212121"/>
              </a:solidFill>
              <a:latin typeface="Century Gothic" panose="020B0502020202020204" pitchFamily="34" charset="0"/>
              <a:ea typeface="Calibri" panose="020F0502020204030204" pitchFamily="34" charset="0"/>
            </a:endParaRPr>
          </a:p>
          <a:p>
            <a:pPr marL="0" marR="0">
              <a:lnSpc>
                <a:spcPct val="150000"/>
              </a:lnSpc>
              <a:spcBef>
                <a:spcPts val="0"/>
              </a:spcBef>
              <a:spcAft>
                <a:spcPts val="0"/>
              </a:spcAft>
            </a:pPr>
            <a:r>
              <a:rPr lang="en-US" sz="1600" dirty="0" smtClean="0">
                <a:solidFill>
                  <a:srgbClr val="212121"/>
                </a:solidFill>
                <a:latin typeface="Century Gothic" panose="020B0502020202020204" pitchFamily="34" charset="0"/>
                <a:ea typeface="Calibri" panose="020F0502020204030204" pitchFamily="34" charset="0"/>
              </a:rPr>
              <a:t>-</a:t>
            </a:r>
            <a:r>
              <a:rPr lang="en-US" sz="1600" dirty="0">
                <a:solidFill>
                  <a:srgbClr val="212121"/>
                </a:solidFill>
                <a:latin typeface="Century Gothic" panose="020B0502020202020204" pitchFamily="34" charset="0"/>
                <a:ea typeface="Calibri" panose="020F0502020204030204" pitchFamily="34" charset="0"/>
              </a:rPr>
              <a:t>0.36 correlation to global equities</a:t>
            </a:r>
            <a:r>
              <a:rPr lang="en-US" dirty="0">
                <a:solidFill>
                  <a:srgbClr val="212121"/>
                </a:solidFill>
                <a:latin typeface="Calibri" panose="020F0502020204030204" pitchFamily="34" charset="0"/>
                <a:ea typeface="Calibri" panose="020F0502020204030204" pitchFamily="34" charset="0"/>
              </a:rPr>
              <a:t>.</a:t>
            </a:r>
            <a:endParaRPr lang="en-US" sz="2000" dirty="0">
              <a:effectLst/>
              <a:latin typeface="Times New Roman" panose="02020603050405020304" pitchFamily="18" charset="0"/>
              <a:ea typeface="Calibri" panose="020F050202020403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0399101"/>
              </p:ext>
            </p:extLst>
          </p:nvPr>
        </p:nvGraphicFramePr>
        <p:xfrm>
          <a:off x="684920" y="1217058"/>
          <a:ext cx="6151980" cy="2878700"/>
        </p:xfrm>
        <a:graphic>
          <a:graphicData uri="http://schemas.openxmlformats.org/drawingml/2006/table">
            <a:tbl>
              <a:tblPr>
                <a:tableStyleId>{5C22544A-7EE6-4342-B048-85BDC9FD1C3A}</a:tableStyleId>
              </a:tblPr>
              <a:tblGrid>
                <a:gridCol w="1537995"/>
                <a:gridCol w="1537995"/>
                <a:gridCol w="1537995"/>
                <a:gridCol w="1537995"/>
              </a:tblGrid>
              <a:tr h="283058">
                <a:tc>
                  <a:txBody>
                    <a:bodyPr/>
                    <a:lstStyle/>
                    <a:p>
                      <a:pPr algn="l" fontAlgn="b"/>
                      <a:endParaRPr lang="en-US" sz="1600" b="0" i="0" u="none" strike="noStrike" dirty="0">
                        <a:solidFill>
                          <a:srgbClr val="000000"/>
                        </a:solidFill>
                        <a:effectLst/>
                        <a:latin typeface="Century Gothic" panose="020B0502020202020204" pitchFamily="34" charset="0"/>
                      </a:endParaRPr>
                    </a:p>
                  </a:txBody>
                  <a:tcPr marL="9525" marR="9525" marT="9525" marB="0" anchor="b"/>
                </a:tc>
                <a:tc gridSpan="3">
                  <a:txBody>
                    <a:bodyPr/>
                    <a:lstStyle/>
                    <a:p>
                      <a:pPr algn="ctr" fontAlgn="ctr"/>
                      <a:r>
                        <a:rPr lang="en-US" sz="1600" u="none" strike="noStrike" dirty="0">
                          <a:effectLst/>
                          <a:latin typeface="Century Gothic" panose="020B0502020202020204" pitchFamily="34" charset="0"/>
                        </a:rPr>
                        <a:t>Crisis </a:t>
                      </a:r>
                      <a:r>
                        <a:rPr lang="en-US" sz="1600" u="none" strike="noStrike" dirty="0" smtClean="0">
                          <a:effectLst/>
                          <a:latin typeface="Century Gothic" panose="020B0502020202020204" pitchFamily="34" charset="0"/>
                        </a:rPr>
                        <a:t>Protection</a:t>
                      </a:r>
                      <a:endParaRPr lang="en-US" sz="1600" b="1" i="0" u="none" strike="noStrike" dirty="0">
                        <a:solidFill>
                          <a:srgbClr val="FFFFFF"/>
                        </a:solidFill>
                        <a:effectLst/>
                        <a:latin typeface="Century Gothic" panose="020B0502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r>
              <a:tr h="721798">
                <a:tc>
                  <a:txBody>
                    <a:bodyPr/>
                    <a:lstStyle/>
                    <a:p>
                      <a:pPr algn="l" fontAlgn="b"/>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ctr" fontAlgn="ctr"/>
                      <a:r>
                        <a:rPr lang="en-US" sz="1600" u="none" strike="noStrike">
                          <a:effectLst/>
                          <a:latin typeface="Century Gothic" panose="020B0502020202020204" pitchFamily="34" charset="0"/>
                        </a:rPr>
                        <a:t>Syst. Trend Following</a:t>
                      </a:r>
                      <a:endParaRPr lang="en-US" sz="16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en-US" sz="1600" u="none" strike="noStrike">
                          <a:effectLst/>
                          <a:latin typeface="Century Gothic" panose="020B0502020202020204" pitchFamily="34" charset="0"/>
                        </a:rPr>
                        <a:t>Alt. Ret. Capture</a:t>
                      </a:r>
                      <a:endParaRPr lang="en-US" sz="1600" b="0" i="0" u="none" strike="noStrike">
                        <a:solidFill>
                          <a:srgbClr val="000000"/>
                        </a:solidFill>
                        <a:effectLst/>
                        <a:latin typeface="Century Gothic" panose="020B0502020202020204" pitchFamily="34" charset="0"/>
                      </a:endParaRPr>
                    </a:p>
                  </a:txBody>
                  <a:tcPr marL="9525" marR="9525" marT="9525" marB="0" anchor="ctr"/>
                </a:tc>
                <a:tc>
                  <a:txBody>
                    <a:bodyPr/>
                    <a:lstStyle/>
                    <a:p>
                      <a:pPr algn="ctr" fontAlgn="ctr"/>
                      <a:r>
                        <a:rPr lang="en-US" sz="1600" u="none" strike="noStrike">
                          <a:effectLst/>
                          <a:latin typeface="Century Gothic" panose="020B0502020202020204" pitchFamily="34" charset="0"/>
                        </a:rPr>
                        <a:t>Treasury Duration</a:t>
                      </a:r>
                      <a:endParaRPr lang="en-US" sz="1600" b="0" i="0" u="none" strike="noStrike">
                        <a:solidFill>
                          <a:srgbClr val="000000"/>
                        </a:solidFill>
                        <a:effectLst/>
                        <a:latin typeface="Century Gothic" panose="020B0502020202020204" pitchFamily="34" charset="0"/>
                      </a:endParaRPr>
                    </a:p>
                  </a:txBody>
                  <a:tcPr marL="9525" marR="9525" marT="9525" marB="0" anchor="ctr"/>
                </a:tc>
              </a:tr>
              <a:tr h="283058">
                <a:tc>
                  <a:txBody>
                    <a:bodyPr/>
                    <a:lstStyle/>
                    <a:p>
                      <a:pPr algn="l" fontAlgn="b"/>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l" fontAlgn="b"/>
                      <a:endParaRPr lang="en-US" sz="1600" b="0" i="0" u="none" strike="noStrike">
                        <a:solidFill>
                          <a:srgbClr val="000000"/>
                        </a:solidFill>
                        <a:effectLst/>
                        <a:latin typeface="Century Gothic" panose="020B0502020202020204" pitchFamily="34" charset="0"/>
                      </a:endParaRPr>
                    </a:p>
                  </a:txBody>
                  <a:tcPr marL="9525" marR="9525" marT="9525" marB="0" anchor="b"/>
                </a:tc>
              </a:tr>
              <a:tr h="512335">
                <a:tc>
                  <a:txBody>
                    <a:bodyPr/>
                    <a:lstStyle/>
                    <a:p>
                      <a:pPr algn="r" fontAlgn="b"/>
                      <a:r>
                        <a:rPr lang="en-US" sz="1600" u="none" strike="noStrike">
                          <a:effectLst/>
                          <a:latin typeface="Century Gothic" panose="020B0502020202020204" pitchFamily="34" charset="0"/>
                        </a:rPr>
                        <a:t>Avg. Return</a:t>
                      </a:r>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n-US" sz="1600" u="none" strike="noStrike">
                          <a:effectLst/>
                          <a:latin typeface="Century Gothic" panose="020B0502020202020204" pitchFamily="34" charset="0"/>
                        </a:rPr>
                        <a:t>       7.90 </a:t>
                      </a:r>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n-US" sz="1600" u="none" strike="noStrike">
                          <a:effectLst/>
                          <a:latin typeface="Century Gothic" panose="020B0502020202020204" pitchFamily="34" charset="0"/>
                        </a:rPr>
                        <a:t>       6.10 </a:t>
                      </a:r>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n-US" sz="1600" u="none" strike="noStrike">
                          <a:effectLst/>
                          <a:latin typeface="Century Gothic" panose="020B0502020202020204" pitchFamily="34" charset="0"/>
                        </a:rPr>
                        <a:t>       4.50 </a:t>
                      </a:r>
                      <a:endParaRPr lang="en-US" sz="1600" b="0" i="0" u="none" strike="noStrike">
                        <a:solidFill>
                          <a:srgbClr val="000000"/>
                        </a:solidFill>
                        <a:effectLst/>
                        <a:latin typeface="Century Gothic" panose="020B0502020202020204" pitchFamily="34" charset="0"/>
                      </a:endParaRPr>
                    </a:p>
                  </a:txBody>
                  <a:tcPr marL="9525" marR="9525" marT="9525" marB="0" anchor="b"/>
                </a:tc>
              </a:tr>
              <a:tr h="283058">
                <a:tc>
                  <a:txBody>
                    <a:bodyPr/>
                    <a:lstStyle/>
                    <a:p>
                      <a:pPr algn="r" fontAlgn="b"/>
                      <a:r>
                        <a:rPr lang="en-US" sz="1600" u="none" strike="noStrike">
                          <a:effectLst/>
                          <a:latin typeface="Century Gothic" panose="020B0502020202020204" pitchFamily="34" charset="0"/>
                        </a:rPr>
                        <a:t>Std. Dev</a:t>
                      </a:r>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n-US" sz="1600" u="none" strike="noStrike">
                          <a:effectLst/>
                          <a:latin typeface="Century Gothic" panose="020B0502020202020204" pitchFamily="34" charset="0"/>
                        </a:rPr>
                        <a:t>     18.00 </a:t>
                      </a:r>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n-US" sz="1600" u="none" strike="noStrike">
                          <a:effectLst/>
                          <a:latin typeface="Century Gothic" panose="020B0502020202020204" pitchFamily="34" charset="0"/>
                        </a:rPr>
                        <a:t>     12.00 </a:t>
                      </a:r>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n-US" sz="1600" u="none" strike="noStrike">
                          <a:effectLst/>
                          <a:latin typeface="Century Gothic" panose="020B0502020202020204" pitchFamily="34" charset="0"/>
                        </a:rPr>
                        <a:t>     18.00 </a:t>
                      </a:r>
                      <a:endParaRPr lang="en-US" sz="1600" b="0" i="0" u="none" strike="noStrike">
                        <a:solidFill>
                          <a:srgbClr val="000000"/>
                        </a:solidFill>
                        <a:effectLst/>
                        <a:latin typeface="Century Gothic" panose="020B0502020202020204" pitchFamily="34" charset="0"/>
                      </a:endParaRPr>
                    </a:p>
                  </a:txBody>
                  <a:tcPr marL="9525" marR="9525" marT="9525" marB="0" anchor="b"/>
                </a:tc>
              </a:tr>
              <a:tr h="283058">
                <a:tc>
                  <a:txBody>
                    <a:bodyPr/>
                    <a:lstStyle/>
                    <a:p>
                      <a:pPr algn="r" fontAlgn="b"/>
                      <a:endParaRPr lang="en-US" sz="16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r" fontAlgn="b"/>
                      <a:endParaRPr lang="en-US" sz="16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r" fontAlgn="b"/>
                      <a:endParaRPr lang="en-US" sz="16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r" fontAlgn="b"/>
                      <a:endParaRPr lang="en-US" sz="1600" b="0" i="0" u="none" strike="noStrike" dirty="0">
                        <a:solidFill>
                          <a:srgbClr val="000000"/>
                        </a:solidFill>
                        <a:effectLst/>
                        <a:latin typeface="Century Gothic" panose="020B0502020202020204" pitchFamily="34" charset="0"/>
                      </a:endParaRPr>
                    </a:p>
                  </a:txBody>
                  <a:tcPr marL="9525" marR="9525" marT="9525" marB="0" anchor="b"/>
                </a:tc>
              </a:tr>
              <a:tr h="512335">
                <a:tc>
                  <a:txBody>
                    <a:bodyPr/>
                    <a:lstStyle/>
                    <a:p>
                      <a:pPr algn="r" fontAlgn="b"/>
                      <a:r>
                        <a:rPr lang="en-US" sz="1600" u="none" strike="noStrike">
                          <a:effectLst/>
                          <a:latin typeface="Century Gothic" panose="020B0502020202020204" pitchFamily="34" charset="0"/>
                        </a:rPr>
                        <a:t>Compound Return</a:t>
                      </a:r>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n-US" sz="1600" u="none" strike="noStrike" dirty="0">
                          <a:effectLst/>
                          <a:latin typeface="Century Gothic" panose="020B0502020202020204" pitchFamily="34" charset="0"/>
                        </a:rPr>
                        <a:t>6.50</a:t>
                      </a:r>
                      <a:endParaRPr lang="en-US" sz="1600" b="0" i="0" u="none" strike="noStrike" dirty="0">
                        <a:solidFill>
                          <a:srgbClr val="000000"/>
                        </a:solidFill>
                        <a:effectLst/>
                        <a:latin typeface="Century Gothic" panose="020B0502020202020204" pitchFamily="34" charset="0"/>
                      </a:endParaRPr>
                    </a:p>
                  </a:txBody>
                  <a:tcPr marL="9525" marR="9525" marT="9525" marB="0" anchor="b"/>
                </a:tc>
                <a:tc>
                  <a:txBody>
                    <a:bodyPr/>
                    <a:lstStyle/>
                    <a:p>
                      <a:pPr algn="r" fontAlgn="b"/>
                      <a:r>
                        <a:rPr lang="en-US" sz="1600" u="none" strike="noStrike">
                          <a:effectLst/>
                          <a:latin typeface="Century Gothic" panose="020B0502020202020204" pitchFamily="34" charset="0"/>
                        </a:rPr>
                        <a:t>5.46</a:t>
                      </a:r>
                      <a:endParaRPr lang="en-US" sz="1600" b="0" i="0" u="none" strike="noStrike">
                        <a:solidFill>
                          <a:srgbClr val="000000"/>
                        </a:solidFill>
                        <a:effectLst/>
                        <a:latin typeface="Century Gothic" panose="020B0502020202020204" pitchFamily="34" charset="0"/>
                      </a:endParaRPr>
                    </a:p>
                  </a:txBody>
                  <a:tcPr marL="9525" marR="9525" marT="9525" marB="0" anchor="b"/>
                </a:tc>
                <a:tc>
                  <a:txBody>
                    <a:bodyPr/>
                    <a:lstStyle/>
                    <a:p>
                      <a:pPr algn="r" fontAlgn="b"/>
                      <a:r>
                        <a:rPr lang="en-US" sz="1600" u="none" strike="noStrike" dirty="0">
                          <a:effectLst/>
                          <a:latin typeface="Century Gothic" panose="020B0502020202020204" pitchFamily="34" charset="0"/>
                        </a:rPr>
                        <a:t>3.06</a:t>
                      </a:r>
                      <a:endParaRPr lang="en-US" sz="1600" b="0" i="0" u="none" strike="noStrike" dirty="0">
                        <a:solidFill>
                          <a:srgbClr val="000000"/>
                        </a:solidFill>
                        <a:effectLst/>
                        <a:latin typeface="Century Gothic" panose="020B0502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2817932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8"/>
          <p:cNvSpPr txBox="1">
            <a:spLocks noChangeArrowheads="1"/>
          </p:cNvSpPr>
          <p:nvPr/>
        </p:nvSpPr>
        <p:spPr bwMode="auto">
          <a:xfrm>
            <a:off x="1371600" y="2667002"/>
            <a:ext cx="6934200" cy="523875"/>
          </a:xfrm>
          <a:prstGeom prst="rect">
            <a:avLst/>
          </a:prstGeom>
          <a:noFill/>
          <a:ln w="9525">
            <a:noFill/>
            <a:miter lim="800000"/>
            <a:headEnd/>
            <a:tailEnd/>
          </a:ln>
        </p:spPr>
        <p:txBody>
          <a:bodyPr lIns="91418" tIns="45709" rIns="91418" bIns="45709">
            <a:spAutoFit/>
          </a:bodyPr>
          <a:lstStyle/>
          <a:p>
            <a:pPr>
              <a:defRPr/>
            </a:pPr>
            <a:r>
              <a:rPr lang="en-US" sz="2800" dirty="0">
                <a:solidFill>
                  <a:schemeClr val="tx2">
                    <a:lumMod val="75000"/>
                  </a:schemeClr>
                </a:solidFill>
                <a:latin typeface="Arial" pitchFamily="34" charset="0"/>
                <a:cs typeface="Arial" pitchFamily="34" charset="0"/>
              </a:rPr>
              <a:t>	</a:t>
            </a:r>
          </a:p>
        </p:txBody>
      </p:sp>
      <p:sp>
        <p:nvSpPr>
          <p:cNvPr id="8" name="TextBox 8"/>
          <p:cNvSpPr txBox="1">
            <a:spLocks noChangeArrowheads="1"/>
          </p:cNvSpPr>
          <p:nvPr/>
        </p:nvSpPr>
        <p:spPr bwMode="auto">
          <a:xfrm>
            <a:off x="210672" y="2263030"/>
            <a:ext cx="8404413" cy="461665"/>
          </a:xfrm>
          <a:prstGeom prst="rect">
            <a:avLst/>
          </a:prstGeom>
          <a:noFill/>
          <a:ln w="9525">
            <a:noFill/>
            <a:miter lim="800000"/>
            <a:headEnd/>
            <a:tailEnd/>
          </a:ln>
        </p:spPr>
        <p:txBody>
          <a:bodyPr wrap="square" lIns="91418" tIns="45709" rIns="91418" bIns="45709">
            <a:spAutoFit/>
          </a:bodyPr>
          <a:lstStyle/>
          <a:p>
            <a:pPr>
              <a:defRPr/>
            </a:pPr>
            <a:r>
              <a:rPr lang="en-US" sz="2400" b="1" dirty="0" smtClean="0">
                <a:solidFill>
                  <a:srgbClr val="469AC5"/>
                </a:solidFill>
                <a:latin typeface="Palatino Linotype" pitchFamily="18" charset="0"/>
                <a:cs typeface="Arial" pitchFamily="34" charset="0"/>
              </a:rPr>
              <a:t>Appendix</a:t>
            </a:r>
            <a:endParaRPr lang="en-US" sz="2400" b="1" dirty="0">
              <a:solidFill>
                <a:srgbClr val="469AC5"/>
              </a:solidFill>
              <a:latin typeface="Palatino Linotype" pitchFamily="18" charset="0"/>
              <a:cs typeface="Arial" pitchFamily="34" charset="0"/>
            </a:endParaRPr>
          </a:p>
        </p:txBody>
      </p:sp>
    </p:spTree>
    <p:extLst>
      <p:ext uri="{BB962C8B-B14F-4D97-AF65-F5344CB8AC3E}">
        <p14:creationId xmlns:p14="http://schemas.microsoft.com/office/powerpoint/2010/main" val="4255003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8941" y="370511"/>
            <a:ext cx="8740588" cy="498119"/>
          </a:xfrm>
          <a:prstGeom prst="rect">
            <a:avLst/>
          </a:prstGeom>
          <a:noFill/>
        </p:spPr>
        <p:txBody>
          <a:bodyPr wrap="square" lIns="89885" tIns="44943" rIns="89885" bIns="44943">
            <a:spAutoFit/>
          </a:bodyPr>
          <a:lstStyle/>
          <a:p>
            <a:pPr defTabSz="899010" fontAlgn="auto">
              <a:spcBef>
                <a:spcPts val="0"/>
              </a:spcBef>
              <a:spcAft>
                <a:spcPts val="0"/>
              </a:spcAft>
              <a:defRPr/>
            </a:pPr>
            <a:r>
              <a:rPr lang="en-US" sz="2647" kern="1800" dirty="0">
                <a:solidFill>
                  <a:srgbClr val="469AC5"/>
                </a:solidFill>
                <a:latin typeface="Palatino Linotype" pitchFamily="18" charset="0"/>
                <a:cs typeface="+mn-cs"/>
              </a:rPr>
              <a:t>Appendix: Potential Underlying </a:t>
            </a:r>
            <a:r>
              <a:rPr lang="en-US" sz="2647" kern="1800" dirty="0" smtClean="0">
                <a:solidFill>
                  <a:srgbClr val="469AC5"/>
                </a:solidFill>
                <a:latin typeface="Palatino Linotype" pitchFamily="18" charset="0"/>
                <a:cs typeface="+mn-cs"/>
              </a:rPr>
              <a:t>Strategies</a:t>
            </a:r>
            <a:endParaRPr lang="en-US" sz="2647" kern="1800" dirty="0">
              <a:solidFill>
                <a:srgbClr val="469AC5"/>
              </a:solidFill>
              <a:latin typeface="Palatino Linotype" pitchFamily="18" charset="0"/>
              <a:cs typeface="+mn-cs"/>
            </a:endParaRPr>
          </a:p>
        </p:txBody>
      </p:sp>
      <p:graphicFrame>
        <p:nvGraphicFramePr>
          <p:cNvPr id="3" name="Table 2"/>
          <p:cNvGraphicFramePr>
            <a:graphicFrameLocks noGrp="1"/>
          </p:cNvGraphicFramePr>
          <p:nvPr>
            <p:extLst/>
          </p:nvPr>
        </p:nvGraphicFramePr>
        <p:xfrm>
          <a:off x="268941" y="1078193"/>
          <a:ext cx="8674762" cy="4823436"/>
        </p:xfrm>
        <a:graphic>
          <a:graphicData uri="http://schemas.openxmlformats.org/drawingml/2006/table">
            <a:tbl>
              <a:tblPr firstRow="1" bandRow="1">
                <a:tableStyleId>{5C22544A-7EE6-4342-B048-85BDC9FD1C3A}</a:tableStyleId>
              </a:tblPr>
              <a:tblGrid>
                <a:gridCol w="1228924"/>
                <a:gridCol w="7445838"/>
              </a:tblGrid>
              <a:tr h="305336">
                <a:tc>
                  <a:txBody>
                    <a:bodyPr/>
                    <a:lstStyle/>
                    <a:p>
                      <a:r>
                        <a:rPr lang="en-US" sz="1400" dirty="0" smtClean="0">
                          <a:latin typeface="Century Gothic" pitchFamily="34" charset="0"/>
                        </a:rPr>
                        <a:t>Strategy</a:t>
                      </a:r>
                      <a:endParaRPr lang="en-US" sz="1400" dirty="0">
                        <a:latin typeface="Century Gothic" pitchFamily="34" charset="0"/>
                      </a:endParaRPr>
                    </a:p>
                  </a:txBody>
                  <a:tcPr marL="80682" marR="80682" marT="40341" marB="40341"/>
                </a:tc>
                <a:tc>
                  <a:txBody>
                    <a:bodyPr/>
                    <a:lstStyle/>
                    <a:p>
                      <a:r>
                        <a:rPr lang="en-US" sz="1400" dirty="0" smtClean="0">
                          <a:latin typeface="Century Gothic" pitchFamily="34" charset="0"/>
                        </a:rPr>
                        <a:t>Description</a:t>
                      </a:r>
                      <a:r>
                        <a:rPr lang="en-US" sz="1400" baseline="0" dirty="0" smtClean="0">
                          <a:latin typeface="Century Gothic" pitchFamily="34" charset="0"/>
                        </a:rPr>
                        <a:t> / Definition </a:t>
                      </a:r>
                      <a:endParaRPr lang="en-US" sz="1400" dirty="0">
                        <a:latin typeface="Century Gothic" pitchFamily="34" charset="0"/>
                      </a:endParaRPr>
                    </a:p>
                  </a:txBody>
                  <a:tcPr marL="80682" marR="80682" marT="40341" marB="40341"/>
                </a:tc>
              </a:tr>
              <a:tr h="649472">
                <a:tc>
                  <a:txBody>
                    <a:bodyPr/>
                    <a:lstStyle/>
                    <a:p>
                      <a:r>
                        <a:rPr lang="en-US" sz="1200" dirty="0" smtClean="0">
                          <a:solidFill>
                            <a:schemeClr val="tx1"/>
                          </a:solidFill>
                          <a:latin typeface="Century Gothic" pitchFamily="34" charset="0"/>
                        </a:rPr>
                        <a:t>Treasury rate duration</a:t>
                      </a:r>
                      <a:endParaRPr lang="en-US" sz="1200" dirty="0">
                        <a:solidFill>
                          <a:schemeClr val="tx1"/>
                        </a:solidFill>
                        <a:latin typeface="Century Gothic" pitchFamily="34" charset="0"/>
                      </a:endParaRPr>
                    </a:p>
                  </a:txBody>
                  <a:tcPr marL="80682" marR="80682" marT="40341" marB="40341" anchor="ctr"/>
                </a:tc>
                <a:tc>
                  <a:txBody>
                    <a:bodyPr/>
                    <a:lstStyle/>
                    <a:p>
                      <a:r>
                        <a:rPr lang="en-US" sz="900" dirty="0" smtClean="0">
                          <a:latin typeface="Century Gothic" pitchFamily="34" charset="0"/>
                        </a:rPr>
                        <a:t>Treasury</a:t>
                      </a:r>
                      <a:r>
                        <a:rPr lang="en-US" sz="900" baseline="0" dirty="0" smtClean="0">
                          <a:latin typeface="Century Gothic" pitchFamily="34" charset="0"/>
                        </a:rPr>
                        <a:t> securities (bonds) have duration, a measure of their sensitivity to interest rate changes.  Since Treasury bonds are considered to be essentially default-risk free, pricing of Treasury bonds benefits from something called price certainty, given a level of yields across the yield curve.  That is, all you need to price Treasury bonds is the level of interest rates.  This means that Treasuries will rise, if interest rates decline, something that they have tended to do in most growth crises.</a:t>
                      </a:r>
                      <a:endParaRPr lang="en-US" sz="900" dirty="0">
                        <a:latin typeface="Century Gothic" pitchFamily="34" charset="0"/>
                      </a:endParaRPr>
                    </a:p>
                  </a:txBody>
                  <a:tcPr marL="80682" marR="80682" marT="40341" marB="40341"/>
                </a:tc>
              </a:tr>
              <a:tr h="861885">
                <a:tc>
                  <a:txBody>
                    <a:bodyPr/>
                    <a:lstStyle/>
                    <a:p>
                      <a:r>
                        <a:rPr lang="en-US" sz="1200" dirty="0" smtClean="0">
                          <a:solidFill>
                            <a:schemeClr val="tx1"/>
                          </a:solidFill>
                          <a:latin typeface="Century Gothic" pitchFamily="34" charset="0"/>
                        </a:rPr>
                        <a:t>Trend following</a:t>
                      </a:r>
                      <a:endParaRPr lang="en-US" sz="1200" dirty="0">
                        <a:solidFill>
                          <a:schemeClr val="tx1"/>
                        </a:solidFill>
                        <a:latin typeface="Century Gothic" pitchFamily="34" charset="0"/>
                      </a:endParaRPr>
                    </a:p>
                  </a:txBody>
                  <a:tcPr marL="80682" marR="80682" marT="40341" marB="40341" anchor="ctr"/>
                </a:tc>
                <a:tc>
                  <a:txBody>
                    <a:bodyPr/>
                    <a:lstStyle/>
                    <a:p>
                      <a:pPr marL="0" marR="0" indent="0" algn="l" defTabSz="1018824" rtl="0" eaLnBrk="1" fontAlgn="auto" latinLnBrk="0" hangingPunct="1">
                        <a:lnSpc>
                          <a:spcPct val="100000"/>
                        </a:lnSpc>
                        <a:spcBef>
                          <a:spcPts val="0"/>
                        </a:spcBef>
                        <a:spcAft>
                          <a:spcPts val="0"/>
                        </a:spcAft>
                        <a:buClrTx/>
                        <a:buSzTx/>
                        <a:buFontTx/>
                        <a:buNone/>
                        <a:tabLst/>
                        <a:defRPr/>
                      </a:pPr>
                      <a:r>
                        <a:rPr kumimoji="0" lang="en-US" sz="900" b="0"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Trend following (trend capture) investing involves going long markets that have been rising and going short markets that have been falling, betting that those trends continue.  This strategy is particularly suited to futures markets, where establishing a position long or short is effective zero cost. Opening  futures position doesn’t cost anything, but movement of futures prices results in either gains or losses to the position, which result in a transfer of funds (margin) to or from the position holder.  This strategy is often called systematic global macro in its hedge fund form (as opposed to discretionary global macro).</a:t>
                      </a:r>
                      <a:endParaRPr lang="en-US" sz="900" dirty="0" smtClean="0">
                        <a:latin typeface="Century Gothic" pitchFamily="34" charset="0"/>
                      </a:endParaRPr>
                    </a:p>
                  </a:txBody>
                  <a:tcPr marL="80682" marR="80682" marT="40341" marB="40341"/>
                </a:tc>
              </a:tr>
              <a:tr h="728904">
                <a:tc>
                  <a:txBody>
                    <a:bodyPr/>
                    <a:lstStyle/>
                    <a:p>
                      <a:r>
                        <a:rPr lang="en-US" sz="1200" dirty="0" smtClean="0">
                          <a:solidFill>
                            <a:schemeClr val="tx1"/>
                          </a:solidFill>
                          <a:latin typeface="Century Gothic" pitchFamily="34" charset="0"/>
                        </a:rPr>
                        <a:t>Liquid</a:t>
                      </a:r>
                      <a:r>
                        <a:rPr lang="en-US" sz="1200" baseline="0" dirty="0" smtClean="0">
                          <a:solidFill>
                            <a:schemeClr val="tx1"/>
                          </a:solidFill>
                          <a:latin typeface="Century Gothic" pitchFamily="34" charset="0"/>
                        </a:rPr>
                        <a:t> Alternative Risk Premia</a:t>
                      </a:r>
                      <a:endParaRPr lang="en-US" sz="1200" dirty="0">
                        <a:solidFill>
                          <a:schemeClr val="tx1"/>
                        </a:solidFill>
                        <a:latin typeface="Century Gothic" pitchFamily="34" charset="0"/>
                      </a:endParaRPr>
                    </a:p>
                  </a:txBody>
                  <a:tcPr marL="80682" marR="80682" marT="40341" marB="40341" anchor="ctr"/>
                </a:tc>
                <a:tc>
                  <a:txBody>
                    <a:bodyPr/>
                    <a:lstStyle/>
                    <a:p>
                      <a:pPr marL="0" marR="0" indent="0" algn="l" defTabSz="1018824" rtl="0" eaLnBrk="1" fontAlgn="auto" latinLnBrk="0" hangingPunct="1">
                        <a:lnSpc>
                          <a:spcPct val="100000"/>
                        </a:lnSpc>
                        <a:spcBef>
                          <a:spcPts val="0"/>
                        </a:spcBef>
                        <a:spcAft>
                          <a:spcPts val="0"/>
                        </a:spcAft>
                        <a:buClrTx/>
                        <a:buSzTx/>
                        <a:buFontTx/>
                        <a:buNone/>
                        <a:tabLst/>
                        <a:defRPr/>
                      </a:pPr>
                      <a:r>
                        <a:rPr kumimoji="0" lang="en-US" sz="900" b="0" i="0" u="none" strike="noStrike" cap="none" normalizeH="0" baseline="0" dirty="0" smtClean="0">
                          <a:ln>
                            <a:noFill/>
                          </a:ln>
                          <a:solidFill>
                            <a:schemeClr val="tx1"/>
                          </a:solidFill>
                          <a:effectLst/>
                          <a:latin typeface="Century Gothic" pitchFamily="34" charset="0"/>
                          <a:ea typeface="Calibri" pitchFamily="34" charset="0"/>
                          <a:cs typeface="Times New Roman" pitchFamily="18" charset="0"/>
                        </a:rPr>
                        <a:t>Liquid Alternative Risk Premia investing involves going long and short securities and markets, in a market neutral fashion, to isolate returns historically attributable to the various factors of value, carry, momentum (cross-sectional), and low-volatility.  These factors have historically been rewarded. The reasons ascribed to these structural “excess “ returns vary.  Academics and practitioners provide both behavioral- and risk-based explanations, but their historical existence is not in dispute.</a:t>
                      </a:r>
                      <a:endParaRPr lang="en-US" sz="900" dirty="0" smtClean="0">
                        <a:latin typeface="Century Gothic" pitchFamily="34" charset="0"/>
                      </a:endParaRPr>
                    </a:p>
                  </a:txBody>
                  <a:tcPr marL="80682" marR="80682" marT="40341" marB="40341"/>
                </a:tc>
              </a:tr>
              <a:tr h="861885">
                <a:tc>
                  <a:txBody>
                    <a:bodyPr/>
                    <a:lstStyle/>
                    <a:p>
                      <a:pPr marL="0" marR="0" indent="0" algn="l" defTabSz="1018824"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Century Gothic" pitchFamily="34" charset="0"/>
                        </a:rPr>
                        <a:t>Discretionary</a:t>
                      </a:r>
                      <a:r>
                        <a:rPr lang="en-US" sz="1200" baseline="0" dirty="0" smtClean="0">
                          <a:solidFill>
                            <a:schemeClr val="tx1"/>
                          </a:solidFill>
                          <a:latin typeface="Century Gothic" pitchFamily="34" charset="0"/>
                        </a:rPr>
                        <a:t> </a:t>
                      </a:r>
                      <a:r>
                        <a:rPr lang="en-US" sz="1200" dirty="0" smtClean="0">
                          <a:solidFill>
                            <a:schemeClr val="tx1"/>
                          </a:solidFill>
                          <a:latin typeface="Century Gothic" pitchFamily="34" charset="0"/>
                        </a:rPr>
                        <a:t>Global Macro</a:t>
                      </a:r>
                    </a:p>
                  </a:txBody>
                  <a:tcPr marL="80682" marR="80682" marT="40341" marB="40341" anchor="ctr"/>
                </a:tc>
                <a:tc>
                  <a:txBody>
                    <a:bodyPr/>
                    <a:lstStyle/>
                    <a:p>
                      <a:r>
                        <a:rPr lang="en-US" sz="900" dirty="0" smtClean="0">
                          <a:effectLst/>
                          <a:latin typeface="Century Gothic" pitchFamily="34" charset="0"/>
                        </a:rPr>
                        <a:t>Global macro strategies focus on investing in instruments whose prices fluctuate based on the changes in economic policies, along with the flow of capital around the globe.</a:t>
                      </a:r>
                      <a:r>
                        <a:rPr lang="en-US" sz="900" baseline="0" dirty="0" smtClean="0">
                          <a:effectLst/>
                          <a:latin typeface="Century Gothic" pitchFamily="34" charset="0"/>
                        </a:rPr>
                        <a:t> </a:t>
                      </a:r>
                      <a:r>
                        <a:rPr lang="en-US" sz="900" dirty="0" smtClean="0">
                          <a:effectLst/>
                          <a:latin typeface="Century Gothic" pitchFamily="34" charset="0"/>
                        </a:rPr>
                        <a:t>These strategies generally focus on financial instruments that are broad in scope and move based on systemic risk. Systemic risk or market risk is not security specific. In general, portfolio managers who trade within the context of global macro strategies tend to focus on currency strategies, interest rates strategies, and stock index strategies. </a:t>
                      </a:r>
                      <a:r>
                        <a:rPr lang="en-US" sz="900" baseline="0" dirty="0" smtClean="0">
                          <a:effectLst/>
                          <a:latin typeface="Century Gothic" pitchFamily="34" charset="0"/>
                        </a:rPr>
                        <a:t> Discretionary global macro strategies are not systematic (rules-based), but rather rely upon discretionary decisions. </a:t>
                      </a:r>
                      <a:endParaRPr lang="en-US" sz="900" dirty="0" smtClean="0">
                        <a:effectLst/>
                        <a:latin typeface="Century Gothic" pitchFamily="34" charset="0"/>
                      </a:endParaRPr>
                    </a:p>
                  </a:txBody>
                  <a:tcPr marL="80682" marR="80682" marT="40341" marB="40341"/>
                </a:tc>
              </a:tr>
              <a:tr h="751849">
                <a:tc>
                  <a:txBody>
                    <a:bodyPr/>
                    <a:lstStyle/>
                    <a:p>
                      <a:r>
                        <a:rPr lang="en-US" sz="1200" dirty="0" smtClean="0">
                          <a:solidFill>
                            <a:schemeClr val="tx1"/>
                          </a:solidFill>
                          <a:latin typeface="Century Gothic" pitchFamily="34" charset="0"/>
                        </a:rPr>
                        <a:t>Reinsurance</a:t>
                      </a:r>
                      <a:endParaRPr lang="en-US" sz="1200" dirty="0">
                        <a:solidFill>
                          <a:schemeClr val="tx1"/>
                        </a:solidFill>
                        <a:latin typeface="Century Gothic" pitchFamily="34" charset="0"/>
                      </a:endParaRPr>
                    </a:p>
                  </a:txBody>
                  <a:tcPr marL="80682" marR="80682" marT="40341" marB="40341" anchor="ctr"/>
                </a:tc>
                <a:tc>
                  <a:txBody>
                    <a:bodyPr/>
                    <a:lstStyle/>
                    <a:p>
                      <a:r>
                        <a:rPr lang="en-US" sz="900" u="none" strike="noStrike" kern="1200" dirty="0" smtClean="0">
                          <a:solidFill>
                            <a:schemeClr val="dk1"/>
                          </a:solidFill>
                          <a:effectLst/>
                          <a:latin typeface="Century Gothic" pitchFamily="34" charset="0"/>
                          <a:ea typeface="+mn-ea"/>
                          <a:cs typeface="+mn-cs"/>
                        </a:rPr>
                        <a:t>Reinsurance is the practice of insurers transferring portions of risk portfolios to other parties by some form of agreement in order to reduce the likelihood of having to pay a large obligation resulting from an insurance claim. The intent of reinsurance is for an insurance company to reduce the risks associated with underwritten policies by spreading risks across alternative institutions. (definition</a:t>
                      </a:r>
                      <a:r>
                        <a:rPr lang="en-US" sz="900" u="none" strike="noStrike" kern="1200" baseline="0" dirty="0" smtClean="0">
                          <a:solidFill>
                            <a:schemeClr val="dk1"/>
                          </a:solidFill>
                          <a:effectLst/>
                          <a:latin typeface="Century Gothic" pitchFamily="34" charset="0"/>
                          <a:ea typeface="+mn-ea"/>
                          <a:cs typeface="+mn-cs"/>
                        </a:rPr>
                        <a:t> from </a:t>
                      </a:r>
                      <a:r>
                        <a:rPr lang="en-US" sz="900" i="1" u="none" strike="noStrike" kern="1200" dirty="0" smtClean="0">
                          <a:solidFill>
                            <a:schemeClr val="dk1"/>
                          </a:solidFill>
                          <a:effectLst/>
                          <a:latin typeface="Century Gothic" pitchFamily="34" charset="0"/>
                          <a:ea typeface="+mn-ea"/>
                          <a:cs typeface="+mn-cs"/>
                        </a:rPr>
                        <a:t>Investopedia.com</a:t>
                      </a:r>
                      <a:r>
                        <a:rPr lang="en-US" sz="900" i="0" u="none" strike="noStrike" kern="1200" dirty="0" smtClean="0">
                          <a:solidFill>
                            <a:schemeClr val="dk1"/>
                          </a:solidFill>
                          <a:effectLst/>
                          <a:latin typeface="Century Gothic" pitchFamily="34" charset="0"/>
                          <a:ea typeface="+mn-ea"/>
                          <a:cs typeface="+mn-cs"/>
                        </a:rPr>
                        <a:t>)</a:t>
                      </a:r>
                      <a:r>
                        <a:rPr lang="en-US" sz="900" i="0" u="none" strike="noStrike" kern="1200" baseline="0" dirty="0" smtClean="0">
                          <a:solidFill>
                            <a:schemeClr val="dk1"/>
                          </a:solidFill>
                          <a:effectLst/>
                          <a:latin typeface="Century Gothic" pitchFamily="34" charset="0"/>
                          <a:ea typeface="+mn-ea"/>
                          <a:cs typeface="+mn-cs"/>
                        </a:rPr>
                        <a:t>  As long as the insured risk is unrelated to financial markets, the returns to the strategy should be unrelated to financial market returns. </a:t>
                      </a:r>
                      <a:endParaRPr lang="en-US" sz="900" dirty="0">
                        <a:latin typeface="Century Gothic" pitchFamily="34" charset="0"/>
                      </a:endParaRPr>
                    </a:p>
                  </a:txBody>
                  <a:tcPr marL="80682" marR="80682" marT="40341" marB="40341"/>
                </a:tc>
              </a:tr>
              <a:tr h="649472">
                <a:tc>
                  <a:txBody>
                    <a:bodyPr/>
                    <a:lstStyle/>
                    <a:p>
                      <a:r>
                        <a:rPr lang="en-US" sz="1200" dirty="0" smtClean="0">
                          <a:solidFill>
                            <a:schemeClr val="tx1"/>
                          </a:solidFill>
                          <a:latin typeface="Century Gothic" pitchFamily="34" charset="0"/>
                        </a:rPr>
                        <a:t>Put</a:t>
                      </a:r>
                      <a:r>
                        <a:rPr lang="en-US" sz="1200" baseline="0" dirty="0" smtClean="0">
                          <a:solidFill>
                            <a:schemeClr val="tx1"/>
                          </a:solidFill>
                          <a:latin typeface="Century Gothic" pitchFamily="34" charset="0"/>
                        </a:rPr>
                        <a:t> buying</a:t>
                      </a:r>
                      <a:endParaRPr lang="en-US" sz="1200" dirty="0">
                        <a:solidFill>
                          <a:schemeClr val="tx1"/>
                        </a:solidFill>
                        <a:latin typeface="Century Gothic" pitchFamily="34" charset="0"/>
                      </a:endParaRPr>
                    </a:p>
                  </a:txBody>
                  <a:tcPr marL="80682" marR="80682" marT="40341" marB="40341" anchor="ctr"/>
                </a:tc>
                <a:tc>
                  <a:txBody>
                    <a:bodyPr/>
                    <a:lstStyle/>
                    <a:p>
                      <a:r>
                        <a:rPr lang="en-US" sz="900" dirty="0" smtClean="0">
                          <a:latin typeface="Century Gothic" pitchFamily="34" charset="0"/>
                        </a:rPr>
                        <a:t>Buying</a:t>
                      </a:r>
                      <a:r>
                        <a:rPr lang="en-US" sz="900" baseline="0" dirty="0" smtClean="0">
                          <a:latin typeface="Century Gothic" pitchFamily="34" charset="0"/>
                        </a:rPr>
                        <a:t> </a:t>
                      </a:r>
                      <a:r>
                        <a:rPr lang="en-US" sz="900" dirty="0" smtClean="0">
                          <a:latin typeface="Century Gothic" pitchFamily="34" charset="0"/>
                        </a:rPr>
                        <a:t>put options is a basic insurance strategy where the investor buys protection</a:t>
                      </a:r>
                      <a:r>
                        <a:rPr lang="en-US" sz="900" baseline="0" dirty="0" smtClean="0">
                          <a:latin typeface="Century Gothic" pitchFamily="34" charset="0"/>
                        </a:rPr>
                        <a:t> from the price of the underlying “reference” security going below the strike price before expiration of the option</a:t>
                      </a:r>
                      <a:r>
                        <a:rPr lang="en-US" sz="900" dirty="0" smtClean="0">
                          <a:latin typeface="Century Gothic" pitchFamily="34" charset="0"/>
                        </a:rPr>
                        <a:t>.  T</a:t>
                      </a:r>
                      <a:r>
                        <a:rPr lang="en-US" sz="900" baseline="0" dirty="0" smtClean="0">
                          <a:latin typeface="Century Gothic" pitchFamily="34" charset="0"/>
                        </a:rPr>
                        <a:t>he most active option contracts are on interest rates and equity indexes (such as the S&amp;P 500).  Put buying is a negative expected return strategy over time, because options tend to trade “rich,” with average implied volatility of the option above average realized volatility.</a:t>
                      </a:r>
                      <a:endParaRPr lang="en-US" sz="900" dirty="0">
                        <a:latin typeface="Century Gothic" pitchFamily="34" charset="0"/>
                      </a:endParaRPr>
                    </a:p>
                  </a:txBody>
                  <a:tcPr marL="80682" marR="80682" marT="40341" marB="40341"/>
                </a:tc>
              </a:tr>
            </a:tbl>
          </a:graphicData>
        </a:graphic>
      </p:graphicFrame>
    </p:spTree>
    <p:extLst>
      <p:ext uri="{BB962C8B-B14F-4D97-AF65-F5344CB8AC3E}">
        <p14:creationId xmlns:p14="http://schemas.microsoft.com/office/powerpoint/2010/main" val="520704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36176" y="370511"/>
            <a:ext cx="8560773" cy="498119"/>
          </a:xfrm>
          <a:prstGeom prst="rect">
            <a:avLst/>
          </a:prstGeom>
          <a:noFill/>
        </p:spPr>
        <p:txBody>
          <a:bodyPr wrap="square" lIns="89885" tIns="44943" rIns="89885" bIns="44943">
            <a:spAutoFit/>
          </a:bodyPr>
          <a:lstStyle/>
          <a:p>
            <a:pPr defTabSz="899010" fontAlgn="auto">
              <a:spcBef>
                <a:spcPts val="0"/>
              </a:spcBef>
              <a:spcAft>
                <a:spcPts val="0"/>
              </a:spcAft>
              <a:defRPr/>
            </a:pPr>
            <a:r>
              <a:rPr lang="en-US" sz="2647" kern="1800" dirty="0">
                <a:solidFill>
                  <a:srgbClr val="469AC5"/>
                </a:solidFill>
                <a:latin typeface="Palatino Linotype" pitchFamily="18" charset="0"/>
                <a:cs typeface="+mn-cs"/>
              </a:rPr>
              <a:t>Appendix:  </a:t>
            </a:r>
            <a:r>
              <a:rPr lang="en-US" sz="2647" kern="1800" dirty="0" smtClean="0">
                <a:solidFill>
                  <a:srgbClr val="469AC5"/>
                </a:solidFill>
                <a:latin typeface="Palatino Linotype" pitchFamily="18" charset="0"/>
                <a:cs typeface="+mn-cs"/>
              </a:rPr>
              <a:t>Component </a:t>
            </a:r>
            <a:r>
              <a:rPr lang="en-US" sz="2647" kern="1800" dirty="0">
                <a:solidFill>
                  <a:srgbClr val="469AC5"/>
                </a:solidFill>
                <a:latin typeface="Palatino Linotype" pitchFamily="18" charset="0"/>
                <a:cs typeface="+mn-cs"/>
              </a:rPr>
              <a:t>Modeling Detail</a:t>
            </a:r>
          </a:p>
        </p:txBody>
      </p:sp>
      <p:sp>
        <p:nvSpPr>
          <p:cNvPr id="27649" name="Rectangle 1"/>
          <p:cNvSpPr>
            <a:spLocks noChangeArrowheads="1"/>
          </p:cNvSpPr>
          <p:nvPr/>
        </p:nvSpPr>
        <p:spPr bwMode="auto">
          <a:xfrm>
            <a:off x="348983" y="1289830"/>
            <a:ext cx="8404412" cy="3959455"/>
          </a:xfrm>
          <a:prstGeom prst="rect">
            <a:avLst/>
          </a:prstGeom>
          <a:noFill/>
          <a:ln w="9525">
            <a:noFill/>
            <a:miter lim="800000"/>
            <a:headEnd/>
            <a:tailEnd/>
          </a:ln>
          <a:effectLst/>
        </p:spPr>
        <p:txBody>
          <a:bodyPr vert="horz" wrap="square" lIns="80682" tIns="40341" rIns="80682" bIns="40341" numCol="1" anchor="ctr" anchorCtr="0" compatLnSpc="1">
            <a:prstTxWarp prst="textNoShape">
              <a:avLst/>
            </a:prstTxWarp>
            <a:spAutoFit/>
          </a:bodyPr>
          <a:lstStyle/>
          <a:p>
            <a:pPr marL="205920" indent="-205920" algn="just">
              <a:buClr>
                <a:srgbClr val="469AC5"/>
              </a:buClr>
              <a:buFont typeface="Arial" pitchFamily="34" charset="0"/>
              <a:buChar char="•"/>
            </a:pPr>
            <a:r>
              <a:rPr lang="en-US" sz="1200" b="1" u="sng" dirty="0">
                <a:solidFill>
                  <a:prstClr val="black"/>
                </a:solidFill>
                <a:latin typeface="Century Gothic" pitchFamily="34" charset="0"/>
                <a:ea typeface="Calibri" pitchFamily="34" charset="0"/>
                <a:cs typeface="Times New Roman" pitchFamily="18" charset="0"/>
              </a:rPr>
              <a:t>Trend Capture </a:t>
            </a:r>
            <a:r>
              <a:rPr lang="en-US" sz="1200" dirty="0">
                <a:solidFill>
                  <a:prstClr val="black"/>
                </a:solidFill>
                <a:latin typeface="Century Gothic" pitchFamily="34" charset="0"/>
                <a:ea typeface="Calibri" pitchFamily="34" charset="0"/>
                <a:cs typeface="Times New Roman" pitchFamily="18" charset="0"/>
              </a:rPr>
              <a:t>(or </a:t>
            </a:r>
            <a:r>
              <a:rPr lang="en-US" sz="1200" u="sng" dirty="0">
                <a:solidFill>
                  <a:prstClr val="black"/>
                </a:solidFill>
                <a:latin typeface="Century Gothic" pitchFamily="34" charset="0"/>
                <a:ea typeface="Calibri" pitchFamily="34" charset="0"/>
                <a:cs typeface="Times New Roman" pitchFamily="18" charset="0"/>
              </a:rPr>
              <a:t>Trend Following</a:t>
            </a:r>
            <a:r>
              <a:rPr lang="en-US" sz="1200" dirty="0">
                <a:solidFill>
                  <a:prstClr val="black"/>
                </a:solidFill>
                <a:latin typeface="Century Gothic" pitchFamily="34" charset="0"/>
                <a:ea typeface="Calibri" pitchFamily="34" charset="0"/>
                <a:cs typeface="Times New Roman" pitchFamily="18" charset="0"/>
              </a:rPr>
              <a:t>) investing involves going long markets that have been rising and going short markets that have been falling, betting that those trends continue.  The construction of the data set is an equal weighted combination of 1-month, 3-month, and 12-month time series momentum strategies for 59 markets across 4 major asset classes – 24 commodities, 11 equity indices, 15 bond markets, and 9 currency pairs.  Leverage can be added (subtracted) to increase (decrease) the strategy volatility and return.</a:t>
            </a:r>
          </a:p>
          <a:p>
            <a:pPr algn="just">
              <a:buClr>
                <a:srgbClr val="469AC5"/>
              </a:buClr>
              <a:buFont typeface="Arial" pitchFamily="34" charset="0"/>
              <a:buChar char="•"/>
            </a:pPr>
            <a:endParaRPr lang="en-US" sz="1200" dirty="0">
              <a:solidFill>
                <a:prstClr val="black"/>
              </a:solidFill>
              <a:latin typeface="Century Gothic" pitchFamily="34" charset="0"/>
              <a:cs typeface="Arial" pitchFamily="34" charset="0"/>
            </a:endParaRPr>
          </a:p>
          <a:p>
            <a:pPr marL="205920" indent="-205920" algn="just" eaLnBrk="0" hangingPunct="0">
              <a:buClr>
                <a:srgbClr val="469AC5"/>
              </a:buClr>
              <a:buFont typeface="Arial" pitchFamily="34" charset="0"/>
              <a:buChar char="•"/>
            </a:pPr>
            <a:r>
              <a:rPr lang="en-US" sz="1200" dirty="0">
                <a:solidFill>
                  <a:prstClr val="black"/>
                </a:solidFill>
                <a:latin typeface="Century Gothic" pitchFamily="34" charset="0"/>
                <a:ea typeface="Calibri" pitchFamily="34" charset="0"/>
                <a:cs typeface="Times New Roman" pitchFamily="18" charset="0"/>
              </a:rPr>
              <a:t>The </a:t>
            </a:r>
            <a:r>
              <a:rPr lang="en-US" sz="1200" b="1" u="sng" dirty="0">
                <a:solidFill>
                  <a:prstClr val="black"/>
                </a:solidFill>
                <a:latin typeface="Century Gothic" pitchFamily="34" charset="0"/>
                <a:ea typeface="Calibri" pitchFamily="34" charset="0"/>
                <a:cs typeface="Times New Roman" pitchFamily="18" charset="0"/>
              </a:rPr>
              <a:t>Treasury Duration</a:t>
            </a:r>
            <a:r>
              <a:rPr lang="en-US" sz="1200" dirty="0">
                <a:solidFill>
                  <a:prstClr val="black"/>
                </a:solidFill>
                <a:latin typeface="Century Gothic" pitchFamily="34" charset="0"/>
                <a:ea typeface="Calibri" pitchFamily="34" charset="0"/>
                <a:cs typeface="Times New Roman" pitchFamily="18" charset="0"/>
              </a:rPr>
              <a:t> excess return is the excess return on the 10 year “constant maturity” security for the year is calculated as, the coupon [average of year end rates (e.g. (Dec 1969 rate + Dec 1970 rate)/2)], minus duration times the change in rates, minus the return on cash (T-bills) for the year.  The excess return is the return of the strategy in excess of cash.  Leverage can be added (subtracted) to increase (decrease) the strategy volatility and return.  The Treasuries data in the GRO/CRO class is scaled to match the volatility of longer-maturity Treasuries.</a:t>
            </a:r>
          </a:p>
          <a:p>
            <a:pPr algn="just" eaLnBrk="0" hangingPunct="0">
              <a:buClr>
                <a:srgbClr val="469AC5"/>
              </a:buClr>
              <a:buFont typeface="Arial" pitchFamily="34" charset="0"/>
              <a:buChar char="•"/>
            </a:pPr>
            <a:endParaRPr lang="en-US" sz="1200" dirty="0">
              <a:solidFill>
                <a:prstClr val="black"/>
              </a:solidFill>
              <a:latin typeface="Century Gothic" pitchFamily="34" charset="0"/>
              <a:cs typeface="Arial" pitchFamily="34" charset="0"/>
            </a:endParaRPr>
          </a:p>
          <a:p>
            <a:pPr marL="205920" indent="-205920" algn="just" eaLnBrk="0" hangingPunct="0">
              <a:buClr>
                <a:srgbClr val="469AC5"/>
              </a:buClr>
              <a:buFont typeface="Arial" pitchFamily="34" charset="0"/>
              <a:buChar char="•"/>
            </a:pPr>
            <a:r>
              <a:rPr lang="en-US" sz="1200" b="1" u="sng" dirty="0">
                <a:solidFill>
                  <a:prstClr val="black"/>
                </a:solidFill>
                <a:latin typeface="Century Gothic" pitchFamily="34" charset="0"/>
                <a:ea typeface="Calibri" pitchFamily="34" charset="0"/>
                <a:cs typeface="Times New Roman" pitchFamily="18" charset="0"/>
              </a:rPr>
              <a:t>Alternative Risk Premium</a:t>
            </a:r>
            <a:r>
              <a:rPr lang="en-US" sz="1200" dirty="0">
                <a:solidFill>
                  <a:prstClr val="black"/>
                </a:solidFill>
                <a:latin typeface="Century Gothic" pitchFamily="34" charset="0"/>
                <a:ea typeface="Calibri" pitchFamily="34" charset="0"/>
                <a:cs typeface="Times New Roman" pitchFamily="18" charset="0"/>
              </a:rPr>
              <a:t> investing involves going long and short securities and markets, in a market neutral fashion, to isolate returns historically attributable to the various factors of value, carry, momentum (cross-sectional), and low-volatility.  The excess return is the return of the strategy in excess of cash.  Leverage can be added (subtracted) to increase (decrease) the strategy volatility and return.</a:t>
            </a:r>
            <a:endParaRPr lang="en-US" sz="1200" dirty="0">
              <a:solidFill>
                <a:prstClr val="black"/>
              </a:solidFill>
              <a:latin typeface="Century Gothic" pitchFamily="34" charset="0"/>
              <a:cs typeface="Arial" pitchFamily="34" charset="0"/>
            </a:endParaRPr>
          </a:p>
          <a:p>
            <a:pPr algn="just" eaLnBrk="0" hangingPunct="0">
              <a:buClr>
                <a:srgbClr val="469AC5"/>
              </a:buClr>
              <a:buFont typeface="Arial" pitchFamily="34" charset="0"/>
              <a:buChar char="•"/>
            </a:pPr>
            <a:endParaRPr lang="en-US" sz="1200" dirty="0">
              <a:solidFill>
                <a:prstClr val="black"/>
              </a:solidFill>
              <a:latin typeface="Century Gothic" pitchFamily="34" charset="0"/>
              <a:cs typeface="Arial" pitchFamily="34" charset="0"/>
            </a:endParaRPr>
          </a:p>
          <a:p>
            <a:pPr marL="205920" indent="-205920" algn="just" eaLnBrk="0" hangingPunct="0">
              <a:buClr>
                <a:srgbClr val="469AC5"/>
              </a:buClr>
              <a:buFont typeface="Arial" pitchFamily="34" charset="0"/>
              <a:buChar char="•"/>
            </a:pPr>
            <a:r>
              <a:rPr lang="en-US" sz="1200" u="sng" dirty="0">
                <a:solidFill>
                  <a:prstClr val="black"/>
                </a:solidFill>
                <a:latin typeface="Century Gothic" pitchFamily="34" charset="0"/>
                <a:cs typeface="Arial" pitchFamily="34" charset="0"/>
              </a:rPr>
              <a:t>Trend Capture</a:t>
            </a:r>
            <a:r>
              <a:rPr lang="en-US" sz="1200" dirty="0">
                <a:solidFill>
                  <a:prstClr val="black"/>
                </a:solidFill>
                <a:latin typeface="Century Gothic" pitchFamily="34" charset="0"/>
                <a:cs typeface="Arial" pitchFamily="34" charset="0"/>
              </a:rPr>
              <a:t> and </a:t>
            </a:r>
            <a:r>
              <a:rPr lang="en-US" sz="1200" u="sng" dirty="0">
                <a:solidFill>
                  <a:prstClr val="black"/>
                </a:solidFill>
                <a:latin typeface="Century Gothic" pitchFamily="34" charset="0"/>
                <a:cs typeface="Arial" pitchFamily="34" charset="0"/>
              </a:rPr>
              <a:t>Alternative Risk Premium</a:t>
            </a:r>
            <a:r>
              <a:rPr lang="en-US" sz="1200" dirty="0">
                <a:solidFill>
                  <a:prstClr val="black"/>
                </a:solidFill>
                <a:latin typeface="Century Gothic" pitchFamily="34" charset="0"/>
                <a:cs typeface="Arial" pitchFamily="34" charset="0"/>
              </a:rPr>
              <a:t> strategies might be considered active management.  However, the strategies modeled here are highly systematic in nature, utilizing rules-based approaches to structuring portfolios and capturing the associated risk premiums.</a:t>
            </a:r>
          </a:p>
        </p:txBody>
      </p:sp>
    </p:spTree>
    <p:extLst>
      <p:ext uri="{BB962C8B-B14F-4D97-AF65-F5344CB8AC3E}">
        <p14:creationId xmlns:p14="http://schemas.microsoft.com/office/powerpoint/2010/main" val="1904703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2106368423"/>
              </p:ext>
            </p:extLst>
          </p:nvPr>
        </p:nvGraphicFramePr>
        <p:xfrm>
          <a:off x="4859431" y="2190190"/>
          <a:ext cx="3217770" cy="1499105"/>
        </p:xfrm>
        <a:graphic>
          <a:graphicData uri="http://schemas.openxmlformats.org/drawingml/2006/table">
            <a:tbl>
              <a:tblPr firstRow="1" bandRow="1">
                <a:tableStyleId>{5C22544A-7EE6-4342-B048-85BDC9FD1C3A}</a:tableStyleId>
              </a:tblPr>
              <a:tblGrid>
                <a:gridCol w="1228602"/>
                <a:gridCol w="994584"/>
                <a:gridCol w="994584"/>
              </a:tblGrid>
              <a:tr h="218946">
                <a:tc gridSpan="3">
                  <a:txBody>
                    <a:bodyPr/>
                    <a:lstStyle/>
                    <a:p>
                      <a:pPr algn="ctr" fontAlgn="b"/>
                      <a:r>
                        <a:rPr lang="en-US" sz="1200" b="0" i="0" u="none" strike="noStrike" dirty="0" smtClean="0">
                          <a:latin typeface="Century Gothic" pitchFamily="34" charset="0"/>
                        </a:rPr>
                        <a:t>Returns</a:t>
                      </a:r>
                      <a:r>
                        <a:rPr lang="en-US" sz="1200" b="0" i="0" u="none" strike="noStrike" baseline="0" dirty="0" smtClean="0">
                          <a:latin typeface="Century Gothic" pitchFamily="34" charset="0"/>
                        </a:rPr>
                        <a:t> During Challenging Equity Periods</a:t>
                      </a:r>
                      <a:endParaRPr lang="en-US" sz="1200" b="0" i="0" u="none" strike="noStrike" dirty="0">
                        <a:latin typeface="Century Gothic" pitchFamily="34" charset="0"/>
                      </a:endParaRPr>
                    </a:p>
                  </a:txBody>
                  <a:tcPr marL="0" marR="0" marT="0" marB="0" anchor="ctr">
                    <a:solidFill>
                      <a:schemeClr val="tx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tx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tx1"/>
                    </a:solidFill>
                  </a:tcPr>
                </a:tc>
              </a:tr>
              <a:tr h="218946">
                <a:tc>
                  <a:txBody>
                    <a:bodyPr/>
                    <a:lstStyle/>
                    <a:p>
                      <a:pPr algn="l" fontAlgn="b"/>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smtClean="0">
                          <a:latin typeface="Century Gothic" pitchFamily="34" charset="0"/>
                        </a:rPr>
                        <a:t>Global</a:t>
                      </a:r>
                      <a:r>
                        <a:rPr lang="en-US" sz="1200" b="0" i="0" u="none" strike="noStrike" baseline="0" dirty="0" smtClean="0">
                          <a:latin typeface="Century Gothic" pitchFamily="34" charset="0"/>
                        </a:rPr>
                        <a:t> Eq.</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smtClean="0">
                          <a:latin typeface="Century Gothic" pitchFamily="34" charset="0"/>
                        </a:rPr>
                        <a:t>Crisis </a:t>
                      </a:r>
                      <a:r>
                        <a:rPr lang="en-US" sz="1200" b="0" i="0" u="none" strike="noStrike" dirty="0" smtClean="0">
                          <a:latin typeface="Century Gothic" pitchFamily="34" charset="0"/>
                        </a:rPr>
                        <a:t>Protection</a:t>
                      </a:r>
                      <a:endParaRPr lang="en-US" sz="1200" b="0" i="0" u="none" strike="noStrike" dirty="0">
                        <a:latin typeface="Century Gothic" pitchFamily="34" charset="0"/>
                      </a:endParaRPr>
                    </a:p>
                  </a:txBody>
                  <a:tcPr marL="0" marR="0" marT="0" marB="0" anchor="b">
                    <a:solidFill>
                      <a:schemeClr val="bg1"/>
                    </a:solidFill>
                  </a:tcPr>
                </a:tc>
              </a:tr>
              <a:tr h="218946">
                <a:tc>
                  <a:txBody>
                    <a:bodyPr/>
                    <a:lstStyle/>
                    <a:p>
                      <a:pPr algn="l" fontAlgn="b"/>
                      <a:r>
                        <a:rPr lang="en-US" sz="1200" b="0" i="0" u="none" strike="noStrike" dirty="0" smtClean="0">
                          <a:latin typeface="Century Gothic" pitchFamily="34" charset="0"/>
                        </a:rPr>
                        <a:t>1973-1974</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a:latin typeface="Century Gothic" pitchFamily="34" charset="0"/>
                        </a:rPr>
                        <a:t>-</a:t>
                      </a:r>
                      <a:r>
                        <a:rPr lang="en-US" sz="1200" b="0" i="0" u="none" strike="noStrike" dirty="0" smtClean="0">
                          <a:latin typeface="Century Gothic" pitchFamily="34" charset="0"/>
                        </a:rPr>
                        <a:t>20.2</a:t>
                      </a:r>
                      <a:endParaRPr lang="en-US" sz="1200" b="0" i="0" u="none" strike="noStrike" dirty="0">
                        <a:latin typeface="Century Gothic" pitchFamily="34" charset="0"/>
                      </a:endParaRPr>
                    </a:p>
                  </a:txBody>
                  <a:tcPr marL="0" marR="0" marT="0" marB="0" anchor="b">
                    <a:solidFill>
                      <a:schemeClr val="bg1"/>
                    </a:solidFill>
                  </a:tcPr>
                </a:tc>
                <a:tc>
                  <a:txBody>
                    <a:bodyPr/>
                    <a:lstStyle/>
                    <a:p>
                      <a:pPr marL="0" algn="r" defTabSz="914079" rtl="0" eaLnBrk="1" fontAlgn="b" latinLnBrk="0" hangingPunct="1"/>
                      <a:r>
                        <a:rPr lang="en-US" sz="1200" b="0" i="0" u="none" strike="noStrike" kern="1200" dirty="0" smtClean="0">
                          <a:solidFill>
                            <a:schemeClr val="dk1"/>
                          </a:solidFill>
                          <a:latin typeface="Century Gothic" pitchFamily="34" charset="0"/>
                          <a:ea typeface="+mn-ea"/>
                          <a:cs typeface="+mn-cs"/>
                        </a:rPr>
                        <a:t>30.5 </a:t>
                      </a:r>
                      <a:endParaRPr lang="en-US" sz="1200" b="0" i="0" u="none" strike="noStrike" kern="1200" dirty="0">
                        <a:solidFill>
                          <a:schemeClr val="dk1"/>
                        </a:solidFill>
                        <a:latin typeface="Century Gothic" pitchFamily="34" charset="0"/>
                        <a:ea typeface="+mn-ea"/>
                        <a:cs typeface="+mn-cs"/>
                      </a:endParaRPr>
                    </a:p>
                  </a:txBody>
                  <a:tcPr marL="0" marR="0" marT="0" marB="0" anchor="b">
                    <a:solidFill>
                      <a:schemeClr val="bg1"/>
                    </a:solidFill>
                  </a:tcPr>
                </a:tc>
              </a:tr>
              <a:tr h="218946">
                <a:tc>
                  <a:txBody>
                    <a:bodyPr/>
                    <a:lstStyle/>
                    <a:p>
                      <a:pPr algn="l" fontAlgn="b"/>
                      <a:r>
                        <a:rPr lang="en-US" sz="1200" b="0" i="0" u="none" strike="noStrike" dirty="0" smtClean="0">
                          <a:latin typeface="Century Gothic" pitchFamily="34" charset="0"/>
                        </a:rPr>
                        <a:t>1990-1992</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a:latin typeface="Century Gothic" pitchFamily="34" charset="0"/>
                        </a:rPr>
                        <a:t>-</a:t>
                      </a:r>
                      <a:r>
                        <a:rPr lang="en-US" sz="1200" b="0" i="0" u="none" strike="noStrike" dirty="0" smtClean="0">
                          <a:latin typeface="Century Gothic" pitchFamily="34" charset="0"/>
                        </a:rPr>
                        <a:t>1.4 </a:t>
                      </a:r>
                      <a:endParaRPr lang="en-US" sz="1200" b="0" i="0" u="none" strike="noStrike" dirty="0">
                        <a:latin typeface="Century Gothic" pitchFamily="34" charset="0"/>
                      </a:endParaRPr>
                    </a:p>
                  </a:txBody>
                  <a:tcPr marL="0" marR="0" marT="0" marB="0" anchor="b">
                    <a:solidFill>
                      <a:schemeClr val="bg1"/>
                    </a:solidFill>
                  </a:tcPr>
                </a:tc>
                <a:tc>
                  <a:txBody>
                    <a:bodyPr/>
                    <a:lstStyle/>
                    <a:p>
                      <a:pPr marL="0" algn="r" defTabSz="914079" rtl="0" eaLnBrk="1" fontAlgn="b" latinLnBrk="0" hangingPunct="1"/>
                      <a:r>
                        <a:rPr lang="en-US" sz="1200" b="0" i="0" u="none" strike="noStrike" kern="1200" dirty="0" smtClean="0">
                          <a:solidFill>
                            <a:schemeClr val="dk1"/>
                          </a:solidFill>
                          <a:latin typeface="Century Gothic" pitchFamily="34" charset="0"/>
                          <a:ea typeface="+mn-ea"/>
                          <a:cs typeface="+mn-cs"/>
                        </a:rPr>
                        <a:t>7.0 </a:t>
                      </a:r>
                      <a:endParaRPr lang="en-US" sz="1200" b="0" i="0" u="none" strike="noStrike" kern="1200" dirty="0">
                        <a:solidFill>
                          <a:schemeClr val="dk1"/>
                        </a:solidFill>
                        <a:latin typeface="Century Gothic" pitchFamily="34" charset="0"/>
                        <a:ea typeface="+mn-ea"/>
                        <a:cs typeface="+mn-cs"/>
                      </a:endParaRPr>
                    </a:p>
                  </a:txBody>
                  <a:tcPr marL="0" marR="0" marT="0" marB="0" anchor="b">
                    <a:solidFill>
                      <a:schemeClr val="bg1"/>
                    </a:solidFill>
                  </a:tcPr>
                </a:tc>
              </a:tr>
              <a:tr h="218946">
                <a:tc>
                  <a:txBody>
                    <a:bodyPr/>
                    <a:lstStyle/>
                    <a:p>
                      <a:pPr algn="l" fontAlgn="b"/>
                      <a:r>
                        <a:rPr lang="en-US" sz="1200" b="0" i="0" u="none" strike="noStrike" dirty="0" smtClean="0">
                          <a:latin typeface="Century Gothic" pitchFamily="34" charset="0"/>
                        </a:rPr>
                        <a:t>2000-2002</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a:latin typeface="Century Gothic" pitchFamily="34" charset="0"/>
                        </a:rPr>
                        <a:t>-</a:t>
                      </a:r>
                      <a:r>
                        <a:rPr lang="en-US" sz="1200" b="0" i="0" u="none" strike="noStrike" dirty="0" smtClean="0">
                          <a:latin typeface="Century Gothic" pitchFamily="34" charset="0"/>
                        </a:rPr>
                        <a:t>16.3</a:t>
                      </a:r>
                      <a:endParaRPr lang="en-US" sz="1200" b="0" i="0" u="none" strike="noStrike" dirty="0">
                        <a:latin typeface="Century Gothic" pitchFamily="34" charset="0"/>
                      </a:endParaRPr>
                    </a:p>
                  </a:txBody>
                  <a:tcPr marL="0" marR="0" marT="0" marB="0" anchor="b">
                    <a:solidFill>
                      <a:schemeClr val="bg1"/>
                    </a:solidFill>
                  </a:tcPr>
                </a:tc>
                <a:tc>
                  <a:txBody>
                    <a:bodyPr/>
                    <a:lstStyle/>
                    <a:p>
                      <a:pPr marL="0" algn="r" defTabSz="914079" rtl="0" eaLnBrk="1" fontAlgn="b" latinLnBrk="0" hangingPunct="1"/>
                      <a:r>
                        <a:rPr lang="en-US" sz="1200" b="0" i="0" u="none" strike="noStrike" kern="1200" dirty="0" smtClean="0">
                          <a:solidFill>
                            <a:schemeClr val="dk1"/>
                          </a:solidFill>
                          <a:latin typeface="Century Gothic" pitchFamily="34" charset="0"/>
                          <a:ea typeface="+mn-ea"/>
                          <a:cs typeface="+mn-cs"/>
                        </a:rPr>
                        <a:t>11.1 </a:t>
                      </a:r>
                      <a:endParaRPr lang="en-US" sz="1200" b="0" i="0" u="none" strike="noStrike" kern="1200" dirty="0">
                        <a:solidFill>
                          <a:schemeClr val="dk1"/>
                        </a:solidFill>
                        <a:latin typeface="Century Gothic" pitchFamily="34" charset="0"/>
                        <a:ea typeface="+mn-ea"/>
                        <a:cs typeface="+mn-cs"/>
                      </a:endParaRPr>
                    </a:p>
                  </a:txBody>
                  <a:tcPr marL="0" marR="0" marT="0" marB="0" anchor="b">
                    <a:solidFill>
                      <a:schemeClr val="bg1"/>
                    </a:solidFill>
                  </a:tcPr>
                </a:tc>
              </a:tr>
              <a:tr h="257561">
                <a:tc>
                  <a:txBody>
                    <a:bodyPr/>
                    <a:lstStyle/>
                    <a:p>
                      <a:pPr algn="l" fontAlgn="b"/>
                      <a:r>
                        <a:rPr lang="en-US" sz="1200" b="0" i="0" u="none" strike="noStrike" dirty="0" smtClean="0">
                          <a:latin typeface="Century Gothic" pitchFamily="34" charset="0"/>
                        </a:rPr>
                        <a:t>2007-2008</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a:latin typeface="Century Gothic" pitchFamily="34" charset="0"/>
                        </a:rPr>
                        <a:t>-</a:t>
                      </a:r>
                      <a:r>
                        <a:rPr lang="en-US" sz="1200" b="0" i="0" u="none" strike="noStrike" dirty="0" smtClean="0">
                          <a:latin typeface="Century Gothic" pitchFamily="34" charset="0"/>
                        </a:rPr>
                        <a:t>19.2</a:t>
                      </a:r>
                      <a:endParaRPr lang="en-US" sz="1200" b="0" i="0" u="none" strike="noStrike" dirty="0">
                        <a:latin typeface="Century Gothic" pitchFamily="34" charset="0"/>
                      </a:endParaRPr>
                    </a:p>
                  </a:txBody>
                  <a:tcPr marL="0" marR="0" marT="0" marB="0" anchor="b">
                    <a:solidFill>
                      <a:schemeClr val="bg1"/>
                    </a:solidFill>
                  </a:tcPr>
                </a:tc>
                <a:tc>
                  <a:txBody>
                    <a:bodyPr/>
                    <a:lstStyle/>
                    <a:p>
                      <a:pPr marL="0" algn="r" defTabSz="914079" rtl="0" eaLnBrk="1" fontAlgn="b" latinLnBrk="0" hangingPunct="1"/>
                      <a:r>
                        <a:rPr lang="en-US" sz="1200" b="0" i="0" u="none" strike="noStrike" kern="1200" dirty="0" smtClean="0">
                          <a:solidFill>
                            <a:schemeClr val="dk1"/>
                          </a:solidFill>
                          <a:latin typeface="Century Gothic" pitchFamily="34" charset="0"/>
                          <a:ea typeface="+mn-ea"/>
                          <a:cs typeface="+mn-cs"/>
                        </a:rPr>
                        <a:t>18.5 </a:t>
                      </a:r>
                      <a:endParaRPr lang="en-US" sz="1200" b="0" i="0" u="none" strike="noStrike" kern="1200" dirty="0">
                        <a:solidFill>
                          <a:schemeClr val="dk1"/>
                        </a:solidFill>
                        <a:latin typeface="Century Gothic" pitchFamily="34" charset="0"/>
                        <a:ea typeface="+mn-ea"/>
                        <a:cs typeface="+mn-cs"/>
                      </a:endParaRPr>
                    </a:p>
                  </a:txBody>
                  <a:tcPr marL="0" marR="0" marT="0" marB="0" anchor="b">
                    <a:solidFill>
                      <a:schemeClr val="bg1"/>
                    </a:solidFill>
                  </a:tcPr>
                </a:tc>
              </a:tr>
            </a:tbl>
          </a:graphicData>
        </a:graphic>
      </p:graphicFrame>
      <p:sp>
        <p:nvSpPr>
          <p:cNvPr id="8" name="Rectangle 1028"/>
          <p:cNvSpPr>
            <a:spLocks noChangeArrowheads="1"/>
          </p:cNvSpPr>
          <p:nvPr/>
        </p:nvSpPr>
        <p:spPr bwMode="auto">
          <a:xfrm>
            <a:off x="93181" y="1209187"/>
            <a:ext cx="9087044" cy="3585575"/>
          </a:xfrm>
          <a:prstGeom prst="rect">
            <a:avLst/>
          </a:prstGeom>
          <a:noFill/>
          <a:ln w="9525">
            <a:noFill/>
            <a:miter lim="800000"/>
            <a:headEnd/>
            <a:tailEnd/>
          </a:ln>
          <a:effectLst/>
        </p:spPr>
        <p:txBody>
          <a:bodyPr wrap="square" lIns="91418" tIns="45709" rIns="91418" bIns="45709">
            <a:spAutoFit/>
          </a:bodyPr>
          <a:lstStyle/>
          <a:p>
            <a:pPr marL="0" lvl="1" algn="ctr">
              <a:spcAft>
                <a:spcPts val="600"/>
              </a:spcAft>
              <a:buClr>
                <a:srgbClr val="469AC5"/>
              </a:buClr>
            </a:pPr>
            <a:r>
              <a:rPr lang="en-US" u="sng" dirty="0" smtClean="0">
                <a:solidFill>
                  <a:srgbClr val="000000"/>
                </a:solidFill>
                <a:latin typeface="Century Gothic" pitchFamily="34" charset="0"/>
              </a:rPr>
              <a:t>Possible Alternative Crisis  </a:t>
            </a:r>
            <a:r>
              <a:rPr lang="en-US" u="sng" dirty="0" smtClean="0">
                <a:solidFill>
                  <a:srgbClr val="000000"/>
                </a:solidFill>
                <a:latin typeface="Century Gothic" pitchFamily="34" charset="0"/>
              </a:rPr>
              <a:t>Protection </a:t>
            </a:r>
            <a:r>
              <a:rPr lang="en-US" u="sng" dirty="0" smtClean="0">
                <a:solidFill>
                  <a:srgbClr val="000000"/>
                </a:solidFill>
                <a:latin typeface="Century Gothic" pitchFamily="34" charset="0"/>
              </a:rPr>
              <a:t>Structures</a:t>
            </a: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spcAft>
                <a:spcPts val="600"/>
              </a:spcAft>
              <a:buClr>
                <a:srgbClr val="469AC5"/>
              </a:buClr>
            </a:pPr>
            <a:endParaRPr lang="en-US" sz="1400" u="sng" dirty="0" smtClean="0">
              <a:solidFill>
                <a:srgbClr val="000000"/>
              </a:solidFill>
              <a:latin typeface="Century Gothic" pitchFamily="34" charset="0"/>
            </a:endParaRPr>
          </a:p>
        </p:txBody>
      </p:sp>
      <p:sp>
        <p:nvSpPr>
          <p:cNvPr id="7" name="Rectangle 6"/>
          <p:cNvSpPr/>
          <p:nvPr/>
        </p:nvSpPr>
        <p:spPr>
          <a:xfrm>
            <a:off x="410769" y="440372"/>
            <a:ext cx="7848600" cy="461963"/>
          </a:xfrm>
          <a:prstGeom prst="rect">
            <a:avLst/>
          </a:prstGeom>
        </p:spPr>
        <p:txBody>
          <a:bodyPr lIns="91418" tIns="45709" rIns="91418" bIns="45709">
            <a:spAutoFit/>
          </a:bodyPr>
          <a:lstStyle/>
          <a:p>
            <a:pPr>
              <a:defRPr/>
            </a:pPr>
            <a:r>
              <a:rPr lang="en-US" sz="2400" dirty="0" smtClean="0">
                <a:solidFill>
                  <a:srgbClr val="469AC5"/>
                </a:solidFill>
                <a:latin typeface="Palatino Linotype" pitchFamily="18" charset="0"/>
                <a:cs typeface="Arial" pitchFamily="34" charset="0"/>
              </a:rPr>
              <a:t>Appendix</a:t>
            </a:r>
            <a:endParaRPr lang="en-US" sz="2400" dirty="0">
              <a:solidFill>
                <a:srgbClr val="469AC5"/>
              </a:solidFill>
              <a:latin typeface="Palatino Linotype" pitchFamily="18" charset="0"/>
              <a:cs typeface="Arial" pitchFamily="34" charset="0"/>
            </a:endParaRPr>
          </a:p>
        </p:txBody>
      </p:sp>
      <p:pic>
        <p:nvPicPr>
          <p:cNvPr id="2050" name="Picture 2"/>
          <p:cNvPicPr>
            <a:picLocks noChangeAspect="1" noChangeArrowheads="1"/>
          </p:cNvPicPr>
          <p:nvPr/>
        </p:nvPicPr>
        <p:blipFill>
          <a:blip r:embed="rId2" cstate="print"/>
          <a:srcRect l="24636" t="7586" r="22141"/>
          <a:stretch>
            <a:fillRect/>
          </a:stretch>
        </p:blipFill>
        <p:spPr bwMode="auto">
          <a:xfrm>
            <a:off x="1724025" y="1714500"/>
            <a:ext cx="2438400" cy="25527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l="20478" t="6207" r="19439" b="8966"/>
          <a:stretch>
            <a:fillRect/>
          </a:stretch>
        </p:blipFill>
        <p:spPr bwMode="auto">
          <a:xfrm>
            <a:off x="1533525" y="3971925"/>
            <a:ext cx="2752725" cy="2343150"/>
          </a:xfrm>
          <a:prstGeom prst="rect">
            <a:avLst/>
          </a:prstGeom>
          <a:noFill/>
          <a:ln w="9525">
            <a:noFill/>
            <a:miter lim="800000"/>
            <a:headEnd/>
            <a:tailEnd/>
          </a:ln>
          <a:effectLst/>
        </p:spPr>
      </p:pic>
      <p:graphicFrame>
        <p:nvGraphicFramePr>
          <p:cNvPr id="10" name="Table 9"/>
          <p:cNvGraphicFramePr>
            <a:graphicFrameLocks noGrp="1"/>
          </p:cNvGraphicFramePr>
          <p:nvPr>
            <p:extLst>
              <p:ext uri="{D42A27DB-BD31-4B8C-83A1-F6EECF244321}">
                <p14:modId xmlns:p14="http://schemas.microsoft.com/office/powerpoint/2010/main" val="1650435108"/>
              </p:ext>
            </p:extLst>
          </p:nvPr>
        </p:nvGraphicFramePr>
        <p:xfrm>
          <a:off x="4859431" y="4438090"/>
          <a:ext cx="3217770" cy="1499105"/>
        </p:xfrm>
        <a:graphic>
          <a:graphicData uri="http://schemas.openxmlformats.org/drawingml/2006/table">
            <a:tbl>
              <a:tblPr firstRow="1" bandRow="1">
                <a:tableStyleId>{5C22544A-7EE6-4342-B048-85BDC9FD1C3A}</a:tableStyleId>
              </a:tblPr>
              <a:tblGrid>
                <a:gridCol w="1228602"/>
                <a:gridCol w="994584"/>
                <a:gridCol w="994584"/>
              </a:tblGrid>
              <a:tr h="218946">
                <a:tc gridSpan="3">
                  <a:txBody>
                    <a:bodyPr/>
                    <a:lstStyle/>
                    <a:p>
                      <a:pPr algn="ctr" fontAlgn="b"/>
                      <a:r>
                        <a:rPr lang="en-US" sz="1200" b="0" i="0" u="none" strike="noStrike" dirty="0" smtClean="0">
                          <a:latin typeface="Century Gothic" pitchFamily="34" charset="0"/>
                        </a:rPr>
                        <a:t>Returns</a:t>
                      </a:r>
                      <a:r>
                        <a:rPr lang="en-US" sz="1200" b="0" i="0" u="none" strike="noStrike" baseline="0" dirty="0" smtClean="0">
                          <a:latin typeface="Century Gothic" pitchFamily="34" charset="0"/>
                        </a:rPr>
                        <a:t> During Challenging Equity Periods</a:t>
                      </a:r>
                      <a:endParaRPr lang="en-US" sz="1200" b="0" i="0" u="none" strike="noStrike" dirty="0">
                        <a:latin typeface="Century Gothic" pitchFamily="34" charset="0"/>
                      </a:endParaRPr>
                    </a:p>
                  </a:txBody>
                  <a:tcPr marL="0" marR="0" marT="0" marB="0" anchor="ctr">
                    <a:solidFill>
                      <a:schemeClr val="tx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tx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tx1"/>
                    </a:solidFill>
                  </a:tcPr>
                </a:tc>
              </a:tr>
              <a:tr h="218946">
                <a:tc>
                  <a:txBody>
                    <a:bodyPr/>
                    <a:lstStyle/>
                    <a:p>
                      <a:pPr algn="l" fontAlgn="b"/>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smtClean="0">
                          <a:latin typeface="Century Gothic" pitchFamily="34" charset="0"/>
                        </a:rPr>
                        <a:t>Global</a:t>
                      </a:r>
                      <a:r>
                        <a:rPr lang="en-US" sz="1200" b="0" i="0" u="none" strike="noStrike" baseline="0" dirty="0" smtClean="0">
                          <a:latin typeface="Century Gothic" pitchFamily="34" charset="0"/>
                        </a:rPr>
                        <a:t> Eq.</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smtClean="0">
                          <a:latin typeface="Century Gothic" pitchFamily="34" charset="0"/>
                        </a:rPr>
                        <a:t>Crisis </a:t>
                      </a:r>
                      <a:r>
                        <a:rPr lang="en-US" sz="1200" b="0" i="0" u="none" strike="noStrike" dirty="0" smtClean="0">
                          <a:latin typeface="Century Gothic" pitchFamily="34" charset="0"/>
                        </a:rPr>
                        <a:t>Protection</a:t>
                      </a:r>
                      <a:endParaRPr lang="en-US" sz="1200" b="0" i="0" u="none" strike="noStrike" dirty="0">
                        <a:latin typeface="Century Gothic" pitchFamily="34" charset="0"/>
                      </a:endParaRPr>
                    </a:p>
                  </a:txBody>
                  <a:tcPr marL="0" marR="0" marT="0" marB="0" anchor="b">
                    <a:solidFill>
                      <a:schemeClr val="bg1"/>
                    </a:solidFill>
                  </a:tcPr>
                </a:tc>
              </a:tr>
              <a:tr h="218946">
                <a:tc>
                  <a:txBody>
                    <a:bodyPr/>
                    <a:lstStyle/>
                    <a:p>
                      <a:pPr algn="l" fontAlgn="b"/>
                      <a:r>
                        <a:rPr lang="en-US" sz="1200" b="0" i="0" u="none" strike="noStrike" dirty="0" smtClean="0">
                          <a:latin typeface="Century Gothic" pitchFamily="34" charset="0"/>
                        </a:rPr>
                        <a:t>1973-1974</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a:latin typeface="Century Gothic" pitchFamily="34" charset="0"/>
                        </a:rPr>
                        <a:t>-</a:t>
                      </a:r>
                      <a:r>
                        <a:rPr lang="en-US" sz="1200" b="0" i="0" u="none" strike="noStrike" dirty="0" smtClean="0">
                          <a:latin typeface="Century Gothic" pitchFamily="34" charset="0"/>
                        </a:rPr>
                        <a:t>20.2</a:t>
                      </a:r>
                      <a:endParaRPr lang="en-US" sz="1200" b="0" i="0" u="none" strike="noStrike" dirty="0">
                        <a:latin typeface="Century Gothic" pitchFamily="34" charset="0"/>
                      </a:endParaRPr>
                    </a:p>
                  </a:txBody>
                  <a:tcPr marL="0" marR="0" marT="0" marB="0" anchor="b">
                    <a:solidFill>
                      <a:schemeClr val="bg1"/>
                    </a:solidFill>
                  </a:tcPr>
                </a:tc>
                <a:tc>
                  <a:txBody>
                    <a:bodyPr/>
                    <a:lstStyle/>
                    <a:p>
                      <a:pPr marL="0" algn="r" defTabSz="914079" rtl="0" eaLnBrk="1" fontAlgn="b" latinLnBrk="0" hangingPunct="1"/>
                      <a:r>
                        <a:rPr lang="en-US" sz="1200" b="0" i="0" u="none" strike="noStrike" kern="1200" dirty="0" smtClean="0">
                          <a:solidFill>
                            <a:schemeClr val="dk1"/>
                          </a:solidFill>
                          <a:latin typeface="Century Gothic" pitchFamily="34" charset="0"/>
                          <a:ea typeface="+mn-ea"/>
                          <a:cs typeface="+mn-cs"/>
                        </a:rPr>
                        <a:t>14.4 </a:t>
                      </a:r>
                      <a:endParaRPr lang="en-US" sz="1200" b="0" i="0" u="none" strike="noStrike" kern="1200" dirty="0">
                        <a:solidFill>
                          <a:schemeClr val="dk1"/>
                        </a:solidFill>
                        <a:latin typeface="Century Gothic" pitchFamily="34" charset="0"/>
                        <a:ea typeface="+mn-ea"/>
                        <a:cs typeface="+mn-cs"/>
                      </a:endParaRPr>
                    </a:p>
                  </a:txBody>
                  <a:tcPr marL="0" marR="0" marT="0" marB="0" anchor="b">
                    <a:solidFill>
                      <a:schemeClr val="bg1"/>
                    </a:solidFill>
                  </a:tcPr>
                </a:tc>
              </a:tr>
              <a:tr h="218946">
                <a:tc>
                  <a:txBody>
                    <a:bodyPr/>
                    <a:lstStyle/>
                    <a:p>
                      <a:pPr algn="l" fontAlgn="b"/>
                      <a:r>
                        <a:rPr lang="en-US" sz="1200" b="0" i="0" u="none" strike="noStrike" dirty="0" smtClean="0">
                          <a:latin typeface="Century Gothic" pitchFamily="34" charset="0"/>
                        </a:rPr>
                        <a:t>1990-1992</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a:latin typeface="Century Gothic" pitchFamily="34" charset="0"/>
                        </a:rPr>
                        <a:t>-</a:t>
                      </a:r>
                      <a:r>
                        <a:rPr lang="en-US" sz="1200" b="0" i="0" u="none" strike="noStrike" dirty="0" smtClean="0">
                          <a:latin typeface="Century Gothic" pitchFamily="34" charset="0"/>
                        </a:rPr>
                        <a:t>1.4 </a:t>
                      </a:r>
                      <a:endParaRPr lang="en-US" sz="1200" b="0" i="0" u="none" strike="noStrike" dirty="0">
                        <a:latin typeface="Century Gothic" pitchFamily="34" charset="0"/>
                      </a:endParaRPr>
                    </a:p>
                  </a:txBody>
                  <a:tcPr marL="0" marR="0" marT="0" marB="0" anchor="b">
                    <a:solidFill>
                      <a:schemeClr val="bg1"/>
                    </a:solidFill>
                  </a:tcPr>
                </a:tc>
                <a:tc>
                  <a:txBody>
                    <a:bodyPr/>
                    <a:lstStyle/>
                    <a:p>
                      <a:pPr marL="0" algn="r" defTabSz="914079" rtl="0" eaLnBrk="1" fontAlgn="b" latinLnBrk="0" hangingPunct="1"/>
                      <a:r>
                        <a:rPr lang="en-US" sz="1200" b="0" i="0" u="none" strike="noStrike" kern="1200" dirty="0" smtClean="0">
                          <a:solidFill>
                            <a:schemeClr val="dk1"/>
                          </a:solidFill>
                          <a:latin typeface="Century Gothic" pitchFamily="34" charset="0"/>
                          <a:ea typeface="+mn-ea"/>
                          <a:cs typeface="+mn-cs"/>
                        </a:rPr>
                        <a:t>7.4 </a:t>
                      </a:r>
                      <a:endParaRPr lang="en-US" sz="1200" b="0" i="0" u="none" strike="noStrike" kern="1200" dirty="0">
                        <a:solidFill>
                          <a:schemeClr val="dk1"/>
                        </a:solidFill>
                        <a:latin typeface="Century Gothic" pitchFamily="34" charset="0"/>
                        <a:ea typeface="+mn-ea"/>
                        <a:cs typeface="+mn-cs"/>
                      </a:endParaRPr>
                    </a:p>
                  </a:txBody>
                  <a:tcPr marL="0" marR="0" marT="0" marB="0" anchor="b">
                    <a:solidFill>
                      <a:schemeClr val="bg1"/>
                    </a:solidFill>
                  </a:tcPr>
                </a:tc>
              </a:tr>
              <a:tr h="218946">
                <a:tc>
                  <a:txBody>
                    <a:bodyPr/>
                    <a:lstStyle/>
                    <a:p>
                      <a:pPr algn="l" fontAlgn="b"/>
                      <a:r>
                        <a:rPr lang="en-US" sz="1200" b="0" i="0" u="none" strike="noStrike" dirty="0" smtClean="0">
                          <a:latin typeface="Century Gothic" pitchFamily="34" charset="0"/>
                        </a:rPr>
                        <a:t>2000-2002</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a:latin typeface="Century Gothic" pitchFamily="34" charset="0"/>
                        </a:rPr>
                        <a:t>-</a:t>
                      </a:r>
                      <a:r>
                        <a:rPr lang="en-US" sz="1200" b="0" i="0" u="none" strike="noStrike" dirty="0" smtClean="0">
                          <a:latin typeface="Century Gothic" pitchFamily="34" charset="0"/>
                        </a:rPr>
                        <a:t>16.3</a:t>
                      </a:r>
                      <a:endParaRPr lang="en-US" sz="1200" b="0" i="0" u="none" strike="noStrike" dirty="0">
                        <a:latin typeface="Century Gothic" pitchFamily="34" charset="0"/>
                      </a:endParaRPr>
                    </a:p>
                  </a:txBody>
                  <a:tcPr marL="0" marR="0" marT="0" marB="0" anchor="b">
                    <a:solidFill>
                      <a:schemeClr val="bg1"/>
                    </a:solidFill>
                  </a:tcPr>
                </a:tc>
                <a:tc>
                  <a:txBody>
                    <a:bodyPr/>
                    <a:lstStyle/>
                    <a:p>
                      <a:pPr marL="0" algn="r" defTabSz="914079" rtl="0" eaLnBrk="1" fontAlgn="b" latinLnBrk="0" hangingPunct="1"/>
                      <a:r>
                        <a:rPr lang="en-US" sz="1200" b="0" i="0" u="none" strike="noStrike" kern="1200" dirty="0" smtClean="0">
                          <a:solidFill>
                            <a:schemeClr val="dk1"/>
                          </a:solidFill>
                          <a:latin typeface="Century Gothic" pitchFamily="34" charset="0"/>
                          <a:ea typeface="+mn-ea"/>
                          <a:cs typeface="+mn-cs"/>
                        </a:rPr>
                        <a:t>13.0 </a:t>
                      </a:r>
                      <a:endParaRPr lang="en-US" sz="1200" b="0" i="0" u="none" strike="noStrike" kern="1200" dirty="0">
                        <a:solidFill>
                          <a:schemeClr val="dk1"/>
                        </a:solidFill>
                        <a:latin typeface="Century Gothic" pitchFamily="34" charset="0"/>
                        <a:ea typeface="+mn-ea"/>
                        <a:cs typeface="+mn-cs"/>
                      </a:endParaRPr>
                    </a:p>
                  </a:txBody>
                  <a:tcPr marL="0" marR="0" marT="0" marB="0" anchor="b">
                    <a:solidFill>
                      <a:schemeClr val="bg1"/>
                    </a:solidFill>
                  </a:tcPr>
                </a:tc>
              </a:tr>
              <a:tr h="257561">
                <a:tc>
                  <a:txBody>
                    <a:bodyPr/>
                    <a:lstStyle/>
                    <a:p>
                      <a:pPr algn="l" fontAlgn="b"/>
                      <a:r>
                        <a:rPr lang="en-US" sz="1200" b="0" i="0" u="none" strike="noStrike" dirty="0" smtClean="0">
                          <a:latin typeface="Century Gothic" pitchFamily="34" charset="0"/>
                        </a:rPr>
                        <a:t>2007-2008</a:t>
                      </a:r>
                      <a:endParaRPr lang="en-US" sz="1200" b="0" i="0" u="none" strike="noStrike" dirty="0">
                        <a:latin typeface="Century Gothic" pitchFamily="34" charset="0"/>
                      </a:endParaRPr>
                    </a:p>
                  </a:txBody>
                  <a:tcPr marL="0" marR="0" marT="0" marB="0" anchor="b">
                    <a:solidFill>
                      <a:schemeClr val="bg1"/>
                    </a:solidFill>
                  </a:tcPr>
                </a:tc>
                <a:tc>
                  <a:txBody>
                    <a:bodyPr/>
                    <a:lstStyle/>
                    <a:p>
                      <a:pPr algn="r" fontAlgn="b"/>
                      <a:r>
                        <a:rPr lang="en-US" sz="1200" b="0" i="0" u="none" strike="noStrike" dirty="0">
                          <a:latin typeface="Century Gothic" pitchFamily="34" charset="0"/>
                        </a:rPr>
                        <a:t>-</a:t>
                      </a:r>
                      <a:r>
                        <a:rPr lang="en-US" sz="1200" b="0" i="0" u="none" strike="noStrike" dirty="0" smtClean="0">
                          <a:latin typeface="Century Gothic" pitchFamily="34" charset="0"/>
                        </a:rPr>
                        <a:t>19.2</a:t>
                      </a:r>
                      <a:endParaRPr lang="en-US" sz="1200" b="0" i="0" u="none" strike="noStrike" dirty="0">
                        <a:latin typeface="Century Gothic" pitchFamily="34" charset="0"/>
                      </a:endParaRPr>
                    </a:p>
                  </a:txBody>
                  <a:tcPr marL="0" marR="0" marT="0" marB="0" anchor="b">
                    <a:solidFill>
                      <a:schemeClr val="bg1"/>
                    </a:solidFill>
                  </a:tcPr>
                </a:tc>
                <a:tc>
                  <a:txBody>
                    <a:bodyPr/>
                    <a:lstStyle/>
                    <a:p>
                      <a:pPr marL="0" algn="r" defTabSz="914079" rtl="0" eaLnBrk="1" fontAlgn="b" latinLnBrk="0" hangingPunct="1"/>
                      <a:r>
                        <a:rPr lang="en-US" sz="1200" b="0" i="0" u="none" strike="noStrike" kern="1200" dirty="0" smtClean="0">
                          <a:solidFill>
                            <a:schemeClr val="dk1"/>
                          </a:solidFill>
                          <a:latin typeface="Century Gothic" pitchFamily="34" charset="0"/>
                          <a:ea typeface="+mn-ea"/>
                          <a:cs typeface="+mn-cs"/>
                        </a:rPr>
                        <a:t>13.3 </a:t>
                      </a:r>
                      <a:endParaRPr lang="en-US" sz="1200" b="0" i="0" u="none" strike="noStrike" kern="1200" dirty="0">
                        <a:solidFill>
                          <a:schemeClr val="dk1"/>
                        </a:solidFill>
                        <a:latin typeface="Century Gothic" pitchFamily="34" charset="0"/>
                        <a:ea typeface="+mn-ea"/>
                        <a:cs typeface="+mn-cs"/>
                      </a:endParaRPr>
                    </a:p>
                  </a:txBody>
                  <a:tcPr marL="0" marR="0" marT="0" marB="0" anchor="b">
                    <a:solidFill>
                      <a:schemeClr val="bg1"/>
                    </a:solidFill>
                  </a:tcPr>
                </a:tc>
              </a:tr>
            </a:tbl>
          </a:graphicData>
        </a:graphic>
      </p:graphicFrame>
    </p:spTree>
    <p:extLst>
      <p:ext uri="{BB962C8B-B14F-4D97-AF65-F5344CB8AC3E}">
        <p14:creationId xmlns:p14="http://schemas.microsoft.com/office/powerpoint/2010/main" val="2339301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24480" y="577934"/>
            <a:ext cx="8312727" cy="5453063"/>
          </a:xfrm>
          <a:prstGeom prst="rect">
            <a:avLst/>
          </a:prstGeom>
        </p:spPr>
        <p:txBody>
          <a:bodyPr lIns="82058" tIns="41029" rIns="82058" bIns="41029">
            <a:normAutofit/>
          </a:bodyPr>
          <a:lstStyle/>
          <a:p>
            <a:pPr marL="1425" indent="-1425" algn="just">
              <a:buNone/>
            </a:pPr>
            <a:r>
              <a:rPr lang="en-US" sz="700" i="1" dirty="0" smtClean="0">
                <a:latin typeface="Century Gothic" pitchFamily="34" charset="0"/>
              </a:rPr>
              <a:t>DISCLOSURES:  This document is provided for informational purposes only. It does not constitute an offer of securities of any of the issuers that may be described herein. Information contained herein may have been provided by third parties, including investment firms providing information on returns and assets under management, and may not have been independently verified.  The past performance information contained in this report is not necessarily indicative of future results and there is no assurance that the investment in question will achieve comparable results or that the Firm will be able to implement its investment strategy or achieve its investment objectives. The actual realized value of currently unrealized investments (if any) will depend on a variety of factors, including future operating results, the value of the assets and market conditions at the time of disposition, any related transaction costs and the timing and manner of sale, all of which may differ from the assumptions and circumstances on which any current unrealized valuations are based.</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Neither PCA nor PCA’s officers, employees or agents, make any representation or warranty, express or implied, in relation to the accuracy or completeness of the information contained in this document or any oral information provided in connection herewith, or any data subsequently generated herefrom, and accept no responsibility, obligation or liability (whether direct or indirect, in contract, tort or otherwise) in relation to any of such information.  PCA and PCA’s officers, employees and agents expressly disclaim any and all liability that may be based on this document and any errors therein or omissions therefrom.  Neither PCA nor any of PCA’s officers, employees or agents, make any representation of warranty, express or implied, that any transaction has been or may be effected on the terms or in the manner stated in this document, or as to the achievement or reasonableness of future projections, management targets, estimates, prospects or returns, if any.  Any views or terms contained herein are preliminary only, and are based on financial, economic, market and other conditions prevailing as of the date of this document and are therefore subject to change.  </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information contained in this report may include forward-looking statements. Forward-looking statements include a number of risks, uncertainties and other factors beyond the control of the Firm, which may result in material differences in actual results, performance or other expectations. The opinions, estimates and analyses reflect PCA’s current judgment, which may change in the future.</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Any tables, graphs or charts relating to past performance included in this report are intended only to illustrate investment performance for the historical periods shown. Such tables, graphs and charts are not intended to predict future performance and should not be used as the basis for an investment decision.</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All trademarks or product names mentioned herein are the property of their respective owners.  Indices are unmanaged and one cannot invest directly in an index.  The index data provided is on an “as is” basis.  In no event shall the index providers or its affiliates have any liability of any kind in connection with the index data or the portfolio described herein.  Copying or redistributing the index data is strictly prohibited.</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Russell indices are either registered trademarks or trade names of Frank Russell Company in the U.S. and/or other countries. </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MSCI indices are trademarks and service marks of MSCI or its subsidiaries. </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Standard and Poor’s (S&amp;P) is a division of The McGraw-Hill Companies, Inc.  S&amp;P indices, including the S&amp;P 500, are a registered trademark of The McGraw-Hill Companies, Inc.</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CBOE, not S&amp;P, calculates and disseminates the BXM Index. The CBOE has a business relationship with Standard &amp; Poor's on the BXM.  CBOE and Chicago Board Options Exchange are registered trademarks of the CBOE, and SPX, and CBOE S&amp;P 500 BuyWrite Index BXM are servicemarks of the CBOE. The methodology of the CBOE S&amp;P 500 BuyWrite Index is owned by CBOE and may be covered by one or more patents or pending patent applications.</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Barclays Capital indices (formerly known as the Lehman indices) are trademarks of Barclays Capital, Inc.</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Citigroup indices are trademarks of Citicorp or its affiliates.</a:t>
            </a:r>
            <a:endParaRPr lang="en-US" sz="700" dirty="0" smtClean="0">
              <a:latin typeface="Century Gothic" pitchFamily="34" charset="0"/>
            </a:endParaRPr>
          </a:p>
          <a:p>
            <a:pPr marL="1425" indent="-1425" algn="just">
              <a:buNone/>
            </a:pPr>
            <a:endParaRPr lang="en-US" sz="700" i="1" dirty="0" smtClean="0">
              <a:latin typeface="Century Gothic" pitchFamily="34" charset="0"/>
            </a:endParaRPr>
          </a:p>
          <a:p>
            <a:pPr marL="1425" indent="-1425" algn="just">
              <a:buNone/>
            </a:pPr>
            <a:r>
              <a:rPr lang="en-US" sz="700" i="1" dirty="0" smtClean="0">
                <a:latin typeface="Century Gothic" pitchFamily="34" charset="0"/>
              </a:rPr>
              <a:t>The Merrill Lynch indices are trademarks of Merrill Lynch &amp; Co. or its affiliates.</a:t>
            </a:r>
            <a:endParaRPr lang="en-US" sz="700" dirty="0" smtClean="0">
              <a:latin typeface="Century Gothic" pitchFamily="34" charset="0"/>
            </a:endParaRPr>
          </a:p>
          <a:p>
            <a:pPr marL="1425" indent="-1425" algn="just">
              <a:buNone/>
            </a:pPr>
            <a:endParaRPr lang="en-US" sz="700" dirty="0" smtClean="0">
              <a:latin typeface="Century Gothic" pitchFamily="34" charset="0"/>
            </a:endParaRPr>
          </a:p>
          <a:p>
            <a:pPr marL="1425" indent="-1425">
              <a:buNone/>
            </a:pPr>
            <a:endParaRPr lang="en-US" sz="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3909" y="3179943"/>
            <a:ext cx="8936182" cy="507809"/>
          </a:xfrm>
          <a:prstGeom prst="rect">
            <a:avLst/>
          </a:prstGeom>
          <a:noFill/>
        </p:spPr>
        <p:txBody>
          <a:bodyPr wrap="square" lIns="91418" tIns="45709" rIns="91418" bIns="45709">
            <a:spAutoFit/>
          </a:bodyPr>
          <a:lstStyle/>
          <a:p>
            <a:pPr algn="ctr">
              <a:defRPr/>
            </a:pPr>
            <a:r>
              <a:rPr lang="en-US" sz="2700" kern="1800" dirty="0" smtClean="0">
                <a:solidFill>
                  <a:srgbClr val="469AC5"/>
                </a:solidFill>
                <a:latin typeface="Palatino Linotype" pitchFamily="18" charset="0"/>
                <a:ea typeface="+mj-ea"/>
                <a:cs typeface="+mj-cs"/>
              </a:rPr>
              <a:t>New Class: Crisis </a:t>
            </a:r>
            <a:r>
              <a:rPr lang="en-US" sz="2700" kern="1800" dirty="0" smtClean="0">
                <a:solidFill>
                  <a:srgbClr val="469AC5"/>
                </a:solidFill>
                <a:latin typeface="Palatino Linotype" pitchFamily="18" charset="0"/>
                <a:ea typeface="+mj-ea"/>
                <a:cs typeface="+mj-cs"/>
              </a:rPr>
              <a:t>Protection</a:t>
            </a:r>
            <a:endParaRPr lang="en-US" sz="27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130777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0769" y="440372"/>
            <a:ext cx="7848600" cy="461643"/>
          </a:xfrm>
          <a:prstGeom prst="rect">
            <a:avLst/>
          </a:prstGeom>
        </p:spPr>
        <p:txBody>
          <a:bodyPr lIns="91418" tIns="45709" rIns="91418" bIns="45709">
            <a:spAutoFit/>
          </a:bodyPr>
          <a:lstStyle/>
          <a:p>
            <a:pPr>
              <a:defRPr/>
            </a:pPr>
            <a:r>
              <a:rPr lang="en-US" sz="2400" dirty="0" smtClean="0">
                <a:solidFill>
                  <a:srgbClr val="469AC5"/>
                </a:solidFill>
                <a:latin typeface="Palatino Linotype" pitchFamily="18" charset="0"/>
                <a:cs typeface="Arial" pitchFamily="34" charset="0"/>
              </a:rPr>
              <a:t>Why Consider </a:t>
            </a:r>
            <a:r>
              <a:rPr lang="en-US" sz="2400" dirty="0">
                <a:solidFill>
                  <a:srgbClr val="469AC5"/>
                </a:solidFill>
                <a:latin typeface="Palatino Linotype" pitchFamily="18" charset="0"/>
                <a:cs typeface="Arial" pitchFamily="34" charset="0"/>
              </a:rPr>
              <a:t>T</a:t>
            </a:r>
            <a:r>
              <a:rPr lang="en-US" sz="2400" dirty="0" smtClean="0">
                <a:solidFill>
                  <a:srgbClr val="469AC5"/>
                </a:solidFill>
                <a:latin typeface="Palatino Linotype" pitchFamily="18" charset="0"/>
                <a:cs typeface="Arial" pitchFamily="34" charset="0"/>
              </a:rPr>
              <a:t>his New Functional Class?</a:t>
            </a:r>
            <a:endParaRPr lang="en-US" sz="2400" dirty="0">
              <a:solidFill>
                <a:srgbClr val="469AC5"/>
              </a:solidFill>
              <a:latin typeface="Palatino Linotype" pitchFamily="18" charset="0"/>
              <a:cs typeface="Arial" pitchFamily="34" charset="0"/>
            </a:endParaRPr>
          </a:p>
        </p:txBody>
      </p:sp>
      <p:sp>
        <p:nvSpPr>
          <p:cNvPr id="4" name="TextBox 3"/>
          <p:cNvSpPr txBox="1"/>
          <p:nvPr/>
        </p:nvSpPr>
        <p:spPr>
          <a:xfrm>
            <a:off x="259149" y="1230634"/>
            <a:ext cx="8728038" cy="4770537"/>
          </a:xfrm>
          <a:prstGeom prst="rect">
            <a:avLst/>
          </a:prstGeom>
          <a:noFill/>
        </p:spPr>
        <p:txBody>
          <a:bodyPr wrap="square" rtlCol="0">
            <a:spAutoFit/>
          </a:bodyPr>
          <a:lstStyle/>
          <a:p>
            <a:endParaRPr lang="en-US" sz="1600" dirty="0" smtClean="0">
              <a:latin typeface="Century Gothic" panose="020B0502020202020204" pitchFamily="34" charset="0"/>
            </a:endParaRPr>
          </a:p>
          <a:p>
            <a:r>
              <a:rPr lang="en-US" sz="1600" dirty="0" smtClean="0">
                <a:latin typeface="Century Gothic" panose="020B0502020202020204" pitchFamily="34" charset="0"/>
              </a:rPr>
              <a:t>Unique circumstances have created a difficult investment challenge for ERSRI</a:t>
            </a:r>
          </a:p>
          <a:p>
            <a:r>
              <a:rPr lang="en-US" sz="1600" dirty="0" smtClean="0">
                <a:latin typeface="Century Gothic" panose="020B0502020202020204" pitchFamily="34" charset="0"/>
              </a:rPr>
              <a:t> </a:t>
            </a:r>
            <a:endParaRPr lang="en-US" sz="1600" dirty="0">
              <a:latin typeface="Century Gothic" panose="020B0502020202020204" pitchFamily="34" charset="0"/>
            </a:endParaRPr>
          </a:p>
          <a:p>
            <a:endParaRPr lang="en-US" sz="1600" dirty="0" smtClean="0">
              <a:latin typeface="Century Gothic" panose="020B0502020202020204" pitchFamily="34" charset="0"/>
            </a:endParaRPr>
          </a:p>
          <a:p>
            <a:pPr marL="285750" indent="-285750">
              <a:buClr>
                <a:srgbClr val="469AC5"/>
              </a:buClr>
              <a:buFont typeface="Arial" panose="020B0604020202020204" pitchFamily="34" charset="0"/>
              <a:buChar char="•"/>
            </a:pPr>
            <a:r>
              <a:rPr lang="en-US" sz="1600" dirty="0" smtClean="0">
                <a:latin typeface="Century Gothic" panose="020B0502020202020204" pitchFamily="34" charset="0"/>
              </a:rPr>
              <a:t>The fund has a large External Net Negative Cash Flow (approximately -5% per year)</a:t>
            </a:r>
          </a:p>
          <a:p>
            <a:pPr marL="285750" indent="-285750">
              <a:buClr>
                <a:srgbClr val="469AC5"/>
              </a:buClr>
              <a:buFont typeface="Arial" panose="020B0604020202020204" pitchFamily="34" charset="0"/>
              <a:buChar char="•"/>
            </a:pPr>
            <a:endParaRPr lang="en-US" sz="1600" dirty="0">
              <a:latin typeface="Century Gothic" panose="020B0502020202020204" pitchFamily="34" charset="0"/>
            </a:endParaRPr>
          </a:p>
          <a:p>
            <a:pPr marL="285750" indent="-285750">
              <a:buClr>
                <a:srgbClr val="469AC5"/>
              </a:buClr>
              <a:buFont typeface="Arial" panose="020B0604020202020204" pitchFamily="34" charset="0"/>
              <a:buChar char="•"/>
            </a:pPr>
            <a:r>
              <a:rPr lang="en-US" sz="1600" dirty="0" smtClean="0">
                <a:latin typeface="Century Gothic" panose="020B0502020202020204" pitchFamily="34" charset="0"/>
              </a:rPr>
              <a:t>The fund is underfunded (~ 60% funded ratio)</a:t>
            </a:r>
          </a:p>
          <a:p>
            <a:pPr marL="285750" indent="-285750">
              <a:buClr>
                <a:srgbClr val="469AC5"/>
              </a:buClr>
              <a:buFont typeface="Arial" panose="020B0604020202020204" pitchFamily="34" charset="0"/>
              <a:buChar char="•"/>
            </a:pPr>
            <a:endParaRPr lang="en-US" sz="1600" dirty="0" smtClean="0">
              <a:latin typeface="Century Gothic" panose="020B0502020202020204" pitchFamily="34" charset="0"/>
            </a:endParaRPr>
          </a:p>
          <a:p>
            <a:pPr marL="285750" indent="-285750">
              <a:buClr>
                <a:srgbClr val="469AC5"/>
              </a:buClr>
              <a:buFont typeface="Arial" panose="020B0604020202020204" pitchFamily="34" charset="0"/>
              <a:buChar char="•"/>
            </a:pPr>
            <a:endParaRPr lang="en-US" sz="1600" dirty="0">
              <a:latin typeface="Century Gothic" panose="020B0502020202020204" pitchFamily="34" charset="0"/>
            </a:endParaRPr>
          </a:p>
          <a:p>
            <a:pPr marL="285750" indent="-285750">
              <a:buClr>
                <a:srgbClr val="469AC5"/>
              </a:buClr>
              <a:buFont typeface="Arial" panose="020B0604020202020204" pitchFamily="34" charset="0"/>
              <a:buChar char="•"/>
            </a:pPr>
            <a:r>
              <a:rPr lang="en-US" sz="1600" dirty="0" smtClean="0">
                <a:latin typeface="Century Gothic" panose="020B0502020202020204" pitchFamily="34" charset="0"/>
              </a:rPr>
              <a:t>ERSRI must assume </a:t>
            </a:r>
            <a:r>
              <a:rPr lang="en-US" sz="1600" dirty="0">
                <a:latin typeface="Century Gothic" panose="020B0502020202020204" pitchFamily="34" charset="0"/>
              </a:rPr>
              <a:t>risk to achieve </a:t>
            </a:r>
            <a:r>
              <a:rPr lang="en-US" sz="1600" dirty="0" smtClean="0">
                <a:latin typeface="Century Gothic" panose="020B0502020202020204" pitchFamily="34" charset="0"/>
              </a:rPr>
              <a:t>the </a:t>
            </a:r>
            <a:r>
              <a:rPr lang="en-US" sz="1600" dirty="0">
                <a:latin typeface="Century Gothic" panose="020B0502020202020204" pitchFamily="34" charset="0"/>
              </a:rPr>
              <a:t>actuarial return </a:t>
            </a:r>
            <a:r>
              <a:rPr lang="en-US" sz="1600" dirty="0" smtClean="0">
                <a:latin typeface="Century Gothic" panose="020B0502020202020204" pitchFamily="34" charset="0"/>
              </a:rPr>
              <a:t>objective</a:t>
            </a:r>
            <a:endParaRPr lang="en-US" sz="1600" dirty="0">
              <a:latin typeface="Century Gothic" panose="020B0502020202020204" pitchFamily="34" charset="0"/>
            </a:endParaRPr>
          </a:p>
          <a:p>
            <a:pPr marL="285750" indent="-285750">
              <a:buClr>
                <a:srgbClr val="469AC5"/>
              </a:buClr>
              <a:buFont typeface="Arial" panose="020B0604020202020204" pitchFamily="34" charset="0"/>
              <a:buChar char="•"/>
            </a:pPr>
            <a:endParaRPr lang="en-US" sz="1600" dirty="0" smtClean="0">
              <a:latin typeface="Century Gothic" panose="020B0502020202020204" pitchFamily="34" charset="0"/>
            </a:endParaRPr>
          </a:p>
          <a:p>
            <a:pPr marL="285750" indent="-285750">
              <a:buClr>
                <a:srgbClr val="469AC5"/>
              </a:buClr>
              <a:buFont typeface="Arial" panose="020B0604020202020204" pitchFamily="34" charset="0"/>
              <a:buChar char="•"/>
            </a:pPr>
            <a:r>
              <a:rPr lang="en-US" sz="1600" dirty="0">
                <a:latin typeface="Century Gothic" panose="020B0502020202020204" pitchFamily="34" charset="0"/>
              </a:rPr>
              <a:t>Return Volatility </a:t>
            </a:r>
            <a:r>
              <a:rPr lang="en-US" sz="1600" dirty="0" smtClean="0">
                <a:latin typeface="Century Gothic" panose="020B0502020202020204" pitchFamily="34" charset="0"/>
              </a:rPr>
              <a:t>reduces compounded returns </a:t>
            </a:r>
          </a:p>
          <a:p>
            <a:pPr marL="285750" indent="-285750">
              <a:buClr>
                <a:srgbClr val="469AC5"/>
              </a:buClr>
              <a:buFont typeface="Arial" panose="020B0604020202020204" pitchFamily="34" charset="0"/>
              <a:buChar char="•"/>
            </a:pPr>
            <a:endParaRPr lang="en-US" sz="1600" dirty="0">
              <a:latin typeface="Century Gothic" panose="020B0502020202020204" pitchFamily="34" charset="0"/>
            </a:endParaRPr>
          </a:p>
          <a:p>
            <a:pPr marL="285750" indent="-285750">
              <a:buClr>
                <a:srgbClr val="469AC5"/>
              </a:buClr>
              <a:buFont typeface="Arial" panose="020B0604020202020204" pitchFamily="34" charset="0"/>
              <a:buChar char="•"/>
            </a:pPr>
            <a:endParaRPr lang="en-US" sz="1600" dirty="0" smtClean="0">
              <a:latin typeface="Century Gothic" panose="020B0502020202020204" pitchFamily="34" charset="0"/>
            </a:endParaRPr>
          </a:p>
          <a:p>
            <a:pPr marL="285750" indent="-285750">
              <a:buClr>
                <a:srgbClr val="469AC5"/>
              </a:buClr>
              <a:buFont typeface="Arial" panose="020B0604020202020204" pitchFamily="34" charset="0"/>
              <a:buChar char="•"/>
            </a:pPr>
            <a:r>
              <a:rPr lang="en-US" sz="1600" dirty="0" smtClean="0">
                <a:latin typeface="Century Gothic" panose="020B0502020202020204" pitchFamily="34" charset="0"/>
              </a:rPr>
              <a:t>Underfunded Plan + Large </a:t>
            </a:r>
            <a:r>
              <a:rPr lang="en-US" sz="1600" dirty="0">
                <a:latin typeface="Century Gothic" panose="020B0502020202020204" pitchFamily="34" charset="0"/>
              </a:rPr>
              <a:t>external Net Negative Cash Flow + volatile returns create an investment </a:t>
            </a:r>
            <a:r>
              <a:rPr lang="en-US" sz="1600" dirty="0" smtClean="0">
                <a:latin typeface="Century Gothic" panose="020B0502020202020204" pitchFamily="34" charset="0"/>
              </a:rPr>
              <a:t>challenge</a:t>
            </a:r>
            <a:endParaRPr lang="en-US" sz="1600" dirty="0">
              <a:latin typeface="Century Gothic" panose="020B0502020202020204" pitchFamily="34" charset="0"/>
            </a:endParaRPr>
          </a:p>
          <a:p>
            <a:pPr>
              <a:buClr>
                <a:srgbClr val="469AC5"/>
              </a:buClr>
            </a:pPr>
            <a:r>
              <a:rPr lang="en-US" sz="1600" dirty="0" smtClean="0">
                <a:latin typeface="Century Gothic" panose="020B0502020202020204" pitchFamily="34" charset="0"/>
              </a:rPr>
              <a:t> </a:t>
            </a:r>
            <a:endParaRPr lang="en-US" sz="1600" dirty="0">
              <a:latin typeface="Century Gothic" panose="020B0502020202020204" pitchFamily="34" charset="0"/>
            </a:endParaRPr>
          </a:p>
          <a:p>
            <a:endParaRPr lang="en-US" sz="1600" dirty="0" smtClean="0">
              <a:latin typeface="Century Gothic" panose="020B0502020202020204" pitchFamily="34" charset="0"/>
            </a:endParaRPr>
          </a:p>
          <a:p>
            <a:endParaRPr lang="en-US" sz="1600" dirty="0" smtClean="0">
              <a:latin typeface="Century Gothic" panose="020B0502020202020204" pitchFamily="34" charset="0"/>
            </a:endParaRPr>
          </a:p>
        </p:txBody>
      </p:sp>
    </p:spTree>
    <p:extLst>
      <p:ext uri="{BB962C8B-B14F-4D97-AF65-F5344CB8AC3E}">
        <p14:creationId xmlns:p14="http://schemas.microsoft.com/office/powerpoint/2010/main" val="2843956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0769" y="440372"/>
            <a:ext cx="7848600" cy="461643"/>
          </a:xfrm>
          <a:prstGeom prst="rect">
            <a:avLst/>
          </a:prstGeom>
        </p:spPr>
        <p:txBody>
          <a:bodyPr lIns="91418" tIns="45709" rIns="91418" bIns="45709">
            <a:spAutoFit/>
          </a:bodyPr>
          <a:lstStyle/>
          <a:p>
            <a:pPr>
              <a:defRPr/>
            </a:pPr>
            <a:r>
              <a:rPr lang="en-US" sz="2400" dirty="0" smtClean="0">
                <a:solidFill>
                  <a:srgbClr val="469AC5"/>
                </a:solidFill>
                <a:latin typeface="Palatino Linotype" pitchFamily="18" charset="0"/>
                <a:cs typeface="Arial" pitchFamily="34" charset="0"/>
              </a:rPr>
              <a:t>Why Consider a New Functional Class?</a:t>
            </a:r>
            <a:endParaRPr lang="en-US" sz="2400" dirty="0">
              <a:solidFill>
                <a:srgbClr val="469AC5"/>
              </a:solidFill>
              <a:latin typeface="Palatino Linotype" pitchFamily="18" charset="0"/>
              <a:cs typeface="Arial" pitchFamily="34" charset="0"/>
            </a:endParaRPr>
          </a:p>
        </p:txBody>
      </p:sp>
      <p:sp>
        <p:nvSpPr>
          <p:cNvPr id="4" name="TextBox 3"/>
          <p:cNvSpPr txBox="1"/>
          <p:nvPr/>
        </p:nvSpPr>
        <p:spPr>
          <a:xfrm>
            <a:off x="259149" y="1230634"/>
            <a:ext cx="8728038" cy="4739759"/>
          </a:xfrm>
          <a:prstGeom prst="rect">
            <a:avLst/>
          </a:prstGeom>
          <a:noFill/>
        </p:spPr>
        <p:txBody>
          <a:bodyPr wrap="square" rtlCol="0">
            <a:spAutoFit/>
          </a:bodyPr>
          <a:lstStyle/>
          <a:p>
            <a:r>
              <a:rPr lang="en-US" sz="1600" dirty="0" smtClean="0">
                <a:latin typeface="Century Gothic" panose="020B0502020202020204" pitchFamily="34" charset="0"/>
              </a:rPr>
              <a:t>ERSRI has a large External Net Negative Cash Flow:</a:t>
            </a:r>
          </a:p>
          <a:p>
            <a:endParaRPr lang="en-US" sz="1600" dirty="0">
              <a:latin typeface="Century Gothic" panose="020B0502020202020204" pitchFamily="34" charset="0"/>
            </a:endParaRPr>
          </a:p>
          <a:p>
            <a:r>
              <a:rPr lang="en-US" sz="1600" dirty="0" smtClean="0">
                <a:latin typeface="Century Gothic" panose="020B0502020202020204" pitchFamily="34" charset="0"/>
              </a:rPr>
              <a:t>Large net negative external </a:t>
            </a:r>
            <a:r>
              <a:rPr lang="en-US" sz="1600" dirty="0">
                <a:latin typeface="Century Gothic" panose="020B0502020202020204" pitchFamily="34" charset="0"/>
              </a:rPr>
              <a:t>cash flow (ERSRI ~ -5</a:t>
            </a:r>
            <a:r>
              <a:rPr lang="en-US" sz="1600" dirty="0" smtClean="0">
                <a:latin typeface="Century Gothic" panose="020B0502020202020204" pitchFamily="34" charset="0"/>
              </a:rPr>
              <a:t>%) </a:t>
            </a:r>
            <a:r>
              <a:rPr lang="en-US" sz="1600" dirty="0">
                <a:latin typeface="Century Gothic" panose="020B0502020202020204" pitchFamily="34" charset="0"/>
              </a:rPr>
              <a:t>per year </a:t>
            </a:r>
            <a:r>
              <a:rPr lang="en-US" sz="1600" dirty="0" smtClean="0">
                <a:latin typeface="Century Gothic" panose="020B0502020202020204" pitchFamily="34" charset="0"/>
              </a:rPr>
              <a:t>may reduce a mature DB plan’s  management flexibility</a:t>
            </a:r>
            <a:endParaRPr lang="en-US" sz="1400" dirty="0" smtClean="0">
              <a:latin typeface="Century Gothic" panose="020B0502020202020204" pitchFamily="34" charset="0"/>
            </a:endParaRPr>
          </a:p>
          <a:p>
            <a:r>
              <a:rPr lang="en-US" sz="1400" dirty="0">
                <a:latin typeface="Century Gothic" panose="020B0502020202020204" pitchFamily="34" charset="0"/>
              </a:rPr>
              <a:t> </a:t>
            </a:r>
          </a:p>
          <a:p>
            <a:r>
              <a:rPr lang="en-US" sz="1600" dirty="0" smtClean="0">
                <a:latin typeface="Century Gothic" panose="020B0502020202020204" pitchFamily="34" charset="0"/>
              </a:rPr>
              <a:t>Large </a:t>
            </a:r>
            <a:r>
              <a:rPr lang="en-US" sz="1600" dirty="0">
                <a:latin typeface="Century Gothic" panose="020B0502020202020204" pitchFamily="34" charset="0"/>
              </a:rPr>
              <a:t>negative market movements (drawdowns) are particularly harmful to plan solvency for mature </a:t>
            </a:r>
            <a:r>
              <a:rPr lang="en-US" sz="1600" dirty="0" smtClean="0">
                <a:latin typeface="Century Gothic" panose="020B0502020202020204" pitchFamily="34" charset="0"/>
              </a:rPr>
              <a:t>funds</a:t>
            </a:r>
            <a:endParaRPr lang="en-US" sz="1600" dirty="0">
              <a:latin typeface="Century Gothic" panose="020B0502020202020204" pitchFamily="34" charset="0"/>
            </a:endParaRPr>
          </a:p>
          <a:p>
            <a:pPr lvl="1">
              <a:buFont typeface="Courier New" panose="02070309020205020404" pitchFamily="49" charset="0"/>
              <a:buChar char="o"/>
            </a:pPr>
            <a:endParaRPr lang="en-US" sz="1600" dirty="0">
              <a:latin typeface="Century Gothic" panose="020B0502020202020204" pitchFamily="34" charset="0"/>
            </a:endParaRPr>
          </a:p>
          <a:p>
            <a:pPr marL="742896" lvl="1" indent="-285750">
              <a:buClr>
                <a:srgbClr val="469AC5"/>
              </a:buClr>
              <a:buFont typeface="Arial" panose="020B0604020202020204" pitchFamily="34" charset="0"/>
              <a:buChar char="•"/>
            </a:pPr>
            <a:r>
              <a:rPr lang="en-US" sz="1600" dirty="0">
                <a:latin typeface="Century Gothic" panose="020B0502020202020204" pitchFamily="34" charset="0"/>
              </a:rPr>
              <a:t>Under the worst case scenarios, investors are forced to liquidate long-dated assets in down markets or are forced sellers of illiquid assets – at price concessions</a:t>
            </a:r>
          </a:p>
          <a:p>
            <a:pPr marL="742896" lvl="1" indent="-285750">
              <a:buClr>
                <a:srgbClr val="469AC5"/>
              </a:buClr>
              <a:buFont typeface="Arial" panose="020B0604020202020204" pitchFamily="34" charset="0"/>
              <a:buChar char="•"/>
            </a:pPr>
            <a:endParaRPr lang="en-US" sz="1600" dirty="0">
              <a:latin typeface="Century Gothic" panose="020B0502020202020204" pitchFamily="34" charset="0"/>
            </a:endParaRPr>
          </a:p>
          <a:p>
            <a:pPr marL="742896" lvl="1" indent="-285750">
              <a:buClr>
                <a:srgbClr val="469AC5"/>
              </a:buClr>
              <a:buFont typeface="Arial" panose="020B0604020202020204" pitchFamily="34" charset="0"/>
              <a:buChar char="•"/>
            </a:pPr>
            <a:r>
              <a:rPr lang="en-US" sz="1600" dirty="0" smtClean="0">
                <a:latin typeface="Century Gothic" panose="020B0502020202020204" pitchFamily="34" charset="0"/>
              </a:rPr>
              <a:t>Net cash outflows </a:t>
            </a:r>
            <a:r>
              <a:rPr lang="en-US" sz="1600" dirty="0">
                <a:latin typeface="Century Gothic" panose="020B0502020202020204" pitchFamily="34" charset="0"/>
              </a:rPr>
              <a:t>are </a:t>
            </a:r>
            <a:r>
              <a:rPr lang="en-US" sz="1600" dirty="0" smtClean="0">
                <a:latin typeface="Century Gothic" panose="020B0502020202020204" pitchFamily="34" charset="0"/>
              </a:rPr>
              <a:t>assets not </a:t>
            </a:r>
            <a:r>
              <a:rPr lang="en-US" sz="1600" dirty="0">
                <a:latin typeface="Century Gothic" panose="020B0502020202020204" pitchFamily="34" charset="0"/>
              </a:rPr>
              <a:t>available to invest in lower valuation </a:t>
            </a:r>
            <a:r>
              <a:rPr lang="en-US" sz="1600" dirty="0" smtClean="0">
                <a:latin typeface="Century Gothic" panose="020B0502020202020204" pitchFamily="34" charset="0"/>
              </a:rPr>
              <a:t>assets and represent an opportunity cost if financial markets rebound </a:t>
            </a:r>
          </a:p>
          <a:p>
            <a:pPr marL="742896" lvl="1" indent="-285750">
              <a:buClr>
                <a:srgbClr val="469AC5"/>
              </a:buClr>
              <a:buFont typeface="Arial" panose="020B0604020202020204" pitchFamily="34" charset="0"/>
              <a:buChar char="•"/>
            </a:pPr>
            <a:endParaRPr lang="en-US" sz="1600" dirty="0">
              <a:latin typeface="Century Gothic" panose="020B0502020202020204" pitchFamily="34" charset="0"/>
            </a:endParaRPr>
          </a:p>
          <a:p>
            <a:pPr marL="742896" lvl="1" indent="-285750">
              <a:buClr>
                <a:srgbClr val="469AC5"/>
              </a:buClr>
              <a:buFont typeface="Arial" panose="020B0604020202020204" pitchFamily="34" charset="0"/>
              <a:buChar char="•"/>
            </a:pPr>
            <a:r>
              <a:rPr lang="en-US" sz="1600" dirty="0" smtClean="0">
                <a:latin typeface="Century Gothic" panose="020B0502020202020204" pitchFamily="34" charset="0"/>
              </a:rPr>
              <a:t>Negative market returns could cause a Plan’s funding ratio to drop to unsustainable levels where the plan can not recover in the long-term</a:t>
            </a:r>
            <a:endParaRPr lang="en-US" sz="1400" dirty="0" smtClean="0">
              <a:latin typeface="Century Gothic" panose="020B0502020202020204" pitchFamily="34" charset="0"/>
            </a:endParaRPr>
          </a:p>
          <a:p>
            <a:endParaRPr lang="en-US" sz="1600" dirty="0" smtClean="0">
              <a:latin typeface="Century Gothic" panose="020B0502020202020204" pitchFamily="34" charset="0"/>
            </a:endParaRPr>
          </a:p>
          <a:p>
            <a:endParaRPr lang="en-US" sz="1600" dirty="0" smtClean="0">
              <a:latin typeface="Century Gothic" panose="020B0502020202020204" pitchFamily="34" charset="0"/>
            </a:endParaRPr>
          </a:p>
        </p:txBody>
      </p:sp>
    </p:spTree>
    <p:extLst>
      <p:ext uri="{BB962C8B-B14F-4D97-AF65-F5344CB8AC3E}">
        <p14:creationId xmlns:p14="http://schemas.microsoft.com/office/powerpoint/2010/main" val="1204379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8"/>
          <p:cNvSpPr>
            <a:spLocks noChangeArrowheads="1"/>
          </p:cNvSpPr>
          <p:nvPr/>
        </p:nvSpPr>
        <p:spPr bwMode="auto">
          <a:xfrm>
            <a:off x="93181" y="1209187"/>
            <a:ext cx="8557760" cy="4247294"/>
          </a:xfrm>
          <a:prstGeom prst="rect">
            <a:avLst/>
          </a:prstGeom>
          <a:noFill/>
          <a:ln w="9525">
            <a:noFill/>
            <a:miter lim="800000"/>
            <a:headEnd/>
            <a:tailEnd/>
          </a:ln>
          <a:effectLst/>
        </p:spPr>
        <p:txBody>
          <a:bodyPr wrap="square" lIns="91418" tIns="45709" rIns="91418" bIns="45709">
            <a:spAutoFit/>
          </a:bodyPr>
          <a:lstStyle/>
          <a:p>
            <a:pPr marL="461855" indent="-290445">
              <a:spcAft>
                <a:spcPts val="600"/>
              </a:spcAft>
              <a:buClr>
                <a:srgbClr val="469AC5"/>
              </a:buClr>
              <a:buFontTx/>
              <a:buChar char="•"/>
            </a:pPr>
            <a:r>
              <a:rPr lang="en-US" b="1" u="sng" dirty="0" smtClean="0">
                <a:solidFill>
                  <a:srgbClr val="000000"/>
                </a:solidFill>
                <a:latin typeface="Century Gothic" pitchFamily="34" charset="0"/>
              </a:rPr>
              <a:t>Rationale</a:t>
            </a:r>
            <a:r>
              <a:rPr lang="en-US" dirty="0" smtClean="0">
                <a:solidFill>
                  <a:srgbClr val="000000"/>
                </a:solidFill>
                <a:latin typeface="Century Gothic" pitchFamily="34" charset="0"/>
              </a:rPr>
              <a:t>:</a:t>
            </a:r>
            <a:endParaRPr lang="en-US" sz="1400" dirty="0" smtClean="0">
              <a:solidFill>
                <a:srgbClr val="000000"/>
              </a:solidFill>
              <a:latin typeface="Century Gothic" pitchFamily="34" charset="0"/>
            </a:endParaRPr>
          </a:p>
          <a:p>
            <a:pPr marL="918947" lvl="1" indent="-290445">
              <a:spcAft>
                <a:spcPts val="600"/>
              </a:spcAft>
              <a:buClr>
                <a:srgbClr val="469AC5"/>
              </a:buClr>
              <a:buFontTx/>
              <a:buChar char="•"/>
            </a:pPr>
            <a:endParaRPr lang="en-US" sz="1400" dirty="0" smtClean="0">
              <a:solidFill>
                <a:srgbClr val="000000"/>
              </a:solidFill>
              <a:latin typeface="Century Gothic" pitchFamily="34" charset="0"/>
            </a:endParaRPr>
          </a:p>
          <a:p>
            <a:pPr marL="918947" lvl="1" indent="-290445">
              <a:spcAft>
                <a:spcPts val="600"/>
              </a:spcAft>
              <a:buClr>
                <a:srgbClr val="469AC5"/>
              </a:buClr>
              <a:buFontTx/>
              <a:buChar char="•"/>
            </a:pPr>
            <a:r>
              <a:rPr lang="en-US" dirty="0" smtClean="0">
                <a:latin typeface="Century Gothic" pitchFamily="34" charset="0"/>
              </a:rPr>
              <a:t>Core fixed income and other hedge fund strategies are not responsive enough to Growth crises</a:t>
            </a:r>
          </a:p>
          <a:p>
            <a:pPr marL="918947" lvl="1" indent="-290445">
              <a:spcAft>
                <a:spcPts val="600"/>
              </a:spcAft>
              <a:buClr>
                <a:srgbClr val="469AC5"/>
              </a:buClr>
              <a:buFontTx/>
              <a:buChar char="•"/>
            </a:pPr>
            <a:endParaRPr lang="en-US" dirty="0" smtClean="0">
              <a:latin typeface="Century Gothic" pitchFamily="34" charset="0"/>
            </a:endParaRPr>
          </a:p>
          <a:p>
            <a:pPr marL="918947" lvl="1" indent="-290445">
              <a:spcAft>
                <a:spcPts val="600"/>
              </a:spcAft>
              <a:buClr>
                <a:srgbClr val="469AC5"/>
              </a:buClr>
              <a:buFontTx/>
              <a:buChar char="•"/>
            </a:pPr>
            <a:r>
              <a:rPr lang="en-US" dirty="0" smtClean="0">
                <a:latin typeface="Century Gothic" pitchFamily="34" charset="0"/>
              </a:rPr>
              <a:t>Core fixed income no longer generates sufficient standalone return (i.e., low interest rates)</a:t>
            </a:r>
          </a:p>
          <a:p>
            <a:pPr marL="918947" lvl="1" indent="-290445">
              <a:spcAft>
                <a:spcPts val="600"/>
              </a:spcAft>
              <a:buClr>
                <a:srgbClr val="469AC5"/>
              </a:buClr>
              <a:buFontTx/>
              <a:buChar char="•"/>
            </a:pPr>
            <a:endParaRPr lang="en-US" dirty="0" smtClean="0">
              <a:latin typeface="Century Gothic" pitchFamily="34" charset="0"/>
            </a:endParaRPr>
          </a:p>
          <a:p>
            <a:pPr marL="918947" lvl="1" indent="-290445">
              <a:spcAft>
                <a:spcPts val="600"/>
              </a:spcAft>
              <a:buClr>
                <a:srgbClr val="469AC5"/>
              </a:buClr>
              <a:buFontTx/>
              <a:buChar char="•"/>
            </a:pPr>
            <a:r>
              <a:rPr lang="en-US" dirty="0" smtClean="0">
                <a:latin typeface="Century Gothic" pitchFamily="34" charset="0"/>
              </a:rPr>
              <a:t>Investors need a class to diversify and reduce overall portfolio risk, particularly offsetting significant drawdown risk in the equity portfolio</a:t>
            </a:r>
          </a:p>
          <a:p>
            <a:pPr marL="918947" lvl="1" indent="-290445">
              <a:spcAft>
                <a:spcPts val="600"/>
              </a:spcAft>
              <a:buClr>
                <a:srgbClr val="469AC5"/>
              </a:buClr>
              <a:buFontTx/>
              <a:buChar char="•"/>
            </a:pPr>
            <a:endParaRPr lang="en-US" dirty="0" smtClean="0">
              <a:latin typeface="Century Gothic" pitchFamily="34" charset="0"/>
            </a:endParaRPr>
          </a:p>
          <a:p>
            <a:pPr marL="918947" lvl="1" indent="-290445">
              <a:spcAft>
                <a:spcPts val="600"/>
              </a:spcAft>
              <a:buClr>
                <a:srgbClr val="469AC5"/>
              </a:buClr>
              <a:buFontTx/>
              <a:buChar char="•"/>
            </a:pPr>
            <a:endParaRPr lang="en-US" dirty="0" smtClean="0">
              <a:solidFill>
                <a:srgbClr val="000000"/>
              </a:solidFill>
              <a:latin typeface="Century Gothic" pitchFamily="34" charset="0"/>
            </a:endParaRPr>
          </a:p>
        </p:txBody>
      </p:sp>
      <p:sp>
        <p:nvSpPr>
          <p:cNvPr id="5" name="Rectangle 4"/>
          <p:cNvSpPr/>
          <p:nvPr/>
        </p:nvSpPr>
        <p:spPr>
          <a:xfrm>
            <a:off x="410769" y="440372"/>
            <a:ext cx="7848600" cy="461963"/>
          </a:xfrm>
          <a:prstGeom prst="rect">
            <a:avLst/>
          </a:prstGeom>
        </p:spPr>
        <p:txBody>
          <a:bodyPr lIns="91418" tIns="45709" rIns="91418" bIns="45709">
            <a:spAutoFit/>
          </a:bodyPr>
          <a:lstStyle/>
          <a:p>
            <a:pPr>
              <a:defRPr/>
            </a:pPr>
            <a:r>
              <a:rPr lang="en-US" sz="2400" dirty="0" smtClean="0">
                <a:solidFill>
                  <a:srgbClr val="469AC5"/>
                </a:solidFill>
                <a:latin typeface="Palatino Linotype" pitchFamily="18" charset="0"/>
                <a:cs typeface="Arial" pitchFamily="34" charset="0"/>
              </a:rPr>
              <a:t>New Class: Crisis </a:t>
            </a:r>
            <a:r>
              <a:rPr lang="en-US" sz="2400" dirty="0" smtClean="0">
                <a:solidFill>
                  <a:srgbClr val="469AC5"/>
                </a:solidFill>
                <a:latin typeface="Palatino Linotype" pitchFamily="18" charset="0"/>
                <a:cs typeface="Arial" pitchFamily="34" charset="0"/>
              </a:rPr>
              <a:t>Protection</a:t>
            </a:r>
            <a:endParaRPr lang="en-US" sz="2400" dirty="0">
              <a:solidFill>
                <a:srgbClr val="469AC5"/>
              </a:solidFill>
              <a:latin typeface="Palatino Linotype" pitchFamily="18" charset="0"/>
              <a:cs typeface="Arial" pitchFamily="34" charset="0"/>
            </a:endParaRPr>
          </a:p>
        </p:txBody>
      </p:sp>
    </p:spTree>
    <p:extLst>
      <p:ext uri="{BB962C8B-B14F-4D97-AF65-F5344CB8AC3E}">
        <p14:creationId xmlns:p14="http://schemas.microsoft.com/office/powerpoint/2010/main" val="166441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0769" y="440372"/>
            <a:ext cx="7848600" cy="461963"/>
          </a:xfrm>
          <a:prstGeom prst="rect">
            <a:avLst/>
          </a:prstGeom>
        </p:spPr>
        <p:txBody>
          <a:bodyPr lIns="91418" tIns="45709" rIns="91418" bIns="45709">
            <a:spAutoFit/>
          </a:bodyPr>
          <a:lstStyle/>
          <a:p>
            <a:pPr>
              <a:defRPr/>
            </a:pPr>
            <a:r>
              <a:rPr lang="en-US" sz="2400" dirty="0" smtClean="0">
                <a:solidFill>
                  <a:srgbClr val="469AC5"/>
                </a:solidFill>
                <a:latin typeface="Palatino Linotype" pitchFamily="18" charset="0"/>
                <a:cs typeface="Arial" pitchFamily="34" charset="0"/>
              </a:rPr>
              <a:t>New Class: Crisis </a:t>
            </a:r>
            <a:r>
              <a:rPr lang="en-US" sz="2400" dirty="0" smtClean="0">
                <a:solidFill>
                  <a:srgbClr val="469AC5"/>
                </a:solidFill>
                <a:latin typeface="Palatino Linotype" pitchFamily="18" charset="0"/>
                <a:cs typeface="Arial" pitchFamily="34" charset="0"/>
              </a:rPr>
              <a:t>Protection</a:t>
            </a:r>
            <a:endParaRPr lang="en-US" sz="2400" dirty="0">
              <a:solidFill>
                <a:srgbClr val="469AC5"/>
              </a:solidFill>
              <a:latin typeface="Palatino Linotype" pitchFamily="18" charset="0"/>
              <a:cs typeface="Arial" pitchFamily="34" charset="0"/>
            </a:endParaRPr>
          </a:p>
        </p:txBody>
      </p:sp>
      <p:sp>
        <p:nvSpPr>
          <p:cNvPr id="5" name="Content Placeholder 1"/>
          <p:cNvSpPr txBox="1">
            <a:spLocks/>
          </p:cNvSpPr>
          <p:nvPr/>
        </p:nvSpPr>
        <p:spPr>
          <a:xfrm>
            <a:off x="403412" y="941294"/>
            <a:ext cx="8538882" cy="5446059"/>
          </a:xfrm>
          <a:prstGeom prst="rect">
            <a:avLst/>
          </a:prstGeom>
        </p:spPr>
        <p:txBody>
          <a:bodyPr/>
          <a:lstStyle/>
          <a:p>
            <a:pPr marL="342780" marR="0" lvl="0" indent="-342780" algn="l" defTabSz="914079" rtl="0" eaLnBrk="1" fontAlgn="auto" latinLnBrk="0" hangingPunct="1">
              <a:lnSpc>
                <a:spcPct val="100000"/>
              </a:lnSpc>
              <a:spcBef>
                <a:spcPct val="20000"/>
              </a:spcBef>
              <a:spcAft>
                <a:spcPts val="0"/>
              </a:spcAft>
              <a:buClrTx/>
              <a:buSzTx/>
              <a:buFont typeface="Arial" pitchFamily="34" charset="0"/>
              <a:buNone/>
              <a:tabLst/>
              <a:defRPr/>
            </a:pPr>
            <a:endParaRPr kumimoji="0" lang="en-US" sz="2118" b="0" i="0" u="none" strike="noStrike" kern="1200" cap="none" spc="0" normalizeH="0" baseline="0" noProof="0" dirty="0" smtClean="0">
              <a:ln>
                <a:noFill/>
              </a:ln>
              <a:solidFill>
                <a:schemeClr val="tx1"/>
              </a:solidFill>
              <a:effectLst/>
              <a:uLnTx/>
              <a:uFillTx/>
              <a:latin typeface="Century Gothic" panose="020B0502020202020204" pitchFamily="34" charset="0"/>
              <a:ea typeface="+mn-ea"/>
              <a:cs typeface="Arial" pitchFamily="34" charset="0"/>
            </a:endParaRPr>
          </a:p>
          <a:p>
            <a:pPr marL="342780" marR="0" lvl="0" indent="-342780" algn="l" defTabSz="914079" rtl="0" eaLnBrk="1" fontAlgn="auto" latinLnBrk="0" hangingPunct="1">
              <a:lnSpc>
                <a:spcPct val="100000"/>
              </a:lnSpc>
              <a:spcBef>
                <a:spcPct val="20000"/>
              </a:spcBef>
              <a:spcAft>
                <a:spcPts val="0"/>
              </a:spcAft>
              <a:buClrTx/>
              <a:buSzTx/>
              <a:buFont typeface="Arial" pitchFamily="34" charset="0"/>
              <a:buNone/>
              <a:tabLst/>
              <a:defRPr/>
            </a:pPr>
            <a:endParaRPr kumimoji="0" lang="en-US" sz="2118" b="0" i="0" u="none" strike="noStrike" kern="1200" cap="none" spc="0" normalizeH="0" baseline="0" noProof="0" dirty="0" smtClean="0">
              <a:ln>
                <a:noFill/>
              </a:ln>
              <a:solidFill>
                <a:schemeClr val="tx1"/>
              </a:solidFill>
              <a:effectLst/>
              <a:uLnTx/>
              <a:uFillTx/>
              <a:latin typeface="Century Gothic" panose="020B0502020202020204" pitchFamily="34" charset="0"/>
              <a:ea typeface="+mn-ea"/>
              <a:cs typeface="Arial" pitchFamily="34" charset="0"/>
            </a:endParaRPr>
          </a:p>
          <a:p>
            <a:pPr marL="342780" marR="0" lvl="0" indent="-342780" algn="l" defTabSz="914079" rtl="0" eaLnBrk="1" fontAlgn="auto" latinLnBrk="0" hangingPunct="1">
              <a:lnSpc>
                <a:spcPct val="100000"/>
              </a:lnSpc>
              <a:spcBef>
                <a:spcPct val="20000"/>
              </a:spcBef>
              <a:spcAft>
                <a:spcPts val="0"/>
              </a:spcAft>
              <a:buClrTx/>
              <a:buSzTx/>
              <a:buFont typeface="Arial" pitchFamily="34" charset="0"/>
              <a:buNone/>
              <a:tabLst/>
              <a:defRPr/>
            </a:pPr>
            <a:endParaRPr kumimoji="0" lang="en-US" sz="2118" b="0" i="0" u="none" strike="noStrike" kern="1200" cap="none" spc="0" normalizeH="0" baseline="0" noProof="0" dirty="0" smtClean="0">
              <a:ln>
                <a:noFill/>
              </a:ln>
              <a:solidFill>
                <a:schemeClr val="tx1"/>
              </a:solidFill>
              <a:effectLst/>
              <a:uLnTx/>
              <a:uFillTx/>
              <a:latin typeface="Century Gothic" panose="020B0502020202020204" pitchFamily="34" charset="0"/>
              <a:ea typeface="+mn-ea"/>
              <a:cs typeface="Arial" pitchFamily="34" charset="0"/>
            </a:endParaRPr>
          </a:p>
          <a:p>
            <a:pPr marL="342780" marR="0" lvl="0" indent="-342780" algn="l" defTabSz="914079" rtl="0" eaLnBrk="1" fontAlgn="auto" latinLnBrk="0" hangingPunct="1">
              <a:lnSpc>
                <a:spcPct val="100000"/>
              </a:lnSpc>
              <a:spcBef>
                <a:spcPts val="2118"/>
              </a:spcBef>
              <a:spcAft>
                <a:spcPts val="0"/>
              </a:spcAft>
              <a:buClrTx/>
              <a:buSzTx/>
              <a:buFont typeface="Arial" pitchFamily="34" charset="0"/>
              <a:buNone/>
              <a:tabLst/>
              <a:defRPr/>
            </a:pPr>
            <a:r>
              <a:rPr kumimoji="0" lang="en-US" sz="2118" b="0" i="0" u="none" strike="noStrike" kern="1200" cap="none" spc="0" normalizeH="0" baseline="0" noProof="0" dirty="0" smtClean="0">
                <a:ln>
                  <a:noFill/>
                </a:ln>
                <a:solidFill>
                  <a:schemeClr val="tx1"/>
                </a:solidFill>
                <a:effectLst/>
                <a:uLnTx/>
                <a:uFillTx/>
                <a:latin typeface="Century Gothic" panose="020B0502020202020204" pitchFamily="34" charset="0"/>
                <a:ea typeface="+mn-ea"/>
                <a:cs typeface="Arial" pitchFamily="34" charset="0"/>
              </a:rPr>
              <a:t>Crisis Risk Offset Class:  </a:t>
            </a:r>
            <a:r>
              <a:rPr kumimoji="0" lang="en-US" sz="1765" b="0" i="0" u="none" strike="noStrike" kern="1200" cap="none" spc="0" normalizeH="0" baseline="0" noProof="0" dirty="0" smtClean="0">
                <a:ln>
                  <a:noFill/>
                </a:ln>
                <a:solidFill>
                  <a:schemeClr val="tx1"/>
                </a:solidFill>
                <a:effectLst/>
                <a:uLnTx/>
                <a:uFillTx/>
                <a:latin typeface="Century Gothic" pitchFamily="34" charset="0"/>
                <a:ea typeface="+mn-ea"/>
                <a:cs typeface="+mn-cs"/>
              </a:rPr>
              <a:t>			</a:t>
            </a:r>
          </a:p>
          <a:p>
            <a:pPr marL="342780" marR="0" lvl="0" indent="-342780" algn="l" defTabSz="914079" rtl="0" eaLnBrk="1" fontAlgn="auto" latinLnBrk="0" hangingPunct="1">
              <a:lnSpc>
                <a:spcPct val="100000"/>
              </a:lnSpc>
              <a:spcBef>
                <a:spcPct val="20000"/>
              </a:spcBef>
              <a:spcAft>
                <a:spcPts val="0"/>
              </a:spcAft>
              <a:buClrTx/>
              <a:buSzTx/>
              <a:buFont typeface="Arial" pitchFamily="34" charset="0"/>
              <a:buNone/>
              <a:tabLst/>
              <a:defRPr/>
            </a:pPr>
            <a:r>
              <a:rPr kumimoji="0" lang="en-US" sz="1765" b="0" i="0" u="none" strike="noStrike" kern="1200" cap="none" spc="0" normalizeH="0" baseline="0" noProof="0" dirty="0" smtClean="0">
                <a:ln>
                  <a:noFill/>
                </a:ln>
                <a:solidFill>
                  <a:schemeClr val="tx1"/>
                </a:solidFill>
                <a:effectLst/>
                <a:uLnTx/>
                <a:uFillTx/>
                <a:latin typeface="Century Gothic" pitchFamily="34" charset="0"/>
                <a:ea typeface="+mn-ea"/>
                <a:cs typeface="+mn-cs"/>
              </a:rPr>
              <a:t>		</a:t>
            </a:r>
            <a:endParaRPr kumimoji="0" lang="en-US" sz="1765" b="0" i="0" u="none" strike="noStrike" kern="1200" cap="none" spc="0" normalizeH="0" baseline="0" noProof="0" dirty="0">
              <a:ln>
                <a:noFill/>
              </a:ln>
              <a:solidFill>
                <a:schemeClr val="tx1"/>
              </a:solidFill>
              <a:effectLst/>
              <a:uLnTx/>
              <a:uFillTx/>
              <a:latin typeface="Century Gothic" pitchFamily="34" charset="0"/>
              <a:ea typeface="+mn-ea"/>
              <a:cs typeface="+mn-cs"/>
            </a:endParaRPr>
          </a:p>
        </p:txBody>
      </p:sp>
      <p:graphicFrame>
        <p:nvGraphicFramePr>
          <p:cNvPr id="6" name="Table 5"/>
          <p:cNvGraphicFramePr>
            <a:graphicFrameLocks noGrp="1"/>
          </p:cNvGraphicFramePr>
          <p:nvPr>
            <p:extLst>
              <p:ext uri="{D42A27DB-BD31-4B8C-83A1-F6EECF244321}">
                <p14:modId xmlns:p14="http://schemas.microsoft.com/office/powerpoint/2010/main" val="3320216276"/>
              </p:ext>
            </p:extLst>
          </p:nvPr>
        </p:nvGraphicFramePr>
        <p:xfrm>
          <a:off x="344181" y="1378644"/>
          <a:ext cx="8455638" cy="1319604"/>
        </p:xfrm>
        <a:graphic>
          <a:graphicData uri="http://schemas.openxmlformats.org/drawingml/2006/table">
            <a:tbl>
              <a:tblPr firstRow="1" bandRow="1">
                <a:tableStyleId>{5C22544A-7EE6-4342-B048-85BDC9FD1C3A}</a:tableStyleId>
              </a:tblPr>
              <a:tblGrid>
                <a:gridCol w="1941626"/>
                <a:gridCol w="1463040"/>
                <a:gridCol w="2316480"/>
                <a:gridCol w="2002972"/>
                <a:gridCol w="731520"/>
              </a:tblGrid>
              <a:tr h="327212">
                <a:tc>
                  <a:txBody>
                    <a:bodyPr/>
                    <a:lstStyle/>
                    <a:p>
                      <a:r>
                        <a:rPr lang="en-US" sz="1400" dirty="0" smtClean="0">
                          <a:latin typeface="Century Gothic" pitchFamily="34" charset="0"/>
                        </a:rPr>
                        <a:t>Proposed</a:t>
                      </a:r>
                      <a:r>
                        <a:rPr lang="en-US" sz="1400" baseline="0" dirty="0" smtClean="0">
                          <a:latin typeface="Century Gothic" pitchFamily="34" charset="0"/>
                        </a:rPr>
                        <a:t> New Class</a:t>
                      </a:r>
                      <a:endParaRPr lang="en-US" sz="1400" dirty="0">
                        <a:latin typeface="Century Gothic" pitchFamily="34" charset="0"/>
                      </a:endParaRPr>
                    </a:p>
                  </a:txBody>
                  <a:tcPr marL="80682" marR="80682" marT="40341" marB="40341"/>
                </a:tc>
                <a:tc>
                  <a:txBody>
                    <a:bodyPr/>
                    <a:lstStyle/>
                    <a:p>
                      <a:r>
                        <a:rPr lang="en-US" sz="1400" dirty="0" smtClean="0">
                          <a:latin typeface="Century Gothic" pitchFamily="34" charset="0"/>
                        </a:rPr>
                        <a:t>Purpose</a:t>
                      </a:r>
                      <a:endParaRPr lang="en-US" sz="1400" dirty="0">
                        <a:latin typeface="Century Gothic" pitchFamily="34" charset="0"/>
                      </a:endParaRPr>
                    </a:p>
                  </a:txBody>
                  <a:tcPr marL="80682" marR="80682" marT="40341" marB="40341"/>
                </a:tc>
                <a:tc>
                  <a:txBody>
                    <a:bodyPr/>
                    <a:lstStyle/>
                    <a:p>
                      <a:r>
                        <a:rPr lang="en-US" sz="1400" dirty="0" smtClean="0">
                          <a:latin typeface="Century Gothic" pitchFamily="34" charset="0"/>
                        </a:rPr>
                        <a:t>Risk Exposures</a:t>
                      </a:r>
                      <a:endParaRPr lang="en-US" sz="1400" dirty="0">
                        <a:latin typeface="Century Gothic" pitchFamily="34" charset="0"/>
                      </a:endParaRPr>
                    </a:p>
                  </a:txBody>
                  <a:tcPr marL="80682" marR="80682" marT="40341" marB="40341"/>
                </a:tc>
                <a:tc>
                  <a:txBody>
                    <a:bodyPr/>
                    <a:lstStyle/>
                    <a:p>
                      <a:r>
                        <a:rPr lang="en-US" sz="1400" dirty="0" smtClean="0">
                          <a:latin typeface="Century Gothic" pitchFamily="34" charset="0"/>
                        </a:rPr>
                        <a:t>Public</a:t>
                      </a:r>
                      <a:r>
                        <a:rPr lang="en-US" sz="1400" baseline="0" dirty="0" smtClean="0">
                          <a:latin typeface="Century Gothic" pitchFamily="34" charset="0"/>
                        </a:rPr>
                        <a:t> / Private?</a:t>
                      </a:r>
                      <a:endParaRPr lang="en-US" sz="1400" dirty="0">
                        <a:latin typeface="Century Gothic" pitchFamily="34" charset="0"/>
                      </a:endParaRPr>
                    </a:p>
                  </a:txBody>
                  <a:tcPr marL="80682" marR="80682" marT="40341" marB="40341"/>
                </a:tc>
                <a:tc>
                  <a:txBody>
                    <a:bodyPr/>
                    <a:lstStyle/>
                    <a:p>
                      <a:pPr algn="ctr"/>
                      <a:r>
                        <a:rPr lang="en-US" sz="1400" dirty="0" smtClean="0">
                          <a:latin typeface="Century Gothic" pitchFamily="34" charset="0"/>
                        </a:rPr>
                        <a:t>Policy %</a:t>
                      </a:r>
                      <a:endParaRPr lang="en-US" sz="1400" dirty="0">
                        <a:latin typeface="Century Gothic" pitchFamily="34" charset="0"/>
                      </a:endParaRPr>
                    </a:p>
                  </a:txBody>
                  <a:tcPr marL="80682" marR="80682" marT="40341" marB="40341"/>
                </a:tc>
              </a:tr>
              <a:tr h="806824">
                <a:tc>
                  <a:txBody>
                    <a:bodyPr/>
                    <a:lstStyle/>
                    <a:p>
                      <a:pPr marL="0" marR="0" indent="0" algn="l" defTabSz="1018824" rtl="0" eaLnBrk="1" fontAlgn="auto" latinLnBrk="0" hangingPunct="1">
                        <a:lnSpc>
                          <a:spcPct val="100000"/>
                        </a:lnSpc>
                        <a:spcBef>
                          <a:spcPts val="0"/>
                        </a:spcBef>
                        <a:spcAft>
                          <a:spcPts val="0"/>
                        </a:spcAft>
                        <a:buClrTx/>
                        <a:buSzTx/>
                        <a:buFontTx/>
                        <a:buNone/>
                        <a:tabLst/>
                        <a:defRPr/>
                      </a:pPr>
                      <a:r>
                        <a:rPr lang="en-US" sz="1400" dirty="0" smtClean="0">
                          <a:latin typeface="Century Gothic" pitchFamily="34" charset="0"/>
                          <a:cs typeface="Arial" pitchFamily="34" charset="0"/>
                        </a:rPr>
                        <a:t>Crisis</a:t>
                      </a:r>
                      <a:r>
                        <a:rPr lang="en-US" sz="1400" baseline="0" dirty="0" smtClean="0">
                          <a:latin typeface="Century Gothic" pitchFamily="34" charset="0"/>
                          <a:cs typeface="Arial" pitchFamily="34" charset="0"/>
                        </a:rPr>
                        <a:t> </a:t>
                      </a:r>
                      <a:r>
                        <a:rPr lang="en-US" sz="1400" baseline="0" dirty="0" smtClean="0">
                          <a:latin typeface="Century Gothic" pitchFamily="34" charset="0"/>
                          <a:cs typeface="Arial" pitchFamily="34" charset="0"/>
                        </a:rPr>
                        <a:t>Protection</a:t>
                      </a:r>
                      <a:endParaRPr lang="en-US" sz="1400" dirty="0" smtClean="0">
                        <a:latin typeface="Century Gothic" pitchFamily="34" charset="0"/>
                        <a:cs typeface="Arial" pitchFamily="34" charset="0"/>
                      </a:endParaRPr>
                    </a:p>
                  </a:txBody>
                  <a:tcPr marL="80682" marR="80682" marT="40341" marB="40341"/>
                </a:tc>
                <a:tc>
                  <a:txBody>
                    <a:bodyPr/>
                    <a:lstStyle/>
                    <a:p>
                      <a:r>
                        <a:rPr lang="en-US" sz="1200" dirty="0" smtClean="0">
                          <a:latin typeface="Century Gothic" pitchFamily="34" charset="0"/>
                        </a:rPr>
                        <a:t>Produce</a:t>
                      </a:r>
                      <a:r>
                        <a:rPr lang="en-US" sz="1200" baseline="0" dirty="0" smtClean="0">
                          <a:latin typeface="Century Gothic" pitchFamily="34" charset="0"/>
                        </a:rPr>
                        <a:t> strong r</a:t>
                      </a:r>
                      <a:r>
                        <a:rPr lang="en-US" sz="1200" dirty="0" smtClean="0">
                          <a:latin typeface="Century Gothic" pitchFamily="34" charset="0"/>
                        </a:rPr>
                        <a:t>eturns</a:t>
                      </a:r>
                      <a:r>
                        <a:rPr lang="en-US" sz="1200" baseline="0" dirty="0" smtClean="0">
                          <a:latin typeface="Century Gothic" pitchFamily="34" charset="0"/>
                        </a:rPr>
                        <a:t> and liquidity during a growth crisis</a:t>
                      </a:r>
                      <a:endParaRPr lang="en-US" sz="1200" dirty="0">
                        <a:latin typeface="Century Gothic" pitchFamily="34" charset="0"/>
                      </a:endParaRPr>
                    </a:p>
                  </a:txBody>
                  <a:tcPr marL="80682" marR="80682" marT="40341" marB="40341"/>
                </a:tc>
                <a:tc>
                  <a:txBody>
                    <a:bodyPr/>
                    <a:lstStyle/>
                    <a:p>
                      <a:r>
                        <a:rPr lang="en-US" sz="1200" dirty="0" smtClean="0">
                          <a:latin typeface="Century Gothic" pitchFamily="34" charset="0"/>
                        </a:rPr>
                        <a:t>- Interest</a:t>
                      </a:r>
                      <a:r>
                        <a:rPr lang="en-US" sz="1200" baseline="0" dirty="0" smtClean="0">
                          <a:latin typeface="Century Gothic" pitchFamily="34" charset="0"/>
                        </a:rPr>
                        <a:t> r</a:t>
                      </a:r>
                      <a:r>
                        <a:rPr lang="en-US" sz="1200" dirty="0" smtClean="0">
                          <a:latin typeface="Century Gothic" pitchFamily="34" charset="0"/>
                        </a:rPr>
                        <a:t>ates</a:t>
                      </a:r>
                      <a:r>
                        <a:rPr lang="en-US" sz="1200" baseline="0" dirty="0" smtClean="0">
                          <a:latin typeface="Century Gothic" pitchFamily="34" charset="0"/>
                        </a:rPr>
                        <a:t> always</a:t>
                      </a:r>
                    </a:p>
                    <a:p>
                      <a:r>
                        <a:rPr lang="en-US" sz="1200" dirty="0" smtClean="0">
                          <a:solidFill>
                            <a:schemeClr val="dk1"/>
                          </a:solidFill>
                          <a:latin typeface="Century Gothic" pitchFamily="34" charset="0"/>
                        </a:rPr>
                        <a:t>- Variable</a:t>
                      </a:r>
                      <a:r>
                        <a:rPr lang="en-US" sz="1200" baseline="0" dirty="0" smtClean="0">
                          <a:solidFill>
                            <a:schemeClr val="dk1"/>
                          </a:solidFill>
                          <a:latin typeface="Century Gothic" pitchFamily="34" charset="0"/>
                        </a:rPr>
                        <a:t> based on trends</a:t>
                      </a:r>
                    </a:p>
                    <a:p>
                      <a:pPr marL="0" marR="0" indent="0" algn="l" defTabSz="1018824" rtl="0" eaLnBrk="1" fontAlgn="auto" latinLnBrk="0" hangingPunct="1">
                        <a:lnSpc>
                          <a:spcPct val="100000"/>
                        </a:lnSpc>
                        <a:spcBef>
                          <a:spcPts val="0"/>
                        </a:spcBef>
                        <a:spcAft>
                          <a:spcPts val="0"/>
                        </a:spcAft>
                        <a:buClrTx/>
                        <a:buSzTx/>
                        <a:buFontTx/>
                        <a:buNone/>
                        <a:tabLst/>
                        <a:defRPr/>
                      </a:pPr>
                      <a:r>
                        <a:rPr lang="en-US" sz="1200" dirty="0" smtClean="0">
                          <a:latin typeface="Century Gothic" pitchFamily="34" charset="0"/>
                        </a:rPr>
                        <a:t>- Alternative factor risks</a:t>
                      </a:r>
                    </a:p>
                  </a:txBody>
                  <a:tcPr marL="80682" marR="80682" marT="40341" marB="40341"/>
                </a:tc>
                <a:tc>
                  <a:txBody>
                    <a:bodyPr/>
                    <a:lstStyle/>
                    <a:p>
                      <a:r>
                        <a:rPr lang="en-US" sz="1200" dirty="0" smtClean="0">
                          <a:solidFill>
                            <a:schemeClr val="tx1"/>
                          </a:solidFill>
                          <a:latin typeface="Century Gothic" pitchFamily="34" charset="0"/>
                        </a:rPr>
                        <a:t>- 100% </a:t>
                      </a:r>
                      <a:r>
                        <a:rPr lang="en-US" sz="1200" dirty="0" smtClean="0">
                          <a:solidFill>
                            <a:schemeClr val="dk1"/>
                          </a:solidFill>
                          <a:latin typeface="Century Gothic" pitchFamily="34" charset="0"/>
                        </a:rPr>
                        <a:t>p</a:t>
                      </a:r>
                      <a:r>
                        <a:rPr lang="en-US" sz="1200" dirty="0" smtClean="0">
                          <a:latin typeface="Century Gothic" pitchFamily="34" charset="0"/>
                        </a:rPr>
                        <a:t>ublic markets</a:t>
                      </a:r>
                    </a:p>
                    <a:p>
                      <a:r>
                        <a:rPr lang="en-US" sz="1200" baseline="0" dirty="0" smtClean="0">
                          <a:latin typeface="Century Gothic" pitchFamily="34" charset="0"/>
                        </a:rPr>
                        <a:t>- Deep &amp; liquid only</a:t>
                      </a:r>
                      <a:endParaRPr lang="en-US" sz="1200" dirty="0">
                        <a:latin typeface="Century Gothic" pitchFamily="34" charset="0"/>
                      </a:endParaRPr>
                    </a:p>
                  </a:txBody>
                  <a:tcPr marL="80682" marR="80682" marT="40341" marB="40341"/>
                </a:tc>
                <a:tc>
                  <a:txBody>
                    <a:bodyPr/>
                    <a:lstStyle/>
                    <a:p>
                      <a:pPr marL="0" marR="0" indent="0" algn="ctr" defTabSz="1018824" rtl="0" eaLnBrk="1" fontAlgn="auto" latinLnBrk="0" hangingPunct="1">
                        <a:lnSpc>
                          <a:spcPct val="100000"/>
                        </a:lnSpc>
                        <a:spcBef>
                          <a:spcPts val="0"/>
                        </a:spcBef>
                        <a:spcAft>
                          <a:spcPts val="0"/>
                        </a:spcAft>
                        <a:buClrTx/>
                        <a:buSzTx/>
                        <a:buFontTx/>
                        <a:buNone/>
                        <a:tabLst/>
                        <a:defRPr/>
                      </a:pPr>
                      <a:r>
                        <a:rPr lang="en-US" sz="1200" dirty="0" smtClean="0">
                          <a:latin typeface="Century Gothic" pitchFamily="34" charset="0"/>
                        </a:rPr>
                        <a:t>&gt; 10%</a:t>
                      </a:r>
                    </a:p>
                  </a:txBody>
                  <a:tcPr marL="80682" marR="80682" marT="40341" marB="40341"/>
                </a:tc>
              </a:tr>
            </a:tbl>
          </a:graphicData>
        </a:graphic>
      </p:graphicFrame>
      <p:sp>
        <p:nvSpPr>
          <p:cNvPr id="7" name="Rectangle 1028"/>
          <p:cNvSpPr>
            <a:spLocks noChangeArrowheads="1"/>
          </p:cNvSpPr>
          <p:nvPr/>
        </p:nvSpPr>
        <p:spPr bwMode="auto">
          <a:xfrm>
            <a:off x="162370" y="2877548"/>
            <a:ext cx="9087044" cy="3708685"/>
          </a:xfrm>
          <a:prstGeom prst="rect">
            <a:avLst/>
          </a:prstGeom>
          <a:noFill/>
          <a:ln w="9525">
            <a:noFill/>
            <a:miter lim="800000"/>
            <a:headEnd/>
            <a:tailEnd/>
          </a:ln>
          <a:effectLst/>
        </p:spPr>
        <p:txBody>
          <a:bodyPr wrap="square" lIns="91418" tIns="45709" rIns="91418" bIns="45709">
            <a:spAutoFit/>
          </a:bodyPr>
          <a:lstStyle/>
          <a:p>
            <a:pPr marL="461855" indent="-290445">
              <a:spcAft>
                <a:spcPts val="600"/>
              </a:spcAft>
              <a:buClr>
                <a:srgbClr val="469AC5"/>
              </a:buClr>
              <a:buFontTx/>
              <a:buChar char="•"/>
            </a:pPr>
            <a:r>
              <a:rPr lang="en-US" dirty="0" smtClean="0">
                <a:solidFill>
                  <a:srgbClr val="000000"/>
                </a:solidFill>
                <a:latin typeface="Century Gothic" pitchFamily="34" charset="0"/>
              </a:rPr>
              <a:t>Purpose:</a:t>
            </a:r>
            <a:endParaRPr lang="en-US" sz="1400" dirty="0" smtClean="0">
              <a:solidFill>
                <a:srgbClr val="000000"/>
              </a:solidFill>
              <a:latin typeface="Century Gothic" pitchFamily="34" charset="0"/>
            </a:endParaRPr>
          </a:p>
          <a:p>
            <a:pPr marL="918947" lvl="1" indent="-290445">
              <a:spcAft>
                <a:spcPts val="600"/>
              </a:spcAft>
              <a:buClr>
                <a:srgbClr val="469AC5"/>
              </a:buClr>
              <a:buFontTx/>
              <a:buChar char="•"/>
            </a:pPr>
            <a:r>
              <a:rPr lang="en-US" sz="1400" dirty="0" smtClean="0">
                <a:solidFill>
                  <a:srgbClr val="000000"/>
                </a:solidFill>
                <a:latin typeface="Century Gothic" pitchFamily="34" charset="0"/>
              </a:rPr>
              <a:t>Offset economic growth risk  |  Provide significant positive return during growth crises</a:t>
            </a:r>
          </a:p>
          <a:p>
            <a:pPr marL="918947" lvl="1" indent="-290445">
              <a:spcAft>
                <a:spcPts val="600"/>
              </a:spcAft>
              <a:buClr>
                <a:srgbClr val="469AC5"/>
              </a:buClr>
              <a:buFontTx/>
              <a:buChar char="•"/>
            </a:pPr>
            <a:endParaRPr lang="en-US" sz="1400" dirty="0" smtClean="0">
              <a:solidFill>
                <a:srgbClr val="000000"/>
              </a:solidFill>
              <a:latin typeface="Century Gothic" pitchFamily="34" charset="0"/>
            </a:endParaRPr>
          </a:p>
          <a:p>
            <a:pPr marL="461855" indent="-290445">
              <a:spcAft>
                <a:spcPts val="600"/>
              </a:spcAft>
              <a:buClr>
                <a:srgbClr val="469AC5"/>
              </a:buClr>
              <a:buFontTx/>
              <a:buChar char="•"/>
            </a:pPr>
            <a:r>
              <a:rPr lang="en-US" dirty="0" smtClean="0">
                <a:solidFill>
                  <a:srgbClr val="000000"/>
                </a:solidFill>
                <a:latin typeface="Century Gothic" pitchFamily="34" charset="0"/>
              </a:rPr>
              <a:t>Requirements:</a:t>
            </a:r>
          </a:p>
          <a:p>
            <a:pPr marL="918947" lvl="1" indent="-290445">
              <a:spcAft>
                <a:spcPts val="600"/>
              </a:spcAft>
              <a:buClr>
                <a:srgbClr val="469AC5"/>
              </a:buClr>
              <a:buFontTx/>
              <a:buChar char="•"/>
            </a:pPr>
            <a:r>
              <a:rPr lang="en-US" sz="1400" dirty="0" smtClean="0">
                <a:solidFill>
                  <a:srgbClr val="000000"/>
                </a:solidFill>
                <a:latin typeface="Century Gothic" pitchFamily="34" charset="0"/>
              </a:rPr>
              <a:t>Invest only in liquid assets/strategies (for rebalancing)</a:t>
            </a:r>
          </a:p>
          <a:p>
            <a:pPr marL="918947" lvl="1" indent="-290445">
              <a:spcAft>
                <a:spcPts val="600"/>
              </a:spcAft>
              <a:buClr>
                <a:srgbClr val="469AC5"/>
              </a:buClr>
              <a:buFontTx/>
              <a:buChar char="•"/>
            </a:pPr>
            <a:r>
              <a:rPr lang="en-US" sz="1400" dirty="0" smtClean="0">
                <a:solidFill>
                  <a:srgbClr val="000000"/>
                </a:solidFill>
                <a:latin typeface="Century Gothic" pitchFamily="34" charset="0"/>
              </a:rPr>
              <a:t>Negative conditional correlation to equities / credit during drawdowns</a:t>
            </a:r>
          </a:p>
          <a:p>
            <a:pPr marL="918947" lvl="1" indent="-290445">
              <a:spcAft>
                <a:spcPts val="600"/>
              </a:spcAft>
              <a:buClr>
                <a:srgbClr val="469AC5"/>
              </a:buClr>
              <a:buFontTx/>
              <a:buChar char="•"/>
            </a:pPr>
            <a:r>
              <a:rPr lang="en-US" sz="1400" dirty="0" smtClean="0">
                <a:solidFill>
                  <a:srgbClr val="000000"/>
                </a:solidFill>
                <a:latin typeface="Century Gothic" pitchFamily="34" charset="0"/>
              </a:rPr>
              <a:t>Scalable</a:t>
            </a:r>
          </a:p>
          <a:p>
            <a:pPr marL="918947" lvl="1" indent="-290445">
              <a:spcAft>
                <a:spcPts val="600"/>
              </a:spcAft>
              <a:buClr>
                <a:srgbClr val="469AC5"/>
              </a:buClr>
              <a:buFontTx/>
              <a:buChar char="•"/>
            </a:pPr>
            <a:r>
              <a:rPr lang="en-US" sz="1400" dirty="0" smtClean="0">
                <a:solidFill>
                  <a:srgbClr val="000000"/>
                </a:solidFill>
                <a:latin typeface="Century Gothic" pitchFamily="34" charset="0"/>
              </a:rPr>
              <a:t>Equity-like volatility (i.e., positive impact needs to be material)</a:t>
            </a:r>
          </a:p>
          <a:p>
            <a:pPr marL="918947" lvl="1" indent="-290445">
              <a:spcAft>
                <a:spcPts val="600"/>
              </a:spcAft>
              <a:buClr>
                <a:srgbClr val="469AC5"/>
              </a:buClr>
              <a:buFontTx/>
              <a:buChar char="•"/>
            </a:pPr>
            <a:r>
              <a:rPr lang="en-US" sz="1400" dirty="0" smtClean="0">
                <a:solidFill>
                  <a:srgbClr val="000000"/>
                </a:solidFill>
                <a:latin typeface="Century Gothic" pitchFamily="34" charset="0"/>
              </a:rPr>
              <a:t>Allocation size needs to be material (i.e., &gt; 10%)</a:t>
            </a:r>
          </a:p>
          <a:p>
            <a:pPr marL="918947" lvl="1" indent="-290445">
              <a:spcAft>
                <a:spcPts val="600"/>
              </a:spcAft>
              <a:buClr>
                <a:srgbClr val="469AC5"/>
              </a:buClr>
              <a:buFontTx/>
              <a:buChar char="•"/>
            </a:pPr>
            <a:r>
              <a:rPr lang="en-US" sz="1400" dirty="0" smtClean="0">
                <a:solidFill>
                  <a:srgbClr val="000000"/>
                </a:solidFill>
                <a:latin typeface="Century Gothic" pitchFamily="34" charset="0"/>
              </a:rPr>
              <a:t>Positive expected long-term return (at or above traditional fixed income)</a:t>
            </a:r>
          </a:p>
          <a:p>
            <a:pPr marL="918947" lvl="1" indent="-290445">
              <a:spcAft>
                <a:spcPts val="600"/>
              </a:spcAft>
              <a:buClr>
                <a:srgbClr val="469AC5"/>
              </a:buClr>
              <a:buFontTx/>
              <a:buChar char="•"/>
            </a:pPr>
            <a:r>
              <a:rPr lang="en-US" sz="1400" dirty="0" smtClean="0">
                <a:solidFill>
                  <a:srgbClr val="000000"/>
                </a:solidFill>
                <a:latin typeface="Century Gothic" pitchFamily="34" charset="0"/>
              </a:rPr>
              <a:t>Cost effective (rely primarily on systematic exposures and less on manager skill)</a:t>
            </a:r>
          </a:p>
          <a:p>
            <a:pPr marL="918947" lvl="1" indent="-290445">
              <a:spcAft>
                <a:spcPts val="600"/>
              </a:spcAft>
              <a:buClr>
                <a:srgbClr val="469AC5"/>
              </a:buClr>
              <a:buFontTx/>
              <a:buChar char="•"/>
            </a:pPr>
            <a:endParaRPr lang="en-US" dirty="0" smtClean="0">
              <a:solidFill>
                <a:srgbClr val="000000"/>
              </a:solidFill>
              <a:latin typeface="Century Gothic" pitchFamily="34" charset="0"/>
            </a:endParaRPr>
          </a:p>
        </p:txBody>
      </p:sp>
    </p:spTree>
    <p:extLst>
      <p:ext uri="{BB962C8B-B14F-4D97-AF65-F5344CB8AC3E}">
        <p14:creationId xmlns:p14="http://schemas.microsoft.com/office/powerpoint/2010/main" val="37002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36177" y="370511"/>
            <a:ext cx="7328647"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Potential Underlying </a:t>
            </a:r>
            <a:r>
              <a:rPr lang="en-US" sz="2647" kern="1800" dirty="0" smtClean="0">
                <a:solidFill>
                  <a:srgbClr val="469AC5"/>
                </a:solidFill>
                <a:latin typeface="Palatino Linotype" pitchFamily="18" charset="0"/>
                <a:ea typeface="+mj-ea"/>
                <a:cs typeface="+mj-cs"/>
              </a:rPr>
              <a:t>Strategies</a:t>
            </a:r>
            <a:endParaRPr lang="en-US" sz="2647" kern="1800" dirty="0">
              <a:solidFill>
                <a:srgbClr val="469AC5"/>
              </a:solidFill>
              <a:latin typeface="Palatino Linotype" pitchFamily="18" charset="0"/>
              <a:ea typeface="+mj-ea"/>
              <a:cs typeface="+mj-cs"/>
            </a:endParaRPr>
          </a:p>
        </p:txBody>
      </p:sp>
      <p:graphicFrame>
        <p:nvGraphicFramePr>
          <p:cNvPr id="3" name="Table 2"/>
          <p:cNvGraphicFramePr>
            <a:graphicFrameLocks noGrp="1"/>
          </p:cNvGraphicFramePr>
          <p:nvPr>
            <p:extLst>
              <p:ext uri="{D42A27DB-BD31-4B8C-83A1-F6EECF244321}">
                <p14:modId xmlns:p14="http://schemas.microsoft.com/office/powerpoint/2010/main" val="742269208"/>
              </p:ext>
            </p:extLst>
          </p:nvPr>
        </p:nvGraphicFramePr>
        <p:xfrm>
          <a:off x="537882" y="1143000"/>
          <a:ext cx="5849471" cy="4869966"/>
        </p:xfrm>
        <a:graphic>
          <a:graphicData uri="http://schemas.openxmlformats.org/drawingml/2006/table">
            <a:tbl>
              <a:tblPr>
                <a:tableStyleId>{5C22544A-7EE6-4342-B048-85BDC9FD1C3A}</a:tableStyleId>
              </a:tblPr>
              <a:tblGrid>
                <a:gridCol w="5849471"/>
              </a:tblGrid>
              <a:tr h="811661">
                <a:tc>
                  <a:txBody>
                    <a:bodyPr/>
                    <a:lstStyle/>
                    <a:p>
                      <a:pPr marL="342900" indent="-342900">
                        <a:buClr>
                          <a:srgbClr val="469AC5"/>
                        </a:buClr>
                        <a:buFont typeface="Arial" panose="020B0604020202020204" pitchFamily="34" charset="0"/>
                        <a:buChar char="•"/>
                      </a:pPr>
                      <a:r>
                        <a:rPr lang="en-US" sz="2400" dirty="0" smtClean="0">
                          <a:solidFill>
                            <a:schemeClr val="tx1"/>
                          </a:solidFill>
                          <a:latin typeface="Century Gothic" pitchFamily="34" charset="0"/>
                        </a:rPr>
                        <a:t>Treasury rate duration</a:t>
                      </a:r>
                      <a:endParaRPr lang="en-US" sz="2400" dirty="0">
                        <a:solidFill>
                          <a:schemeClr val="tx1"/>
                        </a:solidFill>
                        <a:latin typeface="Century Gothic" pitchFamily="34" charset="0"/>
                      </a:endParaRPr>
                    </a:p>
                  </a:txBody>
                  <a:tcPr marL="80682" marR="80682" marT="40341" marB="40341" anchor="ctr">
                    <a:solidFill>
                      <a:schemeClr val="bg1"/>
                    </a:solidFill>
                  </a:tcPr>
                </a:tc>
              </a:tr>
              <a:tr h="811661">
                <a:tc>
                  <a:txBody>
                    <a:bodyPr/>
                    <a:lstStyle/>
                    <a:p>
                      <a:pPr marL="342900" indent="-342900">
                        <a:buClr>
                          <a:srgbClr val="469AC5"/>
                        </a:buClr>
                        <a:buFont typeface="Arial" panose="020B0604020202020204" pitchFamily="34" charset="0"/>
                        <a:buChar char="•"/>
                      </a:pPr>
                      <a:r>
                        <a:rPr lang="en-US" sz="2400" dirty="0" smtClean="0">
                          <a:solidFill>
                            <a:schemeClr val="tx1"/>
                          </a:solidFill>
                          <a:latin typeface="Century Gothic" pitchFamily="34" charset="0"/>
                        </a:rPr>
                        <a:t>Trend following</a:t>
                      </a:r>
                      <a:endParaRPr lang="en-US" sz="2400" dirty="0">
                        <a:solidFill>
                          <a:schemeClr val="tx1"/>
                        </a:solidFill>
                        <a:latin typeface="Century Gothic" pitchFamily="34" charset="0"/>
                      </a:endParaRPr>
                    </a:p>
                  </a:txBody>
                  <a:tcPr marL="80682" marR="80682" marT="40341" marB="40341" anchor="ctr">
                    <a:solidFill>
                      <a:schemeClr val="bg1"/>
                    </a:solidFill>
                  </a:tcPr>
                </a:tc>
              </a:tr>
              <a:tr h="811661">
                <a:tc>
                  <a:txBody>
                    <a:bodyPr/>
                    <a:lstStyle/>
                    <a:p>
                      <a:pPr marL="342900" indent="-342900">
                        <a:buClr>
                          <a:srgbClr val="469AC5"/>
                        </a:buClr>
                        <a:buFont typeface="Arial" panose="020B0604020202020204" pitchFamily="34" charset="0"/>
                        <a:buChar char="•"/>
                      </a:pPr>
                      <a:r>
                        <a:rPr lang="en-US" sz="2400" dirty="0" smtClean="0">
                          <a:solidFill>
                            <a:schemeClr val="tx1"/>
                          </a:solidFill>
                          <a:latin typeface="Century Gothic" pitchFamily="34" charset="0"/>
                        </a:rPr>
                        <a:t>Liquid</a:t>
                      </a:r>
                      <a:r>
                        <a:rPr lang="en-US" sz="2400" baseline="0" dirty="0" smtClean="0">
                          <a:solidFill>
                            <a:schemeClr val="tx1"/>
                          </a:solidFill>
                          <a:latin typeface="Century Gothic" pitchFamily="34" charset="0"/>
                        </a:rPr>
                        <a:t> Alternative Risk Premia</a:t>
                      </a:r>
                      <a:endParaRPr lang="en-US" sz="2400" dirty="0">
                        <a:solidFill>
                          <a:schemeClr val="tx1"/>
                        </a:solidFill>
                        <a:latin typeface="Century Gothic" pitchFamily="34" charset="0"/>
                      </a:endParaRPr>
                    </a:p>
                  </a:txBody>
                  <a:tcPr marL="80682" marR="80682" marT="40341" marB="40341" anchor="ctr">
                    <a:solidFill>
                      <a:schemeClr val="bg1"/>
                    </a:solidFill>
                  </a:tcPr>
                </a:tc>
              </a:tr>
              <a:tr h="811661">
                <a:tc>
                  <a:txBody>
                    <a:bodyPr/>
                    <a:lstStyle/>
                    <a:p>
                      <a:pPr marL="342900" marR="0" indent="-342900" algn="l" defTabSz="1018824" rtl="0" eaLnBrk="1" fontAlgn="auto" latinLnBrk="0" hangingPunct="1">
                        <a:lnSpc>
                          <a:spcPct val="100000"/>
                        </a:lnSpc>
                        <a:spcBef>
                          <a:spcPts val="0"/>
                        </a:spcBef>
                        <a:spcAft>
                          <a:spcPts val="0"/>
                        </a:spcAft>
                        <a:buClr>
                          <a:srgbClr val="469AC5"/>
                        </a:buClr>
                        <a:buSzTx/>
                        <a:buFont typeface="Arial" panose="020B0604020202020204" pitchFamily="34" charset="0"/>
                        <a:buChar char="•"/>
                        <a:tabLst/>
                        <a:defRPr/>
                      </a:pPr>
                      <a:r>
                        <a:rPr lang="en-US" sz="2400" dirty="0" smtClean="0">
                          <a:solidFill>
                            <a:schemeClr val="tx1"/>
                          </a:solidFill>
                          <a:latin typeface="Century Gothic" pitchFamily="34" charset="0"/>
                        </a:rPr>
                        <a:t>Discretionary</a:t>
                      </a:r>
                      <a:r>
                        <a:rPr lang="en-US" sz="2400" baseline="0" dirty="0" smtClean="0">
                          <a:solidFill>
                            <a:schemeClr val="tx1"/>
                          </a:solidFill>
                          <a:latin typeface="Century Gothic" pitchFamily="34" charset="0"/>
                        </a:rPr>
                        <a:t> </a:t>
                      </a:r>
                      <a:r>
                        <a:rPr lang="en-US" sz="2400" dirty="0" smtClean="0">
                          <a:solidFill>
                            <a:schemeClr val="tx1"/>
                          </a:solidFill>
                          <a:latin typeface="Century Gothic" pitchFamily="34" charset="0"/>
                        </a:rPr>
                        <a:t>Global Macro</a:t>
                      </a:r>
                    </a:p>
                  </a:txBody>
                  <a:tcPr marL="80682" marR="80682" marT="40341" marB="40341" anchor="ctr">
                    <a:solidFill>
                      <a:schemeClr val="bg1"/>
                    </a:solidFill>
                  </a:tcPr>
                </a:tc>
              </a:tr>
              <a:tr h="811661">
                <a:tc>
                  <a:txBody>
                    <a:bodyPr/>
                    <a:lstStyle/>
                    <a:p>
                      <a:pPr marL="342900" indent="-342900">
                        <a:buClr>
                          <a:srgbClr val="469AC5"/>
                        </a:buClr>
                        <a:buFont typeface="Arial" panose="020B0604020202020204" pitchFamily="34" charset="0"/>
                        <a:buChar char="•"/>
                      </a:pPr>
                      <a:r>
                        <a:rPr lang="en-US" sz="2400" dirty="0" smtClean="0">
                          <a:solidFill>
                            <a:schemeClr val="tx1"/>
                          </a:solidFill>
                          <a:latin typeface="Century Gothic" pitchFamily="34" charset="0"/>
                        </a:rPr>
                        <a:t>Reinsurance</a:t>
                      </a:r>
                      <a:endParaRPr lang="en-US" sz="2400" dirty="0">
                        <a:solidFill>
                          <a:schemeClr val="tx1"/>
                        </a:solidFill>
                        <a:latin typeface="Century Gothic" pitchFamily="34" charset="0"/>
                      </a:endParaRPr>
                    </a:p>
                  </a:txBody>
                  <a:tcPr marL="80682" marR="80682" marT="40341" marB="40341" anchor="ctr">
                    <a:solidFill>
                      <a:schemeClr val="bg1"/>
                    </a:solidFill>
                  </a:tcPr>
                </a:tc>
              </a:tr>
              <a:tr h="811661">
                <a:tc>
                  <a:txBody>
                    <a:bodyPr/>
                    <a:lstStyle/>
                    <a:p>
                      <a:pPr marL="342900" indent="-342900">
                        <a:buClr>
                          <a:srgbClr val="469AC5"/>
                        </a:buClr>
                        <a:buFont typeface="Arial" panose="020B0604020202020204" pitchFamily="34" charset="0"/>
                        <a:buChar char="•"/>
                      </a:pPr>
                      <a:r>
                        <a:rPr lang="en-US" sz="2400" dirty="0" smtClean="0">
                          <a:solidFill>
                            <a:schemeClr val="tx1"/>
                          </a:solidFill>
                          <a:latin typeface="Century Gothic" pitchFamily="34" charset="0"/>
                        </a:rPr>
                        <a:t>Put</a:t>
                      </a:r>
                      <a:r>
                        <a:rPr lang="en-US" sz="2400" baseline="0" dirty="0" smtClean="0">
                          <a:solidFill>
                            <a:schemeClr val="tx1"/>
                          </a:solidFill>
                          <a:latin typeface="Century Gothic" pitchFamily="34" charset="0"/>
                        </a:rPr>
                        <a:t> buying</a:t>
                      </a:r>
                      <a:endParaRPr lang="en-US" sz="2400" dirty="0">
                        <a:solidFill>
                          <a:schemeClr val="tx1"/>
                        </a:solidFill>
                        <a:latin typeface="Century Gothic" pitchFamily="34" charset="0"/>
                      </a:endParaRPr>
                    </a:p>
                  </a:txBody>
                  <a:tcPr marL="80682" marR="80682" marT="40341" marB="40341" anchor="ctr">
                    <a:solidFill>
                      <a:schemeClr val="bg1"/>
                    </a:solidFill>
                  </a:tcPr>
                </a:tc>
              </a:tr>
            </a:tbl>
          </a:graphicData>
        </a:graphic>
      </p:graphicFrame>
    </p:spTree>
    <p:extLst>
      <p:ext uri="{BB962C8B-B14F-4D97-AF65-F5344CB8AC3E}">
        <p14:creationId xmlns:p14="http://schemas.microsoft.com/office/powerpoint/2010/main" val="2302573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9125" y="1008529"/>
            <a:ext cx="7986993" cy="5446059"/>
          </a:xfrm>
          <a:prstGeom prst="rect">
            <a:avLst/>
          </a:prstGeom>
        </p:spPr>
        <p:txBody>
          <a:bodyPr/>
          <a:lstStyle/>
          <a:p>
            <a:pPr>
              <a:buNone/>
            </a:pPr>
            <a:r>
              <a:rPr lang="en-US" sz="1235" dirty="0">
                <a:latin typeface="Century Gothic" pitchFamily="34" charset="0"/>
              </a:rPr>
              <a:t>  </a:t>
            </a:r>
          </a:p>
          <a:p>
            <a:endParaRPr lang="en-US" sz="1235" dirty="0">
              <a:latin typeface="Century Gothic" pitchFamily="34" charset="0"/>
            </a:endParaRPr>
          </a:p>
          <a:p>
            <a:pPr>
              <a:buNone/>
            </a:pPr>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a:p>
            <a:endParaRPr lang="en-US" sz="1235" dirty="0">
              <a:latin typeface="Century Gothic" pitchFamily="34" charset="0"/>
            </a:endParaRPr>
          </a:p>
        </p:txBody>
      </p:sp>
      <p:sp>
        <p:nvSpPr>
          <p:cNvPr id="6" name="TextBox 5"/>
          <p:cNvSpPr txBox="1"/>
          <p:nvPr/>
        </p:nvSpPr>
        <p:spPr>
          <a:xfrm>
            <a:off x="336176" y="370511"/>
            <a:ext cx="8404412" cy="498119"/>
          </a:xfrm>
          <a:prstGeom prst="rect">
            <a:avLst/>
          </a:prstGeom>
          <a:noFill/>
        </p:spPr>
        <p:txBody>
          <a:bodyPr wrap="square" lIns="89885" tIns="44943" rIns="89885" bIns="44943">
            <a:spAutoFit/>
          </a:bodyPr>
          <a:lstStyle/>
          <a:p>
            <a:pPr>
              <a:defRPr/>
            </a:pPr>
            <a:r>
              <a:rPr lang="en-US" sz="2647" kern="1800" dirty="0">
                <a:solidFill>
                  <a:srgbClr val="469AC5"/>
                </a:solidFill>
                <a:latin typeface="Palatino Linotype" pitchFamily="18" charset="0"/>
                <a:ea typeface="+mj-ea"/>
                <a:cs typeface="+mj-cs"/>
              </a:rPr>
              <a:t>Sub-Elements Considered    </a:t>
            </a:r>
          </a:p>
        </p:txBody>
      </p:sp>
      <p:graphicFrame>
        <p:nvGraphicFramePr>
          <p:cNvPr id="4" name="Table 3"/>
          <p:cNvGraphicFramePr>
            <a:graphicFrameLocks noGrp="1"/>
          </p:cNvGraphicFramePr>
          <p:nvPr>
            <p:extLst>
              <p:ext uri="{D42A27DB-BD31-4B8C-83A1-F6EECF244321}">
                <p14:modId xmlns:p14="http://schemas.microsoft.com/office/powerpoint/2010/main" val="2507488718"/>
              </p:ext>
            </p:extLst>
          </p:nvPr>
        </p:nvGraphicFramePr>
        <p:xfrm>
          <a:off x="403412" y="1339271"/>
          <a:ext cx="8026031" cy="3837846"/>
        </p:xfrm>
        <a:graphic>
          <a:graphicData uri="http://schemas.openxmlformats.org/drawingml/2006/table">
            <a:tbl>
              <a:tblPr firstRow="1" bandRow="1">
                <a:tableStyleId>{5C22544A-7EE6-4342-B048-85BDC9FD1C3A}</a:tableStyleId>
              </a:tblPr>
              <a:tblGrid>
                <a:gridCol w="1143000"/>
                <a:gridCol w="863508"/>
                <a:gridCol w="1003254"/>
                <a:gridCol w="1251094"/>
                <a:gridCol w="1210235"/>
                <a:gridCol w="806824"/>
                <a:gridCol w="874059"/>
                <a:gridCol w="874057"/>
              </a:tblGrid>
              <a:tr h="756364">
                <a:tc>
                  <a:txBody>
                    <a:bodyPr/>
                    <a:lstStyle/>
                    <a:p>
                      <a:r>
                        <a:rPr lang="en-US" sz="1600" dirty="0" smtClean="0"/>
                        <a:t>Element</a:t>
                      </a:r>
                      <a:endParaRPr lang="en-US" sz="1600" dirty="0"/>
                    </a:p>
                  </a:txBody>
                  <a:tcPr marL="80682" marR="80682" marT="40341" marB="40341" anchor="b"/>
                </a:tc>
                <a:tc>
                  <a:txBody>
                    <a:bodyPr/>
                    <a:lstStyle/>
                    <a:p>
                      <a:r>
                        <a:rPr lang="en-US" sz="1400" dirty="0" smtClean="0"/>
                        <a:t>Diversify</a:t>
                      </a:r>
                    </a:p>
                    <a:p>
                      <a:r>
                        <a:rPr lang="en-US" sz="1400" dirty="0" smtClean="0"/>
                        <a:t>-</a:t>
                      </a:r>
                      <a:r>
                        <a:rPr lang="en-US" sz="1400" dirty="0" err="1" smtClean="0"/>
                        <a:t>ing</a:t>
                      </a:r>
                      <a:endParaRPr lang="en-US" sz="1400" dirty="0"/>
                    </a:p>
                  </a:txBody>
                  <a:tcPr marL="80682" marR="80682" marT="40341" marB="40341" anchor="b"/>
                </a:tc>
                <a:tc>
                  <a:txBody>
                    <a:bodyPr/>
                    <a:lstStyle/>
                    <a:p>
                      <a:r>
                        <a:rPr lang="en-US" sz="1400" dirty="0" smtClean="0"/>
                        <a:t>Negative conditional</a:t>
                      </a:r>
                      <a:r>
                        <a:rPr lang="en-US" sz="1400" baseline="0" dirty="0" smtClean="0"/>
                        <a:t> correlation</a:t>
                      </a:r>
                      <a:endParaRPr lang="en-US" sz="1400" dirty="0"/>
                    </a:p>
                  </a:txBody>
                  <a:tcPr marL="80682" marR="80682" marT="40341" marB="40341" anchor="b">
                    <a:solidFill>
                      <a:schemeClr val="accent3"/>
                    </a:solidFill>
                  </a:tcPr>
                </a:tc>
                <a:tc>
                  <a:txBody>
                    <a:bodyPr/>
                    <a:lstStyle/>
                    <a:p>
                      <a:r>
                        <a:rPr lang="en-US" sz="1400" dirty="0" smtClean="0"/>
                        <a:t>Reactive to negative  equity events</a:t>
                      </a:r>
                      <a:endParaRPr lang="en-US" sz="1400" dirty="0"/>
                    </a:p>
                  </a:txBody>
                  <a:tcPr marL="80682" marR="80682" marT="40341" marB="40341" anchor="b">
                    <a:solidFill>
                      <a:schemeClr val="accent3"/>
                    </a:solidFill>
                  </a:tcPr>
                </a:tc>
                <a:tc>
                  <a:txBody>
                    <a:bodyPr/>
                    <a:lstStyle/>
                    <a:p>
                      <a:r>
                        <a:rPr lang="en-US" sz="1400" dirty="0" smtClean="0"/>
                        <a:t>Positive</a:t>
                      </a:r>
                      <a:r>
                        <a:rPr lang="en-US" sz="1400" baseline="0" dirty="0" smtClean="0"/>
                        <a:t> </a:t>
                      </a:r>
                      <a:r>
                        <a:rPr lang="en-US" sz="1400" dirty="0" smtClean="0"/>
                        <a:t>stand</a:t>
                      </a:r>
                      <a:r>
                        <a:rPr lang="en-US" sz="1400" baseline="0" dirty="0" smtClean="0"/>
                        <a:t> alone return to risk</a:t>
                      </a:r>
                      <a:endParaRPr lang="en-US" sz="1400" dirty="0"/>
                    </a:p>
                  </a:txBody>
                  <a:tcPr marL="80682" marR="80682" marT="40341" marB="40341" anchor="b"/>
                </a:tc>
                <a:tc>
                  <a:txBody>
                    <a:bodyPr/>
                    <a:lstStyle/>
                    <a:p>
                      <a:r>
                        <a:rPr lang="en-US" sz="1400" dirty="0" smtClean="0"/>
                        <a:t>Scalable</a:t>
                      </a:r>
                      <a:r>
                        <a:rPr lang="en-US" sz="1400" baseline="0" dirty="0" smtClean="0"/>
                        <a:t> </a:t>
                      </a:r>
                      <a:r>
                        <a:rPr lang="en-US" sz="1400" dirty="0" smtClean="0"/>
                        <a:t>Impact</a:t>
                      </a:r>
                      <a:endParaRPr lang="en-US" sz="1400" dirty="0"/>
                    </a:p>
                  </a:txBody>
                  <a:tcPr marL="80682" marR="80682" marT="40341" marB="40341" anchor="b"/>
                </a:tc>
                <a:tc>
                  <a:txBody>
                    <a:bodyPr/>
                    <a:lstStyle/>
                    <a:p>
                      <a:r>
                        <a:rPr lang="en-US" sz="1400" dirty="0" smtClean="0"/>
                        <a:t>Cost</a:t>
                      </a:r>
                      <a:r>
                        <a:rPr lang="en-US" sz="1400" baseline="0" dirty="0" smtClean="0"/>
                        <a:t> effective </a:t>
                      </a:r>
                    </a:p>
                    <a:p>
                      <a:r>
                        <a:rPr lang="en-US" sz="1400" baseline="0" dirty="0" smtClean="0"/>
                        <a:t>(fees)</a:t>
                      </a:r>
                      <a:endParaRPr lang="en-US" sz="1400" dirty="0"/>
                    </a:p>
                  </a:txBody>
                  <a:tcPr marL="80682" marR="80682" marT="40341" marB="40341" anchor="b"/>
                </a:tc>
                <a:tc>
                  <a:txBody>
                    <a:bodyPr/>
                    <a:lstStyle/>
                    <a:p>
                      <a:r>
                        <a:rPr lang="en-US" sz="1400" dirty="0" smtClean="0"/>
                        <a:t>At</a:t>
                      </a:r>
                      <a:r>
                        <a:rPr lang="en-US" sz="1400" baseline="0" dirty="0" smtClean="0"/>
                        <a:t> least </a:t>
                      </a:r>
                      <a:r>
                        <a:rPr lang="en-US" sz="1400" dirty="0" smtClean="0"/>
                        <a:t>Monthly</a:t>
                      </a:r>
                      <a:r>
                        <a:rPr lang="en-US" sz="1400" baseline="0" dirty="0" smtClean="0"/>
                        <a:t> </a:t>
                      </a:r>
                      <a:r>
                        <a:rPr lang="en-US" sz="1400" dirty="0" smtClean="0"/>
                        <a:t>Liquid</a:t>
                      </a:r>
                      <a:endParaRPr lang="en-US" sz="1400" dirty="0"/>
                    </a:p>
                  </a:txBody>
                  <a:tcPr marL="80682" marR="80682" marT="40341" marB="40341" anchor="b"/>
                </a:tc>
              </a:tr>
              <a:tr h="532256">
                <a:tc>
                  <a:txBody>
                    <a:bodyPr/>
                    <a:lstStyle/>
                    <a:p>
                      <a:r>
                        <a:rPr lang="en-US" sz="1400" dirty="0" smtClean="0">
                          <a:solidFill>
                            <a:schemeClr val="tx1"/>
                          </a:solidFill>
                        </a:rPr>
                        <a:t>Treasury rate duration</a:t>
                      </a:r>
                      <a:endParaRPr lang="en-US" sz="1400" dirty="0">
                        <a:solidFill>
                          <a:schemeClr val="tx1"/>
                        </a:solidFill>
                      </a:endParaRPr>
                    </a:p>
                  </a:txBody>
                  <a:tcPr marL="80682" marR="80682" marT="40341" marB="40341"/>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solidFill>
                      <a:schemeClr val="accent3">
                        <a:lumMod val="40000"/>
                        <a:lumOff val="60000"/>
                      </a:schemeClr>
                    </a:solidFill>
                  </a:tcPr>
                </a:tc>
                <a:tc>
                  <a:txBody>
                    <a:bodyPr/>
                    <a:lstStyle/>
                    <a:p>
                      <a:pPr algn="ctr"/>
                      <a:r>
                        <a:rPr lang="en-US" sz="1600" dirty="0" smtClean="0"/>
                        <a:t>x</a:t>
                      </a:r>
                      <a:endParaRPr lang="en-US" sz="1600" dirty="0"/>
                    </a:p>
                  </a:txBody>
                  <a:tcPr marL="80682" marR="80682" marT="40341" marB="40341" anchor="ctr">
                    <a:solidFill>
                      <a:schemeClr val="accent3">
                        <a:lumMod val="40000"/>
                        <a:lumOff val="60000"/>
                      </a:schemeClr>
                    </a:solidFill>
                  </a:tcPr>
                </a:tc>
                <a:tc>
                  <a:txBody>
                    <a:bodyPr/>
                    <a:lstStyle/>
                    <a:p>
                      <a:pPr algn="ctr"/>
                      <a:r>
                        <a:rPr lang="en-US" sz="1600" dirty="0" smtClean="0"/>
                        <a:t>x</a:t>
                      </a:r>
                    </a:p>
                    <a:p>
                      <a:pPr algn="ctr"/>
                      <a:r>
                        <a:rPr lang="en-US" sz="1200" dirty="0" smtClean="0"/>
                        <a:t>historically</a:t>
                      </a:r>
                      <a:endParaRPr lang="en-US" sz="12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r>
              <a:tr h="532256">
                <a:tc>
                  <a:txBody>
                    <a:bodyPr/>
                    <a:lstStyle/>
                    <a:p>
                      <a:r>
                        <a:rPr lang="en-US" sz="1400" dirty="0" smtClean="0">
                          <a:solidFill>
                            <a:schemeClr val="tx1"/>
                          </a:solidFill>
                        </a:rPr>
                        <a:t>Trend following</a:t>
                      </a:r>
                      <a:endParaRPr lang="en-US" sz="1400" dirty="0">
                        <a:solidFill>
                          <a:schemeClr val="tx1"/>
                        </a:solidFill>
                      </a:endParaRPr>
                    </a:p>
                  </a:txBody>
                  <a:tcPr marL="80682" marR="80682" marT="40341" marB="40341"/>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solidFill>
                      <a:schemeClr val="accent3">
                        <a:lumMod val="40000"/>
                        <a:lumOff val="60000"/>
                      </a:schemeClr>
                    </a:solidFill>
                  </a:tcPr>
                </a:tc>
                <a:tc>
                  <a:txBody>
                    <a:bodyPr/>
                    <a:lstStyle/>
                    <a:p>
                      <a:pPr algn="ctr"/>
                      <a:r>
                        <a:rPr lang="en-US" sz="1600" dirty="0" smtClean="0"/>
                        <a:t>x</a:t>
                      </a:r>
                      <a:endParaRPr lang="en-US" sz="1600" dirty="0"/>
                    </a:p>
                  </a:txBody>
                  <a:tcPr marL="80682" marR="80682" marT="40341" marB="40341" anchor="ctr">
                    <a:solidFill>
                      <a:schemeClr val="accent3">
                        <a:lumMod val="40000"/>
                        <a:lumOff val="60000"/>
                      </a:schemeClr>
                    </a:solidFill>
                  </a:tcP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r>
              <a:tr h="756364">
                <a:tc>
                  <a:txBody>
                    <a:bodyPr/>
                    <a:lstStyle/>
                    <a:p>
                      <a:r>
                        <a:rPr lang="en-US" sz="1400" dirty="0" smtClean="0">
                          <a:solidFill>
                            <a:schemeClr val="tx1"/>
                          </a:solidFill>
                        </a:rPr>
                        <a:t>Liquid</a:t>
                      </a:r>
                      <a:r>
                        <a:rPr lang="en-US" sz="1400" baseline="0" dirty="0" smtClean="0">
                          <a:solidFill>
                            <a:schemeClr val="tx1"/>
                          </a:solidFill>
                        </a:rPr>
                        <a:t> Alternative Risk Premia</a:t>
                      </a:r>
                      <a:endParaRPr lang="en-US" sz="1400" dirty="0">
                        <a:solidFill>
                          <a:schemeClr val="tx1"/>
                        </a:solidFill>
                      </a:endParaRPr>
                    </a:p>
                  </a:txBody>
                  <a:tcPr marL="80682" marR="80682" marT="40341" marB="40341"/>
                </a:tc>
                <a:tc>
                  <a:txBody>
                    <a:bodyPr/>
                    <a:lstStyle/>
                    <a:p>
                      <a:pPr algn="ctr"/>
                      <a:r>
                        <a:rPr lang="en-US" sz="1600" dirty="0" smtClean="0"/>
                        <a:t>x</a:t>
                      </a:r>
                      <a:endParaRPr lang="en-US" sz="1600" dirty="0"/>
                    </a:p>
                  </a:txBody>
                  <a:tcPr marL="80682" marR="80682" marT="40341" marB="40341" anchor="ctr"/>
                </a:tc>
                <a:tc>
                  <a:txBody>
                    <a:bodyPr/>
                    <a:lstStyle/>
                    <a:p>
                      <a:pPr algn="ctr"/>
                      <a:endParaRPr lang="en-US" sz="1600" dirty="0"/>
                    </a:p>
                  </a:txBody>
                  <a:tcPr marL="80682" marR="80682" marT="40341" marB="40341" anchor="ctr">
                    <a:solidFill>
                      <a:schemeClr val="accent3">
                        <a:lumMod val="40000"/>
                        <a:lumOff val="60000"/>
                      </a:schemeClr>
                    </a:solidFill>
                  </a:tcPr>
                </a:tc>
                <a:tc>
                  <a:txBody>
                    <a:bodyPr/>
                    <a:lstStyle/>
                    <a:p>
                      <a:pPr algn="ctr"/>
                      <a:endParaRPr lang="en-US" sz="1600" dirty="0"/>
                    </a:p>
                  </a:txBody>
                  <a:tcPr marL="80682" marR="80682" marT="40341" marB="40341" anchor="ctr">
                    <a:solidFill>
                      <a:schemeClr val="accent3">
                        <a:lumMod val="40000"/>
                        <a:lumOff val="60000"/>
                      </a:schemeClr>
                    </a:solidFill>
                  </a:tcP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r>
              <a:tr h="532256">
                <a:tc>
                  <a:txBody>
                    <a:bodyPr/>
                    <a:lstStyle/>
                    <a:p>
                      <a:pPr marL="0" marR="0" indent="0" algn="l" defTabSz="1018824"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Discretionary</a:t>
                      </a:r>
                      <a:r>
                        <a:rPr lang="en-US" sz="1400" baseline="0" dirty="0" smtClean="0">
                          <a:solidFill>
                            <a:schemeClr val="tx1"/>
                          </a:solidFill>
                        </a:rPr>
                        <a:t> </a:t>
                      </a:r>
                      <a:r>
                        <a:rPr lang="en-US" sz="1400" dirty="0" smtClean="0">
                          <a:solidFill>
                            <a:schemeClr val="tx1"/>
                          </a:solidFill>
                        </a:rPr>
                        <a:t>Global Macro</a:t>
                      </a:r>
                    </a:p>
                  </a:txBody>
                  <a:tcPr marL="80682" marR="80682" marT="40341" marB="40341"/>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solidFill>
                      <a:schemeClr val="accent3">
                        <a:lumMod val="40000"/>
                        <a:lumOff val="60000"/>
                      </a:schemeClr>
                    </a:solidFill>
                  </a:tcPr>
                </a:tc>
                <a:tc>
                  <a:txBody>
                    <a:bodyPr/>
                    <a:lstStyle/>
                    <a:p>
                      <a:pPr algn="ctr"/>
                      <a:r>
                        <a:rPr lang="en-US" sz="1600" dirty="0" smtClean="0"/>
                        <a:t>x</a:t>
                      </a:r>
                      <a:endParaRPr lang="en-US" sz="1600" dirty="0"/>
                    </a:p>
                  </a:txBody>
                  <a:tcPr marL="80682" marR="80682" marT="40341" marB="40341" anchor="ctr">
                    <a:solidFill>
                      <a:schemeClr val="accent3">
                        <a:lumMod val="40000"/>
                        <a:lumOff val="60000"/>
                      </a:schemeClr>
                    </a:solidFill>
                  </a:tcPr>
                </a:tc>
                <a:tc>
                  <a:txBody>
                    <a:bodyPr/>
                    <a:lstStyle/>
                    <a:p>
                      <a:pPr algn="ctr"/>
                      <a:r>
                        <a:rPr lang="en-US" sz="1600" dirty="0" smtClean="0"/>
                        <a:t>x</a:t>
                      </a:r>
                      <a:endParaRPr lang="en-US" sz="1600" dirty="0"/>
                    </a:p>
                  </a:txBody>
                  <a:tcPr marL="80682" marR="80682" marT="40341" marB="40341" anchor="ctr"/>
                </a:tc>
                <a:tc>
                  <a:txBody>
                    <a:bodyPr/>
                    <a:lstStyle/>
                    <a:p>
                      <a:pPr algn="ctr"/>
                      <a:endParaRPr lang="en-US" sz="1200" dirty="0"/>
                    </a:p>
                  </a:txBody>
                  <a:tcPr marL="80682" marR="80682" marT="40341" marB="40341" anchor="ctr"/>
                </a:tc>
                <a:tc>
                  <a:txBody>
                    <a:bodyPr/>
                    <a:lstStyle/>
                    <a:p>
                      <a:pPr algn="ctr"/>
                      <a:endParaRPr lang="en-US" sz="1600" dirty="0"/>
                    </a:p>
                  </a:txBody>
                  <a:tcPr marL="80682" marR="80682" marT="40341" marB="40341" anchor="ctr"/>
                </a:tc>
                <a:tc>
                  <a:txBody>
                    <a:bodyPr/>
                    <a:lstStyle/>
                    <a:p>
                      <a:pPr marL="0" marR="0" indent="0" algn="ctr" defTabSz="1018824" rtl="0" eaLnBrk="1" fontAlgn="auto" latinLnBrk="0" hangingPunct="1">
                        <a:lnSpc>
                          <a:spcPct val="100000"/>
                        </a:lnSpc>
                        <a:spcBef>
                          <a:spcPts val="0"/>
                        </a:spcBef>
                        <a:spcAft>
                          <a:spcPts val="0"/>
                        </a:spcAft>
                        <a:buClrTx/>
                        <a:buSzTx/>
                        <a:buFontTx/>
                        <a:buNone/>
                        <a:tabLst/>
                        <a:defRPr/>
                      </a:pPr>
                      <a:r>
                        <a:rPr lang="en-US" sz="1200" dirty="0" smtClean="0"/>
                        <a:t>Typically no</a:t>
                      </a:r>
                    </a:p>
                  </a:txBody>
                  <a:tcPr marL="80682" marR="80682" marT="40341" marB="40341" anchor="ctr"/>
                </a:tc>
              </a:tr>
              <a:tr h="364175">
                <a:tc>
                  <a:txBody>
                    <a:bodyPr/>
                    <a:lstStyle/>
                    <a:p>
                      <a:r>
                        <a:rPr lang="en-US" sz="1400" dirty="0" smtClean="0">
                          <a:solidFill>
                            <a:schemeClr val="tx1"/>
                          </a:solidFill>
                        </a:rPr>
                        <a:t>Reinsurance</a:t>
                      </a:r>
                      <a:endParaRPr lang="en-US" sz="1400" dirty="0">
                        <a:solidFill>
                          <a:schemeClr val="tx1"/>
                        </a:solidFill>
                      </a:endParaRPr>
                    </a:p>
                  </a:txBody>
                  <a:tcPr marL="80682" marR="80682" marT="40341" marB="40341"/>
                </a:tc>
                <a:tc>
                  <a:txBody>
                    <a:bodyPr/>
                    <a:lstStyle/>
                    <a:p>
                      <a:pPr algn="ctr"/>
                      <a:r>
                        <a:rPr lang="en-US" sz="1600" dirty="0" smtClean="0"/>
                        <a:t>x</a:t>
                      </a:r>
                      <a:endParaRPr lang="en-US" sz="1600" dirty="0"/>
                    </a:p>
                  </a:txBody>
                  <a:tcPr marL="80682" marR="80682" marT="40341" marB="40341" anchor="ctr"/>
                </a:tc>
                <a:tc>
                  <a:txBody>
                    <a:bodyPr/>
                    <a:lstStyle/>
                    <a:p>
                      <a:pPr algn="ctr"/>
                      <a:endParaRPr lang="en-US" sz="1600" dirty="0"/>
                    </a:p>
                  </a:txBody>
                  <a:tcPr marL="80682" marR="80682" marT="40341" marB="40341" anchor="ctr">
                    <a:solidFill>
                      <a:schemeClr val="accent3">
                        <a:lumMod val="40000"/>
                        <a:lumOff val="60000"/>
                      </a:schemeClr>
                    </a:solidFill>
                  </a:tcPr>
                </a:tc>
                <a:tc>
                  <a:txBody>
                    <a:bodyPr/>
                    <a:lstStyle/>
                    <a:p>
                      <a:pPr algn="ctr"/>
                      <a:endParaRPr lang="en-US" sz="1600" dirty="0"/>
                    </a:p>
                  </a:txBody>
                  <a:tcPr marL="80682" marR="80682" marT="40341" marB="40341" anchor="ctr">
                    <a:solidFill>
                      <a:schemeClr val="accent3">
                        <a:lumMod val="40000"/>
                        <a:lumOff val="60000"/>
                      </a:schemeClr>
                    </a:solidFill>
                  </a:tcPr>
                </a:tc>
                <a:tc>
                  <a:txBody>
                    <a:bodyPr/>
                    <a:lstStyle/>
                    <a:p>
                      <a:pPr algn="ctr"/>
                      <a:r>
                        <a:rPr lang="en-US" sz="1600" dirty="0" smtClean="0"/>
                        <a:t>x</a:t>
                      </a:r>
                      <a:endParaRPr lang="en-US" sz="1600" dirty="0"/>
                    </a:p>
                  </a:txBody>
                  <a:tcPr marL="80682" marR="80682" marT="40341" marB="40341" anchor="ctr"/>
                </a:tc>
                <a:tc>
                  <a:txBody>
                    <a:bodyPr/>
                    <a:lstStyle/>
                    <a:p>
                      <a:pPr algn="ct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c>
                  <a:txBody>
                    <a:bodyPr/>
                    <a:lstStyle/>
                    <a:p>
                      <a:pPr algn="ctr"/>
                      <a:endParaRPr lang="en-US" sz="1600" dirty="0"/>
                    </a:p>
                  </a:txBody>
                  <a:tcPr marL="80682" marR="80682" marT="40341" marB="40341" anchor="ctr"/>
                </a:tc>
              </a:tr>
              <a:tr h="364175">
                <a:tc>
                  <a:txBody>
                    <a:bodyPr/>
                    <a:lstStyle/>
                    <a:p>
                      <a:r>
                        <a:rPr lang="en-US" sz="1400" dirty="0" smtClean="0">
                          <a:solidFill>
                            <a:schemeClr val="tx1"/>
                          </a:solidFill>
                        </a:rPr>
                        <a:t>Put</a:t>
                      </a:r>
                      <a:r>
                        <a:rPr lang="en-US" sz="1400" baseline="0" dirty="0" smtClean="0">
                          <a:solidFill>
                            <a:schemeClr val="tx1"/>
                          </a:solidFill>
                        </a:rPr>
                        <a:t> buying</a:t>
                      </a:r>
                      <a:endParaRPr lang="en-US" sz="1400" dirty="0">
                        <a:solidFill>
                          <a:schemeClr val="tx1"/>
                        </a:solidFill>
                      </a:endParaRPr>
                    </a:p>
                  </a:txBody>
                  <a:tcPr marL="80682" marR="80682" marT="40341" marB="40341"/>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solidFill>
                      <a:schemeClr val="accent3">
                        <a:lumMod val="40000"/>
                        <a:lumOff val="60000"/>
                      </a:schemeClr>
                    </a:solidFill>
                  </a:tcPr>
                </a:tc>
                <a:tc>
                  <a:txBody>
                    <a:bodyPr/>
                    <a:lstStyle/>
                    <a:p>
                      <a:pPr algn="ctr"/>
                      <a:r>
                        <a:rPr lang="en-US" sz="1600" dirty="0" smtClean="0"/>
                        <a:t>x</a:t>
                      </a:r>
                      <a:endParaRPr lang="en-US" sz="1600" dirty="0"/>
                    </a:p>
                  </a:txBody>
                  <a:tcPr marL="80682" marR="80682" marT="40341" marB="40341" anchor="ctr">
                    <a:solidFill>
                      <a:schemeClr val="accent3">
                        <a:lumMod val="40000"/>
                        <a:lumOff val="60000"/>
                      </a:schemeClr>
                    </a:solidFill>
                  </a:tcPr>
                </a:tc>
                <a:tc>
                  <a:txBody>
                    <a:bodyPr/>
                    <a:lstStyle/>
                    <a:p>
                      <a:pPr algn="ct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c>
                  <a:txBody>
                    <a:bodyPr/>
                    <a:lstStyle/>
                    <a:p>
                      <a:pPr algn="ctr"/>
                      <a:r>
                        <a:rPr lang="en-US" sz="1600" dirty="0" smtClean="0"/>
                        <a:t>x</a:t>
                      </a:r>
                      <a:endParaRPr lang="en-US" sz="1600" dirty="0"/>
                    </a:p>
                  </a:txBody>
                  <a:tcPr marL="80682" marR="80682" marT="40341" marB="40341" anchor="ctr"/>
                </a:tc>
              </a:tr>
            </a:tbl>
          </a:graphicData>
        </a:graphic>
      </p:graphicFrame>
      <p:sp>
        <p:nvSpPr>
          <p:cNvPr id="5" name="Oval 4"/>
          <p:cNvSpPr/>
          <p:nvPr/>
        </p:nvSpPr>
        <p:spPr>
          <a:xfrm>
            <a:off x="4917142" y="4838373"/>
            <a:ext cx="739588" cy="3209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891675" y="3967245"/>
            <a:ext cx="739588" cy="4034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750144" y="3992908"/>
            <a:ext cx="739588" cy="4034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7597588" y="3967245"/>
            <a:ext cx="739588" cy="4034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891675" y="4452891"/>
            <a:ext cx="739588" cy="3209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597588" y="4452892"/>
            <a:ext cx="739588" cy="3209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
          <p:cNvSpPr txBox="1">
            <a:spLocks/>
          </p:cNvSpPr>
          <p:nvPr/>
        </p:nvSpPr>
        <p:spPr>
          <a:xfrm>
            <a:off x="403412" y="5177117"/>
            <a:ext cx="7664824" cy="1277471"/>
          </a:xfrm>
          <a:prstGeom prst="rect">
            <a:avLst/>
          </a:prstGeom>
        </p:spPr>
        <p:txBody>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796751" lvl="1" indent="-403433">
              <a:buFont typeface="Arial" pitchFamily="34" charset="0"/>
              <a:buAutoNum type="arabicPeriod"/>
            </a:pPr>
            <a:r>
              <a:rPr lang="en-US" sz="1677" b="1" dirty="0">
                <a:latin typeface="Century Gothic" panose="020B0502020202020204" pitchFamily="34" charset="0"/>
                <a:cs typeface="Arial" pitchFamily="34" charset="0"/>
              </a:rPr>
              <a:t>Treasury rate duration</a:t>
            </a:r>
            <a:r>
              <a:rPr lang="en-US" sz="1677" dirty="0">
                <a:latin typeface="Century Gothic" panose="020B0502020202020204" pitchFamily="34" charset="0"/>
                <a:cs typeface="Arial" pitchFamily="34" charset="0"/>
              </a:rPr>
              <a:t> and </a:t>
            </a:r>
            <a:r>
              <a:rPr lang="en-US" sz="1677" b="1" dirty="0">
                <a:latin typeface="Century Gothic" panose="020B0502020202020204" pitchFamily="34" charset="0"/>
                <a:cs typeface="Arial" pitchFamily="34" charset="0"/>
              </a:rPr>
              <a:t>trend following</a:t>
            </a:r>
            <a:r>
              <a:rPr lang="en-US" sz="1677" dirty="0">
                <a:latin typeface="Century Gothic" panose="020B0502020202020204" pitchFamily="34" charset="0"/>
                <a:cs typeface="Arial" pitchFamily="34" charset="0"/>
              </a:rPr>
              <a:t> meet all the goals</a:t>
            </a:r>
          </a:p>
          <a:p>
            <a:pPr marL="796751" lvl="1" indent="-403433">
              <a:buFont typeface="Arial" pitchFamily="34" charset="0"/>
              <a:buAutoNum type="arabicPeriod"/>
            </a:pPr>
            <a:r>
              <a:rPr lang="en-US" sz="1677" b="1" dirty="0">
                <a:latin typeface="Century Gothic" panose="020B0502020202020204" pitchFamily="34" charset="0"/>
                <a:cs typeface="Arial" pitchFamily="34" charset="0"/>
              </a:rPr>
              <a:t>Liquid alternative risk </a:t>
            </a:r>
            <a:r>
              <a:rPr lang="en-US" sz="1677" b="1" dirty="0" err="1">
                <a:latin typeface="Century Gothic" panose="020B0502020202020204" pitchFamily="34" charset="0"/>
                <a:cs typeface="Arial" pitchFamily="34" charset="0"/>
              </a:rPr>
              <a:t>premia</a:t>
            </a:r>
            <a:r>
              <a:rPr lang="en-US" sz="1677" dirty="0">
                <a:latin typeface="Century Gothic" panose="020B0502020202020204" pitchFamily="34" charset="0"/>
                <a:cs typeface="Arial" pitchFamily="34" charset="0"/>
              </a:rPr>
              <a:t> strategies hit all the </a:t>
            </a:r>
            <a:r>
              <a:rPr lang="en-US" sz="1677" dirty="0" smtClean="0">
                <a:latin typeface="Century Gothic" panose="020B0502020202020204" pitchFamily="34" charset="0"/>
                <a:cs typeface="Arial" pitchFamily="34" charset="0"/>
              </a:rPr>
              <a:t>required goals, </a:t>
            </a:r>
            <a:r>
              <a:rPr lang="en-US" sz="1677" dirty="0">
                <a:latin typeface="Century Gothic" panose="020B0502020202020204" pitchFamily="34" charset="0"/>
                <a:cs typeface="Arial" pitchFamily="34" charset="0"/>
              </a:rPr>
              <a:t>but do not react to equity crisis reliably</a:t>
            </a:r>
          </a:p>
          <a:p>
            <a:pPr marL="796751" lvl="1" indent="-403433">
              <a:buFont typeface="Arial" pitchFamily="34" charset="0"/>
              <a:buAutoNum type="arabicPeriod"/>
            </a:pPr>
            <a:r>
              <a:rPr lang="en-US" sz="1677" dirty="0">
                <a:latin typeface="Century Gothic" panose="020B0502020202020204" pitchFamily="34" charset="0"/>
                <a:cs typeface="Arial" pitchFamily="34" charset="0"/>
              </a:rPr>
              <a:t>Other strategies do not meet all of the required goals</a:t>
            </a:r>
            <a:endParaRPr lang="en-US" sz="1765" dirty="0">
              <a:latin typeface="Century Gothic" pitchFamily="34" charset="0"/>
            </a:endParaRPr>
          </a:p>
        </p:txBody>
      </p:sp>
      <p:sp>
        <p:nvSpPr>
          <p:cNvPr id="13" name="Rectangle 12"/>
          <p:cNvSpPr/>
          <p:nvPr/>
        </p:nvSpPr>
        <p:spPr>
          <a:xfrm>
            <a:off x="2375647" y="973031"/>
            <a:ext cx="2339788" cy="338554"/>
          </a:xfrm>
          <a:prstGeom prst="rect">
            <a:avLst/>
          </a:prstGeom>
        </p:spPr>
        <p:txBody>
          <a:bodyPr wrap="square">
            <a:spAutoFit/>
          </a:bodyPr>
          <a:lstStyle/>
          <a:p>
            <a:r>
              <a:rPr lang="en-US" sz="1600" dirty="0"/>
              <a:t>Desirable, not </a:t>
            </a:r>
            <a:r>
              <a:rPr lang="en-US" sz="1600" dirty="0" smtClean="0"/>
              <a:t>required</a:t>
            </a:r>
            <a:endParaRPr lang="en-US" dirty="0"/>
          </a:p>
        </p:txBody>
      </p:sp>
    </p:spTree>
    <p:extLst>
      <p:ext uri="{BB962C8B-B14F-4D97-AF65-F5344CB8AC3E}">
        <p14:creationId xmlns:p14="http://schemas.microsoft.com/office/powerpoint/2010/main" val="3141004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10769" y="440372"/>
            <a:ext cx="8660272" cy="461643"/>
          </a:xfrm>
          <a:prstGeom prst="rect">
            <a:avLst/>
          </a:prstGeom>
        </p:spPr>
        <p:txBody>
          <a:bodyPr wrap="square" lIns="91418" tIns="45709" rIns="91418" bIns="45709">
            <a:spAutoFit/>
          </a:bodyPr>
          <a:lstStyle/>
          <a:p>
            <a:pPr>
              <a:defRPr/>
            </a:pPr>
            <a:r>
              <a:rPr lang="en-US" sz="2400" dirty="0" smtClean="0">
                <a:solidFill>
                  <a:srgbClr val="469AC5"/>
                </a:solidFill>
                <a:latin typeface="Palatino Linotype" pitchFamily="18" charset="0"/>
                <a:cs typeface="Arial" pitchFamily="34" charset="0"/>
              </a:rPr>
              <a:t>New Class: Crisis </a:t>
            </a:r>
            <a:r>
              <a:rPr lang="en-US" sz="2400" dirty="0" smtClean="0">
                <a:solidFill>
                  <a:srgbClr val="469AC5"/>
                </a:solidFill>
                <a:latin typeface="Palatino Linotype" pitchFamily="18" charset="0"/>
                <a:cs typeface="Arial" pitchFamily="34" charset="0"/>
              </a:rPr>
              <a:t>Protection</a:t>
            </a:r>
            <a:r>
              <a:rPr lang="en-US" sz="2400" dirty="0" smtClean="0">
                <a:solidFill>
                  <a:srgbClr val="469AC5"/>
                </a:solidFill>
                <a:latin typeface="Palatino Linotype" pitchFamily="18" charset="0"/>
                <a:cs typeface="Arial" pitchFamily="34" charset="0"/>
              </a:rPr>
              <a:t>, One Proposed Structure</a:t>
            </a:r>
            <a:endParaRPr lang="en-US" sz="2400" dirty="0">
              <a:solidFill>
                <a:srgbClr val="469AC5"/>
              </a:solidFill>
              <a:latin typeface="Palatino Linotype" pitchFamily="18" charset="0"/>
              <a:cs typeface="Arial" pitchFamily="34" charset="0"/>
            </a:endParaRPr>
          </a:p>
        </p:txBody>
      </p:sp>
      <p:sp>
        <p:nvSpPr>
          <p:cNvPr id="8" name="Rectangle 1028"/>
          <p:cNvSpPr>
            <a:spLocks noChangeArrowheads="1"/>
          </p:cNvSpPr>
          <p:nvPr/>
        </p:nvSpPr>
        <p:spPr bwMode="auto">
          <a:xfrm>
            <a:off x="200473" y="1072704"/>
            <a:ext cx="8870568" cy="5586122"/>
          </a:xfrm>
          <a:prstGeom prst="rect">
            <a:avLst/>
          </a:prstGeom>
          <a:noFill/>
          <a:ln w="9525">
            <a:noFill/>
            <a:miter lim="800000"/>
            <a:headEnd/>
            <a:tailEnd/>
          </a:ln>
          <a:effectLst/>
        </p:spPr>
        <p:txBody>
          <a:bodyPr wrap="square" lIns="91418" tIns="45709" rIns="91418" bIns="45709">
            <a:spAutoFit/>
          </a:bodyPr>
          <a:lstStyle/>
          <a:p>
            <a:pPr marL="171410" lvl="1">
              <a:spcAft>
                <a:spcPts val="600"/>
              </a:spcAft>
              <a:buClr>
                <a:srgbClr val="469AC5"/>
              </a:buClr>
            </a:pPr>
            <a:r>
              <a:rPr lang="en-US" sz="2000" u="sng" dirty="0" smtClean="0">
                <a:solidFill>
                  <a:srgbClr val="000000"/>
                </a:solidFill>
                <a:latin typeface="Century Gothic" pitchFamily="34" charset="0"/>
              </a:rPr>
              <a:t>Potential underlying strategies</a:t>
            </a:r>
            <a:r>
              <a:rPr lang="en-US" sz="2000" dirty="0">
                <a:solidFill>
                  <a:srgbClr val="000000"/>
                </a:solidFill>
                <a:latin typeface="Century Gothic" pitchFamily="34" charset="0"/>
              </a:rPr>
              <a:t> </a:t>
            </a:r>
            <a:r>
              <a:rPr lang="en-US" sz="2000" dirty="0" smtClean="0">
                <a:solidFill>
                  <a:srgbClr val="000000"/>
                </a:solidFill>
                <a:latin typeface="Century Gothic" pitchFamily="34" charset="0"/>
              </a:rPr>
              <a:t>                    </a:t>
            </a:r>
          </a:p>
          <a:p>
            <a:pPr marL="918947" lvl="1" indent="-290445">
              <a:spcAft>
                <a:spcPts val="600"/>
              </a:spcAft>
              <a:buClr>
                <a:srgbClr val="469AC5"/>
              </a:buClr>
              <a:buFontTx/>
              <a:buChar char="•"/>
            </a:pPr>
            <a:r>
              <a:rPr lang="en-US" dirty="0">
                <a:solidFill>
                  <a:srgbClr val="000000"/>
                </a:solidFill>
                <a:latin typeface="Century Gothic" pitchFamily="34" charset="0"/>
              </a:rPr>
              <a:t>Long-term Treasuries (duration)</a:t>
            </a:r>
          </a:p>
          <a:p>
            <a:pPr marL="918947" lvl="1" indent="-290445">
              <a:spcAft>
                <a:spcPts val="600"/>
              </a:spcAft>
              <a:buClr>
                <a:srgbClr val="469AC5"/>
              </a:buClr>
              <a:buFontTx/>
              <a:buChar char="•"/>
            </a:pPr>
            <a:r>
              <a:rPr lang="en-US" dirty="0">
                <a:solidFill>
                  <a:srgbClr val="000000"/>
                </a:solidFill>
                <a:latin typeface="Century Gothic" pitchFamily="34" charset="0"/>
              </a:rPr>
              <a:t>Trend Following / Managed Futures</a:t>
            </a:r>
          </a:p>
          <a:p>
            <a:pPr marL="918947" lvl="1" indent="-290445">
              <a:spcAft>
                <a:spcPts val="600"/>
              </a:spcAft>
              <a:buClr>
                <a:srgbClr val="469AC5"/>
              </a:buClr>
              <a:buFontTx/>
              <a:buChar char="•"/>
            </a:pPr>
            <a:r>
              <a:rPr lang="en-US" dirty="0">
                <a:solidFill>
                  <a:srgbClr val="000000"/>
                </a:solidFill>
                <a:latin typeface="Century Gothic" pitchFamily="34" charset="0"/>
              </a:rPr>
              <a:t>Liquid Alternative Premia </a:t>
            </a:r>
          </a:p>
          <a:p>
            <a:pPr marL="171410" lvl="1">
              <a:spcAft>
                <a:spcPts val="600"/>
              </a:spcAft>
              <a:buClr>
                <a:srgbClr val="469AC5"/>
              </a:buClr>
            </a:pPr>
            <a:endParaRPr lang="en-US" sz="1600" u="sng" dirty="0">
              <a:solidFill>
                <a:srgbClr val="000000"/>
              </a:solidFill>
              <a:latin typeface="Century Gothic" pitchFamily="34" charset="0"/>
            </a:endParaRPr>
          </a:p>
          <a:p>
            <a:pPr marL="171410" lvl="1">
              <a:spcAft>
                <a:spcPts val="600"/>
              </a:spcAft>
              <a:buClr>
                <a:srgbClr val="469AC5"/>
              </a:buClr>
            </a:pPr>
            <a:r>
              <a:rPr lang="en-US" sz="2000" u="sng" dirty="0" smtClean="0">
                <a:solidFill>
                  <a:srgbClr val="000000"/>
                </a:solidFill>
                <a:latin typeface="Century Gothic" pitchFamily="34" charset="0"/>
              </a:rPr>
              <a:t>Proposed </a:t>
            </a:r>
            <a:r>
              <a:rPr lang="en-US" sz="2000" u="sng" dirty="0">
                <a:solidFill>
                  <a:srgbClr val="000000"/>
                </a:solidFill>
                <a:latin typeface="Century Gothic" pitchFamily="34" charset="0"/>
              </a:rPr>
              <a:t>Initial Structure &amp; Historical </a:t>
            </a:r>
            <a:r>
              <a:rPr lang="en-US" sz="2000" u="sng" dirty="0" smtClean="0">
                <a:solidFill>
                  <a:srgbClr val="000000"/>
                </a:solidFill>
                <a:latin typeface="Century Gothic" pitchFamily="34" charset="0"/>
              </a:rPr>
              <a:t>Returns</a:t>
            </a:r>
            <a:endParaRPr lang="en-US" sz="2000" dirty="0" smtClean="0">
              <a:solidFill>
                <a:srgbClr val="000000"/>
              </a:solidFill>
              <a:latin typeface="Century Gothic" pitchFamily="34" charset="0"/>
            </a:endParaRPr>
          </a:p>
          <a:p>
            <a:pPr marL="918947" lvl="1" indent="-290445">
              <a:spcAft>
                <a:spcPts val="600"/>
              </a:spcAft>
              <a:buClr>
                <a:srgbClr val="469AC5"/>
              </a:buClr>
              <a:buFontTx/>
              <a:buChar char="•"/>
            </a:pPr>
            <a:endParaRPr lang="en-US" sz="1000" dirty="0" smtClean="0">
              <a:solidFill>
                <a:srgbClr val="000000"/>
              </a:solidFill>
              <a:latin typeface="Century Gothic" pitchFamily="34" charset="0"/>
            </a:endParaRPr>
          </a:p>
          <a:p>
            <a:pPr marL="0" lvl="1">
              <a:spcAft>
                <a:spcPts val="600"/>
              </a:spcAft>
              <a:buClr>
                <a:srgbClr val="469AC5"/>
              </a:buClr>
            </a:pPr>
            <a:r>
              <a:rPr lang="en-US" sz="1200" dirty="0" smtClean="0">
                <a:solidFill>
                  <a:srgbClr val="000000"/>
                </a:solidFill>
                <a:latin typeface="Century Gothic" pitchFamily="34" charset="0"/>
              </a:rPr>
              <a:t>          </a:t>
            </a: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lgn="ctr">
              <a:spcAft>
                <a:spcPts val="600"/>
              </a:spcAft>
              <a:buClr>
                <a:srgbClr val="469AC5"/>
              </a:buClr>
            </a:pPr>
            <a:endParaRPr lang="en-US" sz="1400" u="sng" dirty="0" smtClean="0">
              <a:solidFill>
                <a:srgbClr val="000000"/>
              </a:solidFill>
              <a:latin typeface="Century Gothic" pitchFamily="34" charset="0"/>
            </a:endParaRPr>
          </a:p>
          <a:p>
            <a:pPr marL="0" lvl="1">
              <a:spcAft>
                <a:spcPts val="600"/>
              </a:spcAft>
              <a:buClr>
                <a:srgbClr val="469AC5"/>
              </a:buClr>
            </a:pPr>
            <a:endParaRPr lang="en-US" sz="1400" u="sng" dirty="0" smtClean="0">
              <a:solidFill>
                <a:srgbClr val="000000"/>
              </a:solidFill>
              <a:latin typeface="Century Gothic" pitchFamily="34" charset="0"/>
            </a:endParaRPr>
          </a:p>
        </p:txBody>
      </p:sp>
      <p:pic>
        <p:nvPicPr>
          <p:cNvPr id="7" name="Picture 2"/>
          <p:cNvPicPr>
            <a:picLocks noChangeAspect="1" noChangeArrowheads="1"/>
          </p:cNvPicPr>
          <p:nvPr/>
        </p:nvPicPr>
        <p:blipFill>
          <a:blip r:embed="rId2" cstate="print"/>
          <a:srcRect l="21020" t="5029" r="21059" b="4449"/>
          <a:stretch>
            <a:fillRect/>
          </a:stretch>
        </p:blipFill>
        <p:spPr bwMode="auto">
          <a:xfrm>
            <a:off x="514377" y="3211572"/>
            <a:ext cx="3388888" cy="3197580"/>
          </a:xfrm>
          <a:prstGeom prst="rect">
            <a:avLst/>
          </a:prstGeom>
          <a:noFill/>
          <a:ln w="9525">
            <a:noFill/>
            <a:miter lim="800000"/>
            <a:headEnd/>
            <a:tailEnd/>
          </a:ln>
          <a:effectLst/>
        </p:spPr>
      </p:pic>
      <p:graphicFrame>
        <p:nvGraphicFramePr>
          <p:cNvPr id="9" name="Table 8"/>
          <p:cNvGraphicFramePr>
            <a:graphicFrameLocks noGrp="1"/>
          </p:cNvGraphicFramePr>
          <p:nvPr>
            <p:extLst>
              <p:ext uri="{D42A27DB-BD31-4B8C-83A1-F6EECF244321}">
                <p14:modId xmlns:p14="http://schemas.microsoft.com/office/powerpoint/2010/main" val="2476856033"/>
              </p:ext>
            </p:extLst>
          </p:nvPr>
        </p:nvGraphicFramePr>
        <p:xfrm>
          <a:off x="4602551" y="3603009"/>
          <a:ext cx="3603602" cy="2336572"/>
        </p:xfrm>
        <a:graphic>
          <a:graphicData uri="http://schemas.openxmlformats.org/drawingml/2006/table">
            <a:tbl>
              <a:tblPr firstRow="1" bandRow="1">
                <a:tableStyleId>{5C22544A-7EE6-4342-B048-85BDC9FD1C3A}</a:tableStyleId>
              </a:tblPr>
              <a:tblGrid>
                <a:gridCol w="1375920"/>
                <a:gridCol w="1113841"/>
                <a:gridCol w="1113841"/>
              </a:tblGrid>
              <a:tr h="656025">
                <a:tc gridSpan="3">
                  <a:txBody>
                    <a:bodyPr/>
                    <a:lstStyle/>
                    <a:p>
                      <a:pPr algn="ctr" fontAlgn="b"/>
                      <a:r>
                        <a:rPr lang="en-US" sz="1600" b="0" i="0" u="none" strike="noStrike" dirty="0" smtClean="0">
                          <a:latin typeface="Century Gothic" pitchFamily="34" charset="0"/>
                        </a:rPr>
                        <a:t>Returns</a:t>
                      </a:r>
                      <a:r>
                        <a:rPr lang="en-US" sz="1600" b="0" i="0" u="none" strike="noStrike" baseline="0" dirty="0" smtClean="0">
                          <a:latin typeface="Century Gothic" pitchFamily="34" charset="0"/>
                        </a:rPr>
                        <a:t> During Challenging Equity Periods</a:t>
                      </a:r>
                      <a:endParaRPr lang="en-US" sz="1600" b="0" i="0" u="none" strike="noStrike" dirty="0">
                        <a:latin typeface="Century Gothic" pitchFamily="34" charset="0"/>
                      </a:endParaRPr>
                    </a:p>
                  </a:txBody>
                  <a:tcPr marL="0" marR="0" marT="0" marB="0" anchor="ctr">
                    <a:solidFill>
                      <a:schemeClr val="tx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tx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tx1"/>
                    </a:solidFill>
                  </a:tcPr>
                </a:tc>
              </a:tr>
              <a:tr h="554977">
                <a:tc gridSpan="2">
                  <a:txBody>
                    <a:bodyPr/>
                    <a:lstStyle/>
                    <a:p>
                      <a:pPr algn="r" fontAlgn="b"/>
                      <a:r>
                        <a:rPr lang="en-US" sz="1600" b="0" i="0" u="none" strike="noStrike" dirty="0" smtClean="0">
                          <a:latin typeface="Century Gothic" pitchFamily="34" charset="0"/>
                        </a:rPr>
                        <a:t>Global</a:t>
                      </a:r>
                      <a:r>
                        <a:rPr lang="en-US" sz="1600" b="0" i="0" u="none" strike="noStrike" baseline="0" dirty="0" smtClean="0">
                          <a:latin typeface="Century Gothic" pitchFamily="34" charset="0"/>
                        </a:rPr>
                        <a:t> </a:t>
                      </a:r>
                    </a:p>
                    <a:p>
                      <a:pPr algn="r" fontAlgn="b"/>
                      <a:r>
                        <a:rPr lang="en-US" sz="1600" b="0" i="0" u="sng" strike="noStrike" baseline="0" dirty="0" smtClean="0">
                          <a:latin typeface="Century Gothic" pitchFamily="34" charset="0"/>
                        </a:rPr>
                        <a:t>Equities</a:t>
                      </a:r>
                      <a:endParaRPr lang="en-US" sz="1600" b="0" i="0" u="sng" strike="noStrike" dirty="0">
                        <a:latin typeface="Century Gothic" pitchFamily="34" charset="0"/>
                      </a:endParaRPr>
                    </a:p>
                  </a:txBody>
                  <a:tcPr marL="0" marR="0" marT="0" marB="0" anchor="b">
                    <a:solidFill>
                      <a:schemeClr val="bg1"/>
                    </a:solidFill>
                  </a:tcPr>
                </a:tc>
                <a:tc hMerge="1">
                  <a:txBody>
                    <a:bodyPr/>
                    <a:lstStyle/>
                    <a:p>
                      <a:pPr algn="r" fontAlgn="b"/>
                      <a:endParaRPr lang="en-US" sz="1000" b="0" i="0" u="none" strike="noStrike" dirty="0">
                        <a:latin typeface="Century Gothic" pitchFamily="34" charset="0"/>
                      </a:endParaRPr>
                    </a:p>
                  </a:txBody>
                  <a:tcPr marL="0" marR="0" marT="0" marB="0" anchor="b">
                    <a:solidFill>
                      <a:schemeClr val="bg1"/>
                    </a:solidFill>
                  </a:tcPr>
                </a:tc>
                <a:tc>
                  <a:txBody>
                    <a:bodyPr/>
                    <a:lstStyle/>
                    <a:p>
                      <a:pPr algn="r" fontAlgn="b"/>
                      <a:r>
                        <a:rPr lang="en-US" sz="1600" b="0" i="0" u="sng" strike="noStrike" dirty="0" smtClean="0">
                          <a:latin typeface="Century Gothic" pitchFamily="34" charset="0"/>
                        </a:rPr>
                        <a:t>Crisis </a:t>
                      </a:r>
                      <a:r>
                        <a:rPr lang="en-US" sz="1600" b="0" i="0" u="sng" strike="noStrike" dirty="0" smtClean="0">
                          <a:latin typeface="Century Gothic" pitchFamily="34" charset="0"/>
                        </a:rPr>
                        <a:t>Protection</a:t>
                      </a:r>
                      <a:endParaRPr lang="en-US" sz="1600" b="0" i="0" u="sng" strike="noStrike" dirty="0">
                        <a:latin typeface="Century Gothic" pitchFamily="34" charset="0"/>
                      </a:endParaRPr>
                    </a:p>
                  </a:txBody>
                  <a:tcPr marL="0" marR="0" marT="0" marB="0" anchor="b">
                    <a:solidFill>
                      <a:schemeClr val="bg1"/>
                    </a:solidFill>
                  </a:tcPr>
                </a:tc>
              </a:tr>
              <a:tr h="277489">
                <a:tc>
                  <a:txBody>
                    <a:bodyPr/>
                    <a:lstStyle/>
                    <a:p>
                      <a:pPr algn="l" fontAlgn="b"/>
                      <a:r>
                        <a:rPr lang="en-US" sz="1600" b="0" i="0" u="none" strike="noStrike" dirty="0" smtClean="0">
                          <a:latin typeface="Century Gothic" pitchFamily="34" charset="0"/>
                        </a:rPr>
                        <a:t>1973-1974</a:t>
                      </a:r>
                      <a:endParaRPr lang="en-US" sz="1600" b="0" i="0" u="none" strike="noStrike" dirty="0">
                        <a:latin typeface="Century Gothic" pitchFamily="34" charset="0"/>
                      </a:endParaRPr>
                    </a:p>
                  </a:txBody>
                  <a:tcPr marL="0" marR="0" marT="0" marB="0" anchor="b">
                    <a:solidFill>
                      <a:schemeClr val="bg1"/>
                    </a:solidFill>
                  </a:tcPr>
                </a:tc>
                <a:tc>
                  <a:txBody>
                    <a:bodyPr/>
                    <a:lstStyle/>
                    <a:p>
                      <a:pPr algn="r" fontAlgn="b"/>
                      <a:r>
                        <a:rPr lang="en-US" sz="1600" b="0" i="0" u="none" strike="noStrike" dirty="0">
                          <a:latin typeface="Century Gothic" pitchFamily="34" charset="0"/>
                        </a:rPr>
                        <a:t>-</a:t>
                      </a:r>
                      <a:r>
                        <a:rPr lang="en-US" sz="1600" b="0" i="0" u="none" strike="noStrike" dirty="0" smtClean="0">
                          <a:latin typeface="Century Gothic" pitchFamily="34" charset="0"/>
                        </a:rPr>
                        <a:t>20.2</a:t>
                      </a:r>
                      <a:endParaRPr lang="en-US" sz="1600" b="0" i="0" u="none" strike="noStrike" dirty="0">
                        <a:latin typeface="Century Gothic" pitchFamily="34" charset="0"/>
                      </a:endParaRPr>
                    </a:p>
                  </a:txBody>
                  <a:tcPr marL="0" marR="0" marT="0" marB="0" anchor="b">
                    <a:solidFill>
                      <a:schemeClr val="bg1"/>
                    </a:solidFill>
                  </a:tcPr>
                </a:tc>
                <a:tc>
                  <a:txBody>
                    <a:bodyPr/>
                    <a:lstStyle/>
                    <a:p>
                      <a:pPr algn="r" fontAlgn="b"/>
                      <a:r>
                        <a:rPr lang="en-US" sz="1600" b="0" i="0" u="none" strike="noStrike" dirty="0" smtClean="0">
                          <a:latin typeface="Century Gothic" pitchFamily="34" charset="0"/>
                        </a:rPr>
                        <a:t>20.2</a:t>
                      </a:r>
                      <a:endParaRPr lang="en-US" sz="1600" b="0" i="0" u="none" strike="noStrike" dirty="0">
                        <a:latin typeface="Century Gothic" pitchFamily="34" charset="0"/>
                      </a:endParaRPr>
                    </a:p>
                  </a:txBody>
                  <a:tcPr marL="0" marR="0" marT="0" marB="0" anchor="b">
                    <a:solidFill>
                      <a:schemeClr val="bg1"/>
                    </a:solidFill>
                  </a:tcPr>
                </a:tc>
              </a:tr>
              <a:tr h="277489">
                <a:tc>
                  <a:txBody>
                    <a:bodyPr/>
                    <a:lstStyle/>
                    <a:p>
                      <a:pPr algn="l" fontAlgn="b"/>
                      <a:r>
                        <a:rPr lang="en-US" sz="1600" b="0" i="0" u="none" strike="noStrike" dirty="0" smtClean="0">
                          <a:latin typeface="Century Gothic" pitchFamily="34" charset="0"/>
                        </a:rPr>
                        <a:t>1990-1992</a:t>
                      </a:r>
                      <a:endParaRPr lang="en-US" sz="1600" b="0" i="0" u="none" strike="noStrike" dirty="0">
                        <a:latin typeface="Century Gothic" pitchFamily="34" charset="0"/>
                      </a:endParaRPr>
                    </a:p>
                  </a:txBody>
                  <a:tcPr marL="0" marR="0" marT="0" marB="0" anchor="b">
                    <a:solidFill>
                      <a:schemeClr val="bg1"/>
                    </a:solidFill>
                  </a:tcPr>
                </a:tc>
                <a:tc>
                  <a:txBody>
                    <a:bodyPr/>
                    <a:lstStyle/>
                    <a:p>
                      <a:pPr algn="r" fontAlgn="b"/>
                      <a:r>
                        <a:rPr lang="en-US" sz="1600" b="0" i="0" u="none" strike="noStrike" dirty="0">
                          <a:latin typeface="Century Gothic" pitchFamily="34" charset="0"/>
                        </a:rPr>
                        <a:t>-</a:t>
                      </a:r>
                      <a:r>
                        <a:rPr lang="en-US" sz="1600" b="0" i="0" u="none" strike="noStrike" dirty="0" smtClean="0">
                          <a:latin typeface="Century Gothic" pitchFamily="34" charset="0"/>
                        </a:rPr>
                        <a:t>1.4 </a:t>
                      </a:r>
                      <a:endParaRPr lang="en-US" sz="1600" b="0" i="0" u="none" strike="noStrike" dirty="0">
                        <a:latin typeface="Century Gothic" pitchFamily="34" charset="0"/>
                      </a:endParaRPr>
                    </a:p>
                  </a:txBody>
                  <a:tcPr marL="0" marR="0" marT="0" marB="0" anchor="b">
                    <a:solidFill>
                      <a:schemeClr val="bg1"/>
                    </a:solidFill>
                  </a:tcPr>
                </a:tc>
                <a:tc>
                  <a:txBody>
                    <a:bodyPr/>
                    <a:lstStyle/>
                    <a:p>
                      <a:pPr algn="r" fontAlgn="b"/>
                      <a:r>
                        <a:rPr lang="en-US" sz="1600" b="0" i="0" u="none" strike="noStrike" dirty="0" smtClean="0">
                          <a:latin typeface="Century Gothic" pitchFamily="34" charset="0"/>
                        </a:rPr>
                        <a:t>5.3 </a:t>
                      </a:r>
                      <a:endParaRPr lang="en-US" sz="1600" b="0" i="0" u="none" strike="noStrike" dirty="0">
                        <a:latin typeface="Century Gothic" pitchFamily="34" charset="0"/>
                      </a:endParaRPr>
                    </a:p>
                  </a:txBody>
                  <a:tcPr marL="0" marR="0" marT="0" marB="0" anchor="b">
                    <a:solidFill>
                      <a:schemeClr val="bg1"/>
                    </a:solidFill>
                  </a:tcPr>
                </a:tc>
              </a:tr>
              <a:tr h="277489">
                <a:tc>
                  <a:txBody>
                    <a:bodyPr/>
                    <a:lstStyle/>
                    <a:p>
                      <a:pPr algn="l" fontAlgn="b"/>
                      <a:r>
                        <a:rPr lang="en-US" sz="1600" b="0" i="0" u="none" strike="noStrike" dirty="0" smtClean="0">
                          <a:latin typeface="Century Gothic" pitchFamily="34" charset="0"/>
                        </a:rPr>
                        <a:t>2000-2002</a:t>
                      </a:r>
                      <a:endParaRPr lang="en-US" sz="1600" b="0" i="0" u="none" strike="noStrike" dirty="0">
                        <a:latin typeface="Century Gothic" pitchFamily="34" charset="0"/>
                      </a:endParaRPr>
                    </a:p>
                  </a:txBody>
                  <a:tcPr marL="0" marR="0" marT="0" marB="0" anchor="b">
                    <a:solidFill>
                      <a:schemeClr val="bg1"/>
                    </a:solidFill>
                  </a:tcPr>
                </a:tc>
                <a:tc>
                  <a:txBody>
                    <a:bodyPr/>
                    <a:lstStyle/>
                    <a:p>
                      <a:pPr algn="r" fontAlgn="b"/>
                      <a:r>
                        <a:rPr lang="en-US" sz="1600" b="0" i="0" u="none" strike="noStrike" dirty="0">
                          <a:latin typeface="Century Gothic" pitchFamily="34" charset="0"/>
                        </a:rPr>
                        <a:t>-</a:t>
                      </a:r>
                      <a:r>
                        <a:rPr lang="en-US" sz="1600" b="0" i="0" u="none" strike="noStrike" dirty="0" smtClean="0">
                          <a:latin typeface="Century Gothic" pitchFamily="34" charset="0"/>
                        </a:rPr>
                        <a:t>16.3</a:t>
                      </a:r>
                      <a:endParaRPr lang="en-US" sz="1600" b="0" i="0" u="none" strike="noStrike" dirty="0">
                        <a:latin typeface="Century Gothic" pitchFamily="34" charset="0"/>
                      </a:endParaRPr>
                    </a:p>
                  </a:txBody>
                  <a:tcPr marL="0" marR="0" marT="0" marB="0" anchor="b">
                    <a:solidFill>
                      <a:schemeClr val="bg1"/>
                    </a:solidFill>
                  </a:tcPr>
                </a:tc>
                <a:tc>
                  <a:txBody>
                    <a:bodyPr/>
                    <a:lstStyle/>
                    <a:p>
                      <a:pPr algn="r" fontAlgn="b"/>
                      <a:r>
                        <a:rPr lang="en-US" sz="1600" b="0" i="0" u="none" strike="noStrike" dirty="0" smtClean="0">
                          <a:latin typeface="Century Gothic" pitchFamily="34" charset="0"/>
                        </a:rPr>
                        <a:t>11.5</a:t>
                      </a:r>
                      <a:endParaRPr lang="en-US" sz="1600" b="0" i="0" u="none" strike="noStrike" dirty="0">
                        <a:latin typeface="Century Gothic" pitchFamily="34" charset="0"/>
                      </a:endParaRPr>
                    </a:p>
                  </a:txBody>
                  <a:tcPr marL="0" marR="0" marT="0" marB="0" anchor="b">
                    <a:solidFill>
                      <a:schemeClr val="bg1"/>
                    </a:solidFill>
                  </a:tcPr>
                </a:tc>
              </a:tr>
              <a:tr h="293103">
                <a:tc>
                  <a:txBody>
                    <a:bodyPr/>
                    <a:lstStyle/>
                    <a:p>
                      <a:pPr algn="l" fontAlgn="b"/>
                      <a:r>
                        <a:rPr lang="en-US" sz="1600" b="0" i="0" u="none" strike="noStrike" dirty="0" smtClean="0">
                          <a:latin typeface="Century Gothic" pitchFamily="34" charset="0"/>
                        </a:rPr>
                        <a:t>2007-2008</a:t>
                      </a:r>
                      <a:endParaRPr lang="en-US" sz="1600" b="0" i="0" u="none" strike="noStrike" dirty="0">
                        <a:latin typeface="Century Gothic" pitchFamily="34" charset="0"/>
                      </a:endParaRPr>
                    </a:p>
                  </a:txBody>
                  <a:tcPr marL="0" marR="0" marT="0" marB="0" anchor="b">
                    <a:solidFill>
                      <a:schemeClr val="bg1"/>
                    </a:solidFill>
                  </a:tcPr>
                </a:tc>
                <a:tc>
                  <a:txBody>
                    <a:bodyPr/>
                    <a:lstStyle/>
                    <a:p>
                      <a:pPr algn="r" fontAlgn="b"/>
                      <a:r>
                        <a:rPr lang="en-US" sz="1600" b="0" i="0" u="none" strike="noStrike" dirty="0">
                          <a:latin typeface="Century Gothic" pitchFamily="34" charset="0"/>
                        </a:rPr>
                        <a:t>-</a:t>
                      </a:r>
                      <a:r>
                        <a:rPr lang="en-US" sz="1600" b="0" i="0" u="none" strike="noStrike" dirty="0" smtClean="0">
                          <a:latin typeface="Century Gothic" pitchFamily="34" charset="0"/>
                        </a:rPr>
                        <a:t>19.2</a:t>
                      </a:r>
                      <a:endParaRPr lang="en-US" sz="1600" b="0" i="0" u="none" strike="noStrike" dirty="0">
                        <a:latin typeface="Century Gothic" pitchFamily="34" charset="0"/>
                      </a:endParaRPr>
                    </a:p>
                  </a:txBody>
                  <a:tcPr marL="0" marR="0" marT="0" marB="0" anchor="b">
                    <a:solidFill>
                      <a:schemeClr val="bg1"/>
                    </a:solidFill>
                  </a:tcPr>
                </a:tc>
                <a:tc>
                  <a:txBody>
                    <a:bodyPr/>
                    <a:lstStyle/>
                    <a:p>
                      <a:pPr algn="r" fontAlgn="b"/>
                      <a:r>
                        <a:rPr lang="en-US" sz="1600" b="0" i="0" u="none" strike="noStrike" dirty="0" smtClean="0">
                          <a:latin typeface="Century Gothic" pitchFamily="34" charset="0"/>
                        </a:rPr>
                        <a:t>10.7</a:t>
                      </a:r>
                      <a:endParaRPr lang="en-US" sz="1600" b="0" i="0" u="none" strike="noStrike" dirty="0">
                        <a:latin typeface="Century Gothic" pitchFamily="34" charset="0"/>
                      </a:endParaRPr>
                    </a:p>
                  </a:txBody>
                  <a:tcPr marL="0" marR="0" marT="0" marB="0" anchor="b">
                    <a:solidFill>
                      <a:schemeClr val="bg1"/>
                    </a:solidFill>
                  </a:tcPr>
                </a:tc>
              </a:tr>
            </a:tbl>
          </a:graphicData>
        </a:graphic>
      </p:graphicFrame>
    </p:spTree>
    <p:extLst>
      <p:ext uri="{BB962C8B-B14F-4D97-AF65-F5344CB8AC3E}">
        <p14:creationId xmlns:p14="http://schemas.microsoft.com/office/powerpoint/2010/main" val="714126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bwMode="auto">
        <a:ln>
          <a:solidFill>
            <a:schemeClr val="tx2"/>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New Format - Landscape Gold - 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2350</Words>
  <Application>Microsoft Office PowerPoint</Application>
  <PresentationFormat>On-screen Show (4:3)</PresentationFormat>
  <Paragraphs>340</Paragraphs>
  <Slides>19</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19</vt:i4>
      </vt:variant>
    </vt:vector>
  </HeadingPairs>
  <TitlesOfParts>
    <vt:vector size="29" baseType="lpstr">
      <vt:lpstr>Arial</vt:lpstr>
      <vt:lpstr>Calibri</vt:lpstr>
      <vt:lpstr>Century Gothic</vt:lpstr>
      <vt:lpstr>Courier New</vt:lpstr>
      <vt:lpstr>Palatino Linotype</vt:lpstr>
      <vt:lpstr>Times New Roman</vt:lpstr>
      <vt:lpstr>Wingdings</vt:lpstr>
      <vt:lpstr>Office Theme</vt:lpstr>
      <vt:lpstr>New Format - Landscape Gold - FINAL</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2016-05-23T13:39:49Z</dcterms:created>
  <dcterms:modified xsi:type="dcterms:W3CDTF">2016-07-29T19:26:18Z</dcterms:modified>
</cp:coreProperties>
</file>