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0" r:id="rId2"/>
    <p:sldMasterId id="2147483684" r:id="rId3"/>
  </p:sldMasterIdLst>
  <p:notesMasterIdLst>
    <p:notesMasterId r:id="rId34"/>
  </p:notesMasterIdLst>
  <p:handoutMasterIdLst>
    <p:handoutMasterId r:id="rId35"/>
  </p:handoutMasterIdLst>
  <p:sldIdLst>
    <p:sldId id="370" r:id="rId4"/>
    <p:sldId id="322" r:id="rId5"/>
    <p:sldId id="369" r:id="rId6"/>
    <p:sldId id="371" r:id="rId7"/>
    <p:sldId id="362" r:id="rId8"/>
    <p:sldId id="321" r:id="rId9"/>
    <p:sldId id="372" r:id="rId10"/>
    <p:sldId id="320" r:id="rId11"/>
    <p:sldId id="355" r:id="rId12"/>
    <p:sldId id="324" r:id="rId13"/>
    <p:sldId id="325" r:id="rId14"/>
    <p:sldId id="366" r:id="rId15"/>
    <p:sldId id="332" r:id="rId16"/>
    <p:sldId id="373" r:id="rId17"/>
    <p:sldId id="380" r:id="rId18"/>
    <p:sldId id="334" r:id="rId19"/>
    <p:sldId id="335" r:id="rId20"/>
    <p:sldId id="336" r:id="rId21"/>
    <p:sldId id="379" r:id="rId22"/>
    <p:sldId id="342" r:id="rId23"/>
    <p:sldId id="323" r:id="rId24"/>
    <p:sldId id="368" r:id="rId25"/>
    <p:sldId id="344" r:id="rId26"/>
    <p:sldId id="345" r:id="rId27"/>
    <p:sldId id="346" r:id="rId28"/>
    <p:sldId id="347" r:id="rId29"/>
    <p:sldId id="348" r:id="rId30"/>
    <p:sldId id="337" r:id="rId31"/>
    <p:sldId id="338" r:id="rId32"/>
    <p:sldId id="375" r:id="rId33"/>
  </p:sldIdLst>
  <p:sldSz cx="10058400" cy="7772400"/>
  <p:notesSz cx="9296400" cy="7010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0000FF"/>
    <a:srgbClr val="469AC5"/>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21" autoAdjust="0"/>
    <p:restoredTop sz="94660"/>
  </p:normalViewPr>
  <p:slideViewPr>
    <p:cSldViewPr snapToGrid="0">
      <p:cViewPr>
        <p:scale>
          <a:sx n="82" d="100"/>
          <a:sy n="82" d="100"/>
        </p:scale>
        <p:origin x="732" y="-1038"/>
      </p:cViewPr>
      <p:guideLst>
        <p:guide orient="horz" pos="2448"/>
        <p:guide pos="3168"/>
      </p:guideLst>
    </p:cSldViewPr>
  </p:slideViewPr>
  <p:notesTextViewPr>
    <p:cViewPr>
      <p:scale>
        <a:sx n="100" d="100"/>
        <a:sy n="100" d="100"/>
      </p:scale>
      <p:origin x="0" y="0"/>
    </p:cViewPr>
  </p:notesTextViewPr>
  <p:sorterViewPr>
    <p:cViewPr>
      <p:scale>
        <a:sx n="66" d="100"/>
        <a:sy n="66" d="100"/>
      </p:scale>
      <p:origin x="0" y="-1296"/>
    </p:cViewPr>
  </p:sorterViewPr>
  <p:notesViewPr>
    <p:cSldViewPr snapToGrid="0">
      <p:cViewPr varScale="1">
        <p:scale>
          <a:sx n="107" d="100"/>
          <a:sy n="107" d="100"/>
        </p:scale>
        <p:origin x="678"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PCAFS\GeneralSide\Research\Internal\Asset%20Allocation%20Assumption%20Report\2016\Fundamental%20estimates%20various%20orgs\Manager%20Arithmetic%20Return%20Comparison.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2016</a:t>
            </a:r>
            <a:r>
              <a:rPr lang="en-US" baseline="0" dirty="0"/>
              <a:t> Capital Market Assumptions Comparison</a:t>
            </a:r>
            <a:endParaRPr lang="en-US"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8193679193487274E-2"/>
          <c:y val="0.11176189069150536"/>
          <c:w val="0.77083639359528033"/>
          <c:h val="0.76724268426580888"/>
        </c:manualLayout>
      </c:layout>
      <c:scatterChart>
        <c:scatterStyle val="lineMarker"/>
        <c:varyColors val="0"/>
        <c:ser>
          <c:idx val="0"/>
          <c:order val="0"/>
          <c:tx>
            <c:v>US Equity</c:v>
          </c:tx>
          <c:spPr>
            <a:ln w="25400" cap="rnd">
              <a:noFill/>
              <a:round/>
            </a:ln>
            <a:effectLst/>
          </c:spPr>
          <c:marker>
            <c:symbol val="circle"/>
            <c:size val="5"/>
            <c:spPr>
              <a:solidFill>
                <a:schemeClr val="accent1"/>
              </a:solidFill>
              <a:ln w="9525">
                <a:solidFill>
                  <a:schemeClr val="accent1"/>
                </a:solidFill>
              </a:ln>
              <a:effectLst/>
            </c:spPr>
          </c:marker>
          <c:xVal>
            <c:numRef>
              <c:f>Sheet1!$C$17:$C$26</c:f>
              <c:numCache>
                <c:formatCode>0.00%</c:formatCode>
                <c:ptCount val="10"/>
                <c:pt idx="0">
                  <c:v>0.161</c:v>
                </c:pt>
                <c:pt idx="1">
                  <c:v>0.187</c:v>
                </c:pt>
                <c:pt idx="2">
                  <c:v>0.155</c:v>
                </c:pt>
                <c:pt idx="3">
                  <c:v>0.185</c:v>
                </c:pt>
                <c:pt idx="4">
                  <c:v>0.17</c:v>
                </c:pt>
                <c:pt idx="5">
                  <c:v>0.1535</c:v>
                </c:pt>
                <c:pt idx="6">
                  <c:v>0.158</c:v>
                </c:pt>
                <c:pt idx="7">
                  <c:v>0.17499999999999999</c:v>
                </c:pt>
                <c:pt idx="8">
                  <c:v>0.17100000000000001</c:v>
                </c:pt>
                <c:pt idx="9">
                  <c:v>0.19</c:v>
                </c:pt>
              </c:numCache>
            </c:numRef>
          </c:xVal>
          <c:yVal>
            <c:numRef>
              <c:f>Sheet1!$D$17:$D$26</c:f>
              <c:numCache>
                <c:formatCode>0.00%</c:formatCode>
                <c:ptCount val="10"/>
                <c:pt idx="0">
                  <c:v>7.2000000000000064E-2</c:v>
                </c:pt>
                <c:pt idx="1">
                  <c:v>7.180222056123764E-2</c:v>
                </c:pt>
                <c:pt idx="2">
                  <c:v>6.9829893020381117E-2</c:v>
                </c:pt>
                <c:pt idx="3">
                  <c:v>6.9111780872327611E-2</c:v>
                </c:pt>
                <c:pt idx="4">
                  <c:v>6.4999999999999947E-2</c:v>
                </c:pt>
                <c:pt idx="5">
                  <c:v>6.3984374885270645E-2</c:v>
                </c:pt>
                <c:pt idx="6">
                  <c:v>6.3325444066866909E-2</c:v>
                </c:pt>
                <c:pt idx="7">
                  <c:v>5.9646639215167996E-2</c:v>
                </c:pt>
                <c:pt idx="8">
                  <c:v>5.3208431413269697E-2</c:v>
                </c:pt>
                <c:pt idx="9">
                  <c:v>5.1979562539120838E-2</c:v>
                </c:pt>
              </c:numCache>
            </c:numRef>
          </c:yVal>
          <c:smooth val="0"/>
          <c:extLst xmlns:c16r2="http://schemas.microsoft.com/office/drawing/2015/06/chart">
            <c:ext xmlns:c16="http://schemas.microsoft.com/office/drawing/2014/chart" uri="{C3380CC4-5D6E-409C-BE32-E72D297353CC}">
              <c16:uniqueId val="{00000000-BCCB-43A3-81E4-3C8C6C3F28B0}"/>
            </c:ext>
          </c:extLst>
        </c:ser>
        <c:ser>
          <c:idx val="1"/>
          <c:order val="1"/>
          <c:tx>
            <c:v>Fixed Income</c:v>
          </c:tx>
          <c:spPr>
            <a:ln w="25400" cap="rnd">
              <a:noFill/>
              <a:round/>
            </a:ln>
            <a:effectLst/>
          </c:spPr>
          <c:marker>
            <c:symbol val="circle"/>
            <c:size val="5"/>
            <c:spPr>
              <a:solidFill>
                <a:schemeClr val="accent2"/>
              </a:solidFill>
              <a:ln w="9525">
                <a:solidFill>
                  <a:schemeClr val="accent2"/>
                </a:solidFill>
              </a:ln>
              <a:effectLst/>
            </c:spPr>
          </c:marker>
          <c:xVal>
            <c:numRef>
              <c:f>Sheet1!$F$17:$F$26</c:f>
              <c:numCache>
                <c:formatCode>0.00%</c:formatCode>
                <c:ptCount val="10"/>
                <c:pt idx="0">
                  <c:v>0.04</c:v>
                </c:pt>
                <c:pt idx="1">
                  <c:v>0.05</c:v>
                </c:pt>
                <c:pt idx="2">
                  <c:v>3.7999999999999999E-2</c:v>
                </c:pt>
                <c:pt idx="3">
                  <c:v>0.04</c:v>
                </c:pt>
                <c:pt idx="4">
                  <c:v>4.2999999999999997E-2</c:v>
                </c:pt>
                <c:pt idx="5">
                  <c:v>7.0999999999999994E-2</c:v>
                </c:pt>
                <c:pt idx="6">
                  <c:v>3.5000000000000003E-2</c:v>
                </c:pt>
                <c:pt idx="7">
                  <c:v>0.05</c:v>
                </c:pt>
                <c:pt idx="8">
                  <c:v>6.0299999999999999E-2</c:v>
                </c:pt>
                <c:pt idx="9">
                  <c:v>4.3499999999999997E-2</c:v>
                </c:pt>
              </c:numCache>
            </c:numRef>
          </c:xVal>
          <c:yVal>
            <c:numRef>
              <c:f>Sheet1!$G$17:$G$26</c:f>
              <c:numCache>
                <c:formatCode>0.00%</c:formatCode>
                <c:ptCount val="10"/>
                <c:pt idx="0">
                  <c:v>3.722900075152169E-2</c:v>
                </c:pt>
                <c:pt idx="1">
                  <c:v>3.4792732869727949E-2</c:v>
                </c:pt>
                <c:pt idx="2">
                  <c:v>3.0299471027720015E-2</c:v>
                </c:pt>
                <c:pt idx="3">
                  <c:v>2.9223007904506604E-2</c:v>
                </c:pt>
                <c:pt idx="4">
                  <c:v>2.9102035757387901E-2</c:v>
                </c:pt>
                <c:pt idx="5">
                  <c:v>2.6000000000000023E-2</c:v>
                </c:pt>
                <c:pt idx="6">
                  <c:v>2.5402847665248141E-2</c:v>
                </c:pt>
                <c:pt idx="7">
                  <c:v>2.4780952203933282E-2</c:v>
                </c:pt>
                <c:pt idx="8">
                  <c:v>2.42264935061971E-2</c:v>
                </c:pt>
                <c:pt idx="9">
                  <c:v>2.4076535225761253E-2</c:v>
                </c:pt>
              </c:numCache>
            </c:numRef>
          </c:yVal>
          <c:smooth val="0"/>
          <c:extLst xmlns:c16r2="http://schemas.microsoft.com/office/drawing/2015/06/chart">
            <c:ext xmlns:c16="http://schemas.microsoft.com/office/drawing/2014/chart" uri="{C3380CC4-5D6E-409C-BE32-E72D297353CC}">
              <c16:uniqueId val="{00000001-BCCB-43A3-81E4-3C8C6C3F28B0}"/>
            </c:ext>
          </c:extLst>
        </c:ser>
        <c:ser>
          <c:idx val="2"/>
          <c:order val="2"/>
          <c:tx>
            <c:v>Real Estate</c:v>
          </c:tx>
          <c:spPr>
            <a:ln w="25400" cap="rnd">
              <a:noFill/>
              <a:round/>
            </a:ln>
            <a:effectLst/>
          </c:spPr>
          <c:marker>
            <c:symbol val="circle"/>
            <c:size val="5"/>
            <c:spPr>
              <a:solidFill>
                <a:schemeClr val="accent3"/>
              </a:solidFill>
              <a:ln w="9525">
                <a:solidFill>
                  <a:schemeClr val="accent3"/>
                </a:solidFill>
              </a:ln>
              <a:effectLst/>
            </c:spPr>
          </c:marker>
          <c:xVal>
            <c:numRef>
              <c:f>Sheet1!$I$17:$I$26</c:f>
              <c:numCache>
                <c:formatCode>0.00%</c:formatCode>
                <c:ptCount val="10"/>
                <c:pt idx="0">
                  <c:v>0.18049999999999999</c:v>
                </c:pt>
                <c:pt idx="1">
                  <c:v>0.15</c:v>
                </c:pt>
                <c:pt idx="2">
                  <c:v>0.16500000000000001</c:v>
                </c:pt>
                <c:pt idx="3">
                  <c:v>0.17199999999999999</c:v>
                </c:pt>
                <c:pt idx="4">
                  <c:v>0.115</c:v>
                </c:pt>
                <c:pt idx="5">
                  <c:v>0.09</c:v>
                </c:pt>
                <c:pt idx="6">
                  <c:v>0.17</c:v>
                </c:pt>
                <c:pt idx="7">
                  <c:v>0.1875</c:v>
                </c:pt>
                <c:pt idx="8">
                  <c:v>5.2999999999999999E-2</c:v>
                </c:pt>
                <c:pt idx="9">
                  <c:v>0.21199999999999999</c:v>
                </c:pt>
              </c:numCache>
            </c:numRef>
          </c:xVal>
          <c:yVal>
            <c:numRef>
              <c:f>Sheet1!$J$17:$J$26</c:f>
              <c:numCache>
                <c:formatCode>0.00%</c:formatCode>
                <c:ptCount val="10"/>
                <c:pt idx="0">
                  <c:v>7.1401885381951358E-2</c:v>
                </c:pt>
                <c:pt idx="1">
                  <c:v>6.4999999999999947E-2</c:v>
                </c:pt>
                <c:pt idx="2">
                  <c:v>6.0237709195442468E-2</c:v>
                </c:pt>
                <c:pt idx="3">
                  <c:v>5.608522383375858E-2</c:v>
                </c:pt>
                <c:pt idx="4">
                  <c:v>5.4749259302892206E-2</c:v>
                </c:pt>
                <c:pt idx="5">
                  <c:v>5.1154127614023936E-2</c:v>
                </c:pt>
                <c:pt idx="6">
                  <c:v>5.0331376280838391E-2</c:v>
                </c:pt>
                <c:pt idx="7">
                  <c:v>4.734891511854844E-2</c:v>
                </c:pt>
                <c:pt idx="8">
                  <c:v>4.0651238407950041E-2</c:v>
                </c:pt>
                <c:pt idx="9">
                  <c:v>3.9604251626550457E-2</c:v>
                </c:pt>
              </c:numCache>
            </c:numRef>
          </c:yVal>
          <c:smooth val="0"/>
          <c:extLst xmlns:c16r2="http://schemas.microsoft.com/office/drawing/2015/06/chart">
            <c:ext xmlns:c16="http://schemas.microsoft.com/office/drawing/2014/chart" uri="{C3380CC4-5D6E-409C-BE32-E72D297353CC}">
              <c16:uniqueId val="{00000002-BCCB-43A3-81E4-3C8C6C3F28B0}"/>
            </c:ext>
          </c:extLst>
        </c:ser>
        <c:ser>
          <c:idx val="3"/>
          <c:order val="3"/>
          <c:tx>
            <c:v>Private Equity</c:v>
          </c:tx>
          <c:spPr>
            <a:ln w="25400" cap="rnd">
              <a:noFill/>
              <a:round/>
            </a:ln>
            <a:effectLst/>
          </c:spPr>
          <c:marker>
            <c:symbol val="circle"/>
            <c:size val="5"/>
            <c:spPr>
              <a:solidFill>
                <a:schemeClr val="accent4"/>
              </a:solidFill>
              <a:ln w="9525">
                <a:solidFill>
                  <a:schemeClr val="accent4"/>
                </a:solidFill>
              </a:ln>
              <a:effectLst/>
            </c:spPr>
          </c:marker>
          <c:xVal>
            <c:numRef>
              <c:f>Sheet1!$L$17:$L$26</c:f>
              <c:numCache>
                <c:formatCode>0.00%</c:formatCode>
                <c:ptCount val="10"/>
                <c:pt idx="0">
                  <c:v>0.27399999999999997</c:v>
                </c:pt>
                <c:pt idx="1">
                  <c:v>0.191</c:v>
                </c:pt>
                <c:pt idx="2">
                  <c:v>0.26</c:v>
                </c:pt>
                <c:pt idx="3">
                  <c:v>0.27500000000000002</c:v>
                </c:pt>
                <c:pt idx="4">
                  <c:v>0.218</c:v>
                </c:pt>
                <c:pt idx="5">
                  <c:v>0.23</c:v>
                </c:pt>
                <c:pt idx="6">
                  <c:v>0.32799999999999996</c:v>
                </c:pt>
                <c:pt idx="7">
                  <c:v>0.315</c:v>
                </c:pt>
                <c:pt idx="8">
                  <c:v>0.25600000000000001</c:v>
                </c:pt>
              </c:numCache>
            </c:numRef>
          </c:xVal>
          <c:yVal>
            <c:numRef>
              <c:f>Sheet1!$M$17:$M$26</c:f>
              <c:numCache>
                <c:formatCode>0.00%</c:formatCode>
                <c:ptCount val="10"/>
                <c:pt idx="0">
                  <c:v>9.6277337173399591E-2</c:v>
                </c:pt>
                <c:pt idx="1">
                  <c:v>9.1413303932108114E-2</c:v>
                </c:pt>
                <c:pt idx="2">
                  <c:v>9.0431565940751746E-2</c:v>
                </c:pt>
                <c:pt idx="3">
                  <c:v>8.9839896498563832E-2</c:v>
                </c:pt>
                <c:pt idx="4">
                  <c:v>8.5322532706291865E-2</c:v>
                </c:pt>
                <c:pt idx="5">
                  <c:v>8.4887551776680725E-2</c:v>
                </c:pt>
                <c:pt idx="6">
                  <c:v>8.2394105675007934E-2</c:v>
                </c:pt>
                <c:pt idx="7">
                  <c:v>8.0999999999999961E-2</c:v>
                </c:pt>
                <c:pt idx="8">
                  <c:v>8.0075923257249659E-2</c:v>
                </c:pt>
              </c:numCache>
            </c:numRef>
          </c:yVal>
          <c:smooth val="0"/>
          <c:extLst xmlns:c16r2="http://schemas.microsoft.com/office/drawing/2015/06/chart">
            <c:ext xmlns:c16="http://schemas.microsoft.com/office/drawing/2014/chart" uri="{C3380CC4-5D6E-409C-BE32-E72D297353CC}">
              <c16:uniqueId val="{00000003-BCCB-43A3-81E4-3C8C6C3F28B0}"/>
            </c:ext>
          </c:extLst>
        </c:ser>
        <c:dLbls>
          <c:showLegendKey val="0"/>
          <c:showVal val="0"/>
          <c:showCatName val="0"/>
          <c:showSerName val="0"/>
          <c:showPercent val="0"/>
          <c:showBubbleSize val="0"/>
        </c:dLbls>
        <c:axId val="283338912"/>
        <c:axId val="283340088"/>
      </c:scatterChart>
      <c:valAx>
        <c:axId val="28333891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Standard Deviation</a:t>
                </a: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3340088"/>
        <c:crosses val="autoZero"/>
        <c:crossBetween val="midCat"/>
      </c:valAx>
      <c:valAx>
        <c:axId val="28334008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10-Year Expected Compound Return</a:t>
                </a:r>
              </a:p>
            </c:rich>
          </c:tx>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83338912"/>
        <c:crosses val="autoZero"/>
        <c:crossBetween val="midCat"/>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span"/>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drawing1.xml><?xml version="1.0" encoding="utf-8"?>
<c:userShapes xmlns:c="http://schemas.openxmlformats.org/drawingml/2006/chart">
  <cdr:relSizeAnchor xmlns:cdr="http://schemas.openxmlformats.org/drawingml/2006/chartDrawing">
    <cdr:from>
      <cdr:x>0.67189</cdr:x>
      <cdr:y>0.31274</cdr:y>
    </cdr:from>
    <cdr:to>
      <cdr:x>0.68862</cdr:x>
      <cdr:y>0.34047</cdr:y>
    </cdr:to>
    <cdr:cxnSp macro="">
      <cdr:nvCxnSpPr>
        <cdr:cNvPr id="3" name="Straight Arrow Connector 2"/>
        <cdr:cNvCxnSpPr/>
      </cdr:nvCxnSpPr>
      <cdr:spPr>
        <a:xfrm xmlns:a="http://schemas.openxmlformats.org/drawingml/2006/main" flipH="1" flipV="1">
          <a:off x="5143057" y="946223"/>
          <a:ext cx="128052" cy="83917"/>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0.68113</cdr:x>
      <cdr:y>0.33405</cdr:y>
    </cdr:from>
    <cdr:to>
      <cdr:x>0.73177</cdr:x>
      <cdr:y>0.37907</cdr:y>
    </cdr:to>
    <cdr:sp macro="" textlink="">
      <cdr:nvSpPr>
        <cdr:cNvPr id="4" name="TextBox 3"/>
        <cdr:cNvSpPr txBox="1"/>
      </cdr:nvSpPr>
      <cdr:spPr bwMode="auto">
        <a:xfrm xmlns:a="http://schemas.openxmlformats.org/drawingml/2006/main">
          <a:off x="5213818" y="1010690"/>
          <a:ext cx="387631" cy="136213"/>
        </a:xfrm>
        <a:prstGeom xmlns:a="http://schemas.openxmlformats.org/drawingml/2006/main" prst="rect">
          <a:avLst/>
        </a:prstGeom>
        <a:noFill xmlns:a="http://schemas.openxmlformats.org/drawingml/2006/main"/>
        <a:ln xmlns:a="http://schemas.openxmlformats.org/drawingml/2006/main" w="6350">
          <a:noFill/>
          <a:miter lim="800000"/>
          <a:headEnd/>
          <a:tailEnd/>
        </a:ln>
        <a:effectLst xmlns:a="http://schemas.openxmlformats.org/drawingml/2006/main"/>
      </cdr:spPr>
      <cdr:txBody>
        <a:bodyPr xmlns:a="http://schemas.openxmlformats.org/drawingml/2006/main" vertOverflow="clip" wrap="square" rtlCol="0">
          <a:spAutoFit/>
        </a:bodyPr>
        <a:lstStyle xmlns:a="http://schemas.openxmlformats.org/drawingml/2006/main"/>
        <a:p xmlns:a="http://schemas.openxmlformats.org/drawingml/2006/main">
          <a:pPr algn="ctr" eaLnBrk="0" hangingPunct="0">
            <a:lnSpc>
              <a:spcPct val="100000"/>
            </a:lnSpc>
            <a:spcBef>
              <a:spcPct val="25000"/>
            </a:spcBef>
          </a:pPr>
          <a:r>
            <a:rPr lang="en-US" sz="700" dirty="0">
              <a:solidFill>
                <a:schemeClr val="tx1"/>
              </a:solidFill>
              <a:latin typeface="Arial" charset="0"/>
            </a:rPr>
            <a:t>PCA</a:t>
          </a:r>
        </a:p>
      </cdr:txBody>
    </cdr:sp>
  </cdr:relSizeAnchor>
  <cdr:relSizeAnchor xmlns:cdr="http://schemas.openxmlformats.org/drawingml/2006/chartDrawing">
    <cdr:from>
      <cdr:x>0.30456</cdr:x>
      <cdr:y>0.5604</cdr:y>
    </cdr:from>
    <cdr:to>
      <cdr:x>0.33396</cdr:x>
      <cdr:y>0.60332</cdr:y>
    </cdr:to>
    <cdr:cxnSp macro="">
      <cdr:nvCxnSpPr>
        <cdr:cNvPr id="9" name="Straight Arrow Connector 8"/>
        <cdr:cNvCxnSpPr/>
      </cdr:nvCxnSpPr>
      <cdr:spPr>
        <a:xfrm xmlns:a="http://schemas.openxmlformats.org/drawingml/2006/main" flipH="1" flipV="1">
          <a:off x="2394722" y="2466066"/>
          <a:ext cx="231169" cy="188874"/>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0.32524</cdr:x>
      <cdr:y>0.58773</cdr:y>
    </cdr:from>
    <cdr:to>
      <cdr:x>0.37587</cdr:x>
      <cdr:y>0.63276</cdr:y>
    </cdr:to>
    <cdr:sp macro="" textlink="">
      <cdr:nvSpPr>
        <cdr:cNvPr id="10" name="TextBox 2"/>
        <cdr:cNvSpPr txBox="1"/>
      </cdr:nvSpPr>
      <cdr:spPr bwMode="auto">
        <a:xfrm xmlns:a="http://schemas.openxmlformats.org/drawingml/2006/main">
          <a:off x="2557305" y="2586355"/>
          <a:ext cx="398148" cy="198120"/>
        </a:xfrm>
        <a:prstGeom xmlns:a="http://schemas.openxmlformats.org/drawingml/2006/main" prst="rect">
          <a:avLst/>
        </a:prstGeom>
        <a:noFill xmlns:a="http://schemas.openxmlformats.org/drawingml/2006/main"/>
        <a:ln xmlns:a="http://schemas.openxmlformats.org/drawingml/2006/main" w="6350">
          <a:noFill/>
          <a:miter lim="800000"/>
          <a:headEnd/>
          <a:tailEnd/>
        </a:ln>
        <a:effectLst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0" hangingPunct="0">
            <a:lnSpc>
              <a:spcPct val="100000"/>
            </a:lnSpc>
            <a:spcBef>
              <a:spcPct val="25000"/>
            </a:spcBef>
          </a:pPr>
          <a:r>
            <a:rPr lang="en-US" sz="700" dirty="0">
              <a:solidFill>
                <a:schemeClr val="tx1"/>
              </a:solidFill>
              <a:latin typeface="Arial" charset="0"/>
            </a:rPr>
            <a:t>PCA</a:t>
          </a:r>
        </a:p>
      </cdr:txBody>
    </cdr:sp>
  </cdr:relSizeAnchor>
  <cdr:relSizeAnchor xmlns:cdr="http://schemas.openxmlformats.org/drawingml/2006/chartDrawing">
    <cdr:from>
      <cdr:x>0.15626</cdr:x>
      <cdr:y>0.70528</cdr:y>
    </cdr:from>
    <cdr:to>
      <cdr:x>0.1808</cdr:x>
      <cdr:y>0.72244</cdr:y>
    </cdr:to>
    <cdr:cxnSp macro="">
      <cdr:nvCxnSpPr>
        <cdr:cNvPr id="11" name="Straight Arrow Connector 10"/>
        <cdr:cNvCxnSpPr/>
      </cdr:nvCxnSpPr>
      <cdr:spPr>
        <a:xfrm xmlns:a="http://schemas.openxmlformats.org/drawingml/2006/main" flipV="1">
          <a:off x="1228652" y="3103630"/>
          <a:ext cx="192947" cy="75501"/>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0.11789</cdr:x>
      <cdr:y>0.69855</cdr:y>
    </cdr:from>
    <cdr:to>
      <cdr:x>0.16853</cdr:x>
      <cdr:y>0.74357</cdr:y>
    </cdr:to>
    <cdr:sp macro="" textlink="">
      <cdr:nvSpPr>
        <cdr:cNvPr id="12" name="TextBox 2"/>
        <cdr:cNvSpPr txBox="1"/>
      </cdr:nvSpPr>
      <cdr:spPr bwMode="auto">
        <a:xfrm xmlns:a="http://schemas.openxmlformats.org/drawingml/2006/main">
          <a:off x="926959" y="3074002"/>
          <a:ext cx="398176" cy="198112"/>
        </a:xfrm>
        <a:prstGeom xmlns:a="http://schemas.openxmlformats.org/drawingml/2006/main" prst="rect">
          <a:avLst/>
        </a:prstGeom>
        <a:noFill xmlns:a="http://schemas.openxmlformats.org/drawingml/2006/main"/>
        <a:ln xmlns:a="http://schemas.openxmlformats.org/drawingml/2006/main" w="6350">
          <a:noFill/>
          <a:miter lim="800000"/>
          <a:headEnd/>
          <a:tailEnd/>
        </a:ln>
        <a:effectLst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0" hangingPunct="0">
            <a:lnSpc>
              <a:spcPct val="100000"/>
            </a:lnSpc>
            <a:spcBef>
              <a:spcPct val="25000"/>
            </a:spcBef>
          </a:pPr>
          <a:r>
            <a:rPr lang="en-US" sz="700" dirty="0">
              <a:solidFill>
                <a:schemeClr val="tx1"/>
              </a:solidFill>
              <a:latin typeface="Arial" charset="0"/>
            </a:rPr>
            <a:t>PCA</a:t>
          </a:r>
        </a:p>
      </cdr:txBody>
    </cdr:sp>
  </cdr:relSizeAnchor>
  <cdr:relSizeAnchor xmlns:cdr="http://schemas.openxmlformats.org/drawingml/2006/chartDrawing">
    <cdr:from>
      <cdr:x>0.50545</cdr:x>
      <cdr:y>0.44076</cdr:y>
    </cdr:from>
    <cdr:to>
      <cdr:x>0.54052</cdr:x>
      <cdr:y>0.45437</cdr:y>
    </cdr:to>
    <cdr:cxnSp macro="">
      <cdr:nvCxnSpPr>
        <cdr:cNvPr id="17" name="Straight Arrow Connector 16"/>
        <cdr:cNvCxnSpPr/>
      </cdr:nvCxnSpPr>
      <cdr:spPr>
        <a:xfrm xmlns:a="http://schemas.openxmlformats.org/drawingml/2006/main" flipH="1" flipV="1">
          <a:off x="3869045" y="1333551"/>
          <a:ext cx="268400" cy="41193"/>
        </a:xfrm>
        <a:prstGeom xmlns:a="http://schemas.openxmlformats.org/drawingml/2006/main" prst="straightConnector1">
          <a:avLst/>
        </a:prstGeom>
        <a:ln xmlns:a="http://schemas.openxmlformats.org/drawingml/2006/main">
          <a:solidFill>
            <a:schemeClr val="tx1"/>
          </a:solidFill>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0.5318</cdr:x>
      <cdr:y>0.43879</cdr:y>
    </cdr:from>
    <cdr:to>
      <cdr:x>0.58244</cdr:x>
      <cdr:y>0.50491</cdr:y>
    </cdr:to>
    <cdr:sp macro="" textlink="">
      <cdr:nvSpPr>
        <cdr:cNvPr id="18" name="TextBox 2"/>
        <cdr:cNvSpPr txBox="1"/>
      </cdr:nvSpPr>
      <cdr:spPr bwMode="auto">
        <a:xfrm xmlns:a="http://schemas.openxmlformats.org/drawingml/2006/main">
          <a:off x="4070696" y="1327605"/>
          <a:ext cx="387630" cy="200055"/>
        </a:xfrm>
        <a:prstGeom xmlns:a="http://schemas.openxmlformats.org/drawingml/2006/main" prst="rect">
          <a:avLst/>
        </a:prstGeom>
        <a:noFill xmlns:a="http://schemas.openxmlformats.org/drawingml/2006/main"/>
        <a:ln xmlns:a="http://schemas.openxmlformats.org/drawingml/2006/main" w="6350">
          <a:noFill/>
          <a:miter lim="800000"/>
          <a:headEnd/>
          <a:tailEnd/>
        </a:ln>
        <a:effectLst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eaLnBrk="0" hangingPunct="0">
            <a:lnSpc>
              <a:spcPct val="100000"/>
            </a:lnSpc>
            <a:spcBef>
              <a:spcPct val="25000"/>
            </a:spcBef>
          </a:pPr>
          <a:r>
            <a:rPr lang="en-US" sz="700" dirty="0">
              <a:solidFill>
                <a:schemeClr val="tx1"/>
              </a:solidFill>
              <a:latin typeface="Arial" charset="0"/>
            </a:rPr>
            <a:t>PCA</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5738" y="0"/>
            <a:ext cx="4029075" cy="350838"/>
          </a:xfrm>
          <a:prstGeom prst="rect">
            <a:avLst/>
          </a:prstGeom>
        </p:spPr>
        <p:txBody>
          <a:bodyPr vert="horz" lIns="91440" tIns="45720" rIns="91440" bIns="45720" rtlCol="0"/>
          <a:lstStyle>
            <a:lvl1pPr algn="r">
              <a:defRPr sz="1200"/>
            </a:lvl1pPr>
          </a:lstStyle>
          <a:p>
            <a:fld id="{6084086B-ABF0-483D-B857-745CAA5EB2EF}" type="datetimeFigureOut">
              <a:rPr lang="en-US" smtClean="0"/>
              <a:pPr/>
              <a:t>7/29/2016</a:t>
            </a:fld>
            <a:endParaRPr lang="en-US"/>
          </a:p>
        </p:txBody>
      </p:sp>
      <p:sp>
        <p:nvSpPr>
          <p:cNvPr id="4" name="Footer Placeholder 3"/>
          <p:cNvSpPr>
            <a:spLocks noGrp="1"/>
          </p:cNvSpPr>
          <p:nvPr>
            <p:ph type="ftr" sz="quarter" idx="2"/>
          </p:nvPr>
        </p:nvSpPr>
        <p:spPr>
          <a:xfrm>
            <a:off x="0" y="6659563"/>
            <a:ext cx="4029075" cy="3508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5738" y="6659563"/>
            <a:ext cx="4029075" cy="350837"/>
          </a:xfrm>
          <a:prstGeom prst="rect">
            <a:avLst/>
          </a:prstGeom>
        </p:spPr>
        <p:txBody>
          <a:bodyPr vert="horz" lIns="91440" tIns="45720" rIns="91440" bIns="45720" rtlCol="0" anchor="b"/>
          <a:lstStyle>
            <a:lvl1pPr algn="r">
              <a:defRPr sz="1200"/>
            </a:lvl1pPr>
          </a:lstStyle>
          <a:p>
            <a:fld id="{878DD43D-DFA5-4A4A-BCF0-C8557EE86D42}" type="slidenum">
              <a:rPr lang="en-US" smtClean="0"/>
              <a:pPr/>
              <a:t>‹#›</a:t>
            </a:fld>
            <a:endParaRPr lang="en-US"/>
          </a:p>
        </p:txBody>
      </p:sp>
    </p:spTree>
    <p:extLst>
      <p:ext uri="{BB962C8B-B14F-4D97-AF65-F5344CB8AC3E}">
        <p14:creationId xmlns:p14="http://schemas.microsoft.com/office/powerpoint/2010/main" val="22704047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335" cy="350204"/>
          </a:xfrm>
          <a:prstGeom prst="rect">
            <a:avLst/>
          </a:prstGeom>
        </p:spPr>
        <p:txBody>
          <a:bodyPr vert="horz" lIns="91294" tIns="45647" rIns="91294" bIns="45647" rtlCol="0"/>
          <a:lstStyle>
            <a:lvl1pPr algn="l">
              <a:defRPr sz="1200"/>
            </a:lvl1pPr>
          </a:lstStyle>
          <a:p>
            <a:endParaRPr lang="en-US"/>
          </a:p>
        </p:txBody>
      </p:sp>
      <p:sp>
        <p:nvSpPr>
          <p:cNvPr id="3" name="Date Placeholder 2"/>
          <p:cNvSpPr>
            <a:spLocks noGrp="1"/>
          </p:cNvSpPr>
          <p:nvPr>
            <p:ph type="dt" idx="1"/>
          </p:nvPr>
        </p:nvSpPr>
        <p:spPr>
          <a:xfrm>
            <a:off x="5266480" y="0"/>
            <a:ext cx="4028335" cy="350204"/>
          </a:xfrm>
          <a:prstGeom prst="rect">
            <a:avLst/>
          </a:prstGeom>
        </p:spPr>
        <p:txBody>
          <a:bodyPr vert="horz" lIns="91294" tIns="45647" rIns="91294" bIns="45647" rtlCol="0"/>
          <a:lstStyle>
            <a:lvl1pPr algn="r">
              <a:defRPr sz="1200"/>
            </a:lvl1pPr>
          </a:lstStyle>
          <a:p>
            <a:fld id="{9C0C2C1C-6FBB-4E97-A394-30CD30BBF8D6}" type="datetimeFigureOut">
              <a:rPr lang="en-US" smtClean="0"/>
              <a:pPr/>
              <a:t>7/29/2016</a:t>
            </a:fld>
            <a:endParaRPr lang="en-US"/>
          </a:p>
        </p:txBody>
      </p:sp>
      <p:sp>
        <p:nvSpPr>
          <p:cNvPr id="4" name="Slide Image Placeholder 3"/>
          <p:cNvSpPr>
            <a:spLocks noGrp="1" noRot="1" noChangeAspect="1"/>
          </p:cNvSpPr>
          <p:nvPr>
            <p:ph type="sldImg" idx="2"/>
          </p:nvPr>
        </p:nvSpPr>
        <p:spPr>
          <a:xfrm>
            <a:off x="2946400" y="525463"/>
            <a:ext cx="3403600" cy="2628900"/>
          </a:xfrm>
          <a:prstGeom prst="rect">
            <a:avLst/>
          </a:prstGeom>
          <a:noFill/>
          <a:ln w="12700">
            <a:solidFill>
              <a:prstClr val="black"/>
            </a:solidFill>
          </a:ln>
        </p:spPr>
        <p:txBody>
          <a:bodyPr vert="horz" lIns="91294" tIns="45647" rIns="91294" bIns="45647" rtlCol="0" anchor="ctr"/>
          <a:lstStyle/>
          <a:p>
            <a:endParaRPr lang="en-US"/>
          </a:p>
        </p:txBody>
      </p:sp>
      <p:sp>
        <p:nvSpPr>
          <p:cNvPr id="5" name="Notes Placeholder 4"/>
          <p:cNvSpPr>
            <a:spLocks noGrp="1"/>
          </p:cNvSpPr>
          <p:nvPr>
            <p:ph type="body" sz="quarter" idx="3"/>
          </p:nvPr>
        </p:nvSpPr>
        <p:spPr>
          <a:xfrm>
            <a:off x="929006" y="3329307"/>
            <a:ext cx="7438388" cy="3154996"/>
          </a:xfrm>
          <a:prstGeom prst="rect">
            <a:avLst/>
          </a:prstGeom>
        </p:spPr>
        <p:txBody>
          <a:bodyPr vert="horz" lIns="91294" tIns="45647" rIns="91294" bIns="4564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12"/>
            <a:ext cx="4028335" cy="350204"/>
          </a:xfrm>
          <a:prstGeom prst="rect">
            <a:avLst/>
          </a:prstGeom>
        </p:spPr>
        <p:txBody>
          <a:bodyPr vert="horz" lIns="91294" tIns="45647" rIns="91294" bIns="45647" rtlCol="0" anchor="b"/>
          <a:lstStyle>
            <a:lvl1pPr algn="l">
              <a:defRPr sz="1200"/>
            </a:lvl1pPr>
          </a:lstStyle>
          <a:p>
            <a:endParaRPr lang="en-US"/>
          </a:p>
        </p:txBody>
      </p:sp>
      <p:sp>
        <p:nvSpPr>
          <p:cNvPr id="7" name="Slide Number Placeholder 6"/>
          <p:cNvSpPr>
            <a:spLocks noGrp="1"/>
          </p:cNvSpPr>
          <p:nvPr>
            <p:ph type="sldNum" sz="quarter" idx="5"/>
          </p:nvPr>
        </p:nvSpPr>
        <p:spPr>
          <a:xfrm>
            <a:off x="5266480" y="6658612"/>
            <a:ext cx="4028335" cy="350204"/>
          </a:xfrm>
          <a:prstGeom prst="rect">
            <a:avLst/>
          </a:prstGeom>
        </p:spPr>
        <p:txBody>
          <a:bodyPr vert="horz" lIns="91294" tIns="45647" rIns="91294" bIns="45647" rtlCol="0" anchor="b"/>
          <a:lstStyle>
            <a:lvl1pPr algn="r">
              <a:defRPr sz="1200"/>
            </a:lvl1pPr>
          </a:lstStyle>
          <a:p>
            <a:fld id="{B6EB6A61-3AA3-43FC-9E7B-4C7C431B3A9A}" type="slidenum">
              <a:rPr lang="en-US" smtClean="0"/>
              <a:pPr/>
              <a:t>‹#›</a:t>
            </a:fld>
            <a:endParaRPr lang="en-US"/>
          </a:p>
        </p:txBody>
      </p:sp>
    </p:spTree>
    <p:extLst>
      <p:ext uri="{BB962C8B-B14F-4D97-AF65-F5344CB8AC3E}">
        <p14:creationId xmlns:p14="http://schemas.microsoft.com/office/powerpoint/2010/main" val="48776528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EB6A61-3AA3-43FC-9E7B-4C7C431B3A9A}" type="slidenum">
              <a:rPr lang="en-US" smtClean="0"/>
              <a:pPr/>
              <a:t>3</a:t>
            </a:fld>
            <a:endParaRPr lang="en-US"/>
          </a:p>
        </p:txBody>
      </p:sp>
    </p:spTree>
    <p:extLst>
      <p:ext uri="{BB962C8B-B14F-4D97-AF65-F5344CB8AC3E}">
        <p14:creationId xmlns:p14="http://schemas.microsoft.com/office/powerpoint/2010/main" val="10371231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101001977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3617913" y="7204075"/>
            <a:ext cx="2262187" cy="414338"/>
          </a:xfrm>
        </p:spPr>
        <p:txBody>
          <a:bodyPr/>
          <a:lstStyle/>
          <a:p>
            <a:endParaRPr lang="en-US" dirty="0"/>
          </a:p>
        </p:txBody>
      </p:sp>
    </p:spTree>
    <p:extLst>
      <p:ext uri="{BB962C8B-B14F-4D97-AF65-F5344CB8AC3E}">
        <p14:creationId xmlns:p14="http://schemas.microsoft.com/office/powerpoint/2010/main" val="10859613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1524987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517525"/>
            <a:ext cx="3244850" cy="1814513"/>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276725" y="1119188"/>
            <a:ext cx="5091113" cy="55229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92150" y="2332038"/>
            <a:ext cx="3244850" cy="431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1703004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517525"/>
            <a:ext cx="3244850" cy="1814513"/>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276725" y="1119188"/>
            <a:ext cx="5091113" cy="55229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92150" y="2332038"/>
            <a:ext cx="3244850" cy="431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2768180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2896593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7725" y="414338"/>
            <a:ext cx="2168525" cy="6586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2150" y="414338"/>
            <a:ext cx="6353175" cy="6586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3126006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TextBox 2"/>
          <p:cNvSpPr txBox="1"/>
          <p:nvPr userDrawn="1"/>
        </p:nvSpPr>
        <p:spPr>
          <a:xfrm>
            <a:off x="251463" y="7284428"/>
            <a:ext cx="7166610" cy="209909"/>
          </a:xfrm>
          <a:prstGeom prst="rect">
            <a:avLst/>
          </a:prstGeom>
          <a:noFill/>
        </p:spPr>
        <p:txBody>
          <a:bodyPr lIns="100561" tIns="50282" rIns="100561" bIns="50282">
            <a:spAutoFit/>
          </a:bodyPr>
          <a:lstStyle/>
          <a:p>
            <a:pPr algn="just" defTabSz="1005840" fontAlgn="base">
              <a:lnSpc>
                <a:spcPct val="80000"/>
              </a:lnSpc>
              <a:spcBef>
                <a:spcPct val="20000"/>
              </a:spcBef>
              <a:spcAft>
                <a:spcPct val="0"/>
              </a:spcAft>
              <a:defRPr/>
            </a:pPr>
            <a:r>
              <a:rPr lang="en-US" sz="880" dirty="0">
                <a:solidFill>
                  <a:prstClr val="white">
                    <a:lumMod val="50000"/>
                  </a:prstClr>
                </a:solidFill>
                <a:latin typeface="Century Gothic" pitchFamily="34" charset="0"/>
                <a:cs typeface="Arial" pitchFamily="34" charset="0"/>
              </a:rPr>
              <a:t>Insert Client Name   •   </a:t>
            </a:r>
            <a:r>
              <a:rPr lang="en-US" sz="880" b="1" dirty="0">
                <a:solidFill>
                  <a:prstClr val="white">
                    <a:lumMod val="50000"/>
                  </a:prstClr>
                </a:solidFill>
                <a:latin typeface="Century Gothic" pitchFamily="34" charset="0"/>
                <a:cs typeface="Arial" pitchFamily="34" charset="0"/>
              </a:rPr>
              <a:t>Insert</a:t>
            </a:r>
            <a:r>
              <a:rPr lang="en-US" sz="880" dirty="0">
                <a:solidFill>
                  <a:prstClr val="white">
                    <a:lumMod val="50000"/>
                  </a:prstClr>
                </a:solidFill>
                <a:latin typeface="Century Gothic" pitchFamily="34" charset="0"/>
                <a:cs typeface="Arial" pitchFamily="34" charset="0"/>
              </a:rPr>
              <a:t> </a:t>
            </a:r>
            <a:r>
              <a:rPr lang="en-US" sz="880" b="1" dirty="0">
                <a:solidFill>
                  <a:prstClr val="white">
                    <a:lumMod val="50000"/>
                  </a:prstClr>
                </a:solidFill>
                <a:latin typeface="Century Gothic" pitchFamily="34" charset="0"/>
                <a:cs typeface="Arial" pitchFamily="34" charset="0"/>
              </a:rPr>
              <a:t>Presentation Title</a:t>
            </a:r>
          </a:p>
        </p:txBody>
      </p:sp>
      <p:sp>
        <p:nvSpPr>
          <p:cNvPr id="4" name="Slide Number Placeholder 5"/>
          <p:cNvSpPr>
            <a:spLocks noGrp="1"/>
          </p:cNvSpPr>
          <p:nvPr>
            <p:ph type="sldNum" sz="quarter" idx="4"/>
          </p:nvPr>
        </p:nvSpPr>
        <p:spPr>
          <a:xfrm>
            <a:off x="4943799" y="7252748"/>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Century Gothic" panose="020B0502020202020204" pitchFamily="34" charset="0"/>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pic>
        <p:nvPicPr>
          <p:cNvPr id="5" name="Picture 6" descr="PCA Logo 2013 25thAnniv.jpg"/>
          <p:cNvPicPr>
            <a:picLocks noChangeAspect="1"/>
          </p:cNvPicPr>
          <p:nvPr userDrawn="1"/>
        </p:nvPicPr>
        <p:blipFill>
          <a:blip r:embed="rId2" cstate="print"/>
          <a:stretch>
            <a:fillRect/>
          </a:stretch>
        </p:blipFill>
        <p:spPr bwMode="auto">
          <a:xfrm>
            <a:off x="8374066" y="7056197"/>
            <a:ext cx="1428781" cy="600318"/>
          </a:xfrm>
          <a:prstGeom prst="rect">
            <a:avLst/>
          </a:prstGeom>
          <a:noFill/>
          <a:ln w="9525">
            <a:noFill/>
            <a:miter lim="800000"/>
            <a:headEnd/>
            <a:tailEnd/>
          </a:ln>
        </p:spPr>
      </p:pic>
    </p:spTree>
    <p:extLst>
      <p:ext uri="{BB962C8B-B14F-4D97-AF65-F5344CB8AC3E}">
        <p14:creationId xmlns:p14="http://schemas.microsoft.com/office/powerpoint/2010/main" val="2594471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6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8"/>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3200404"/>
            <a:ext cx="9693275" cy="52388"/>
            <a:chOff x="220170" y="1129861"/>
            <a:chExt cx="9693533" cy="51815"/>
          </a:xfrm>
        </p:grpSpPr>
        <p:sp>
          <p:nvSpPr>
            <p:cNvPr id="14" name="Rectangle 13"/>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a:solidFill>
                  <a:prstClr val="white"/>
                </a:solidFill>
              </a:endParaRPr>
            </a:p>
          </p:txBody>
        </p:sp>
        <p:cxnSp>
          <p:nvCxnSpPr>
            <p:cNvPr id="15" name="Straight Connector 14"/>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8" name="Slide Number Placeholder 5"/>
          <p:cNvSpPr>
            <a:spLocks noGrp="1"/>
          </p:cNvSpPr>
          <p:nvPr>
            <p:ph type="sldNum" sz="quarter" idx="4"/>
          </p:nvPr>
        </p:nvSpPr>
        <p:spPr>
          <a:xfrm>
            <a:off x="4943799" y="7318543"/>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Century Gothic" panose="020B0502020202020204" pitchFamily="34" charset="0"/>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
        <p:nvSpPr>
          <p:cNvPr id="19" name="TextBox 18"/>
          <p:cNvSpPr txBox="1"/>
          <p:nvPr userDrawn="1"/>
        </p:nvSpPr>
        <p:spPr>
          <a:xfrm>
            <a:off x="210939" y="7401745"/>
            <a:ext cx="7166610" cy="209909"/>
          </a:xfrm>
          <a:prstGeom prst="rect">
            <a:avLst/>
          </a:prstGeom>
          <a:noFill/>
        </p:spPr>
        <p:txBody>
          <a:bodyPr lIns="100561" tIns="50282" rIns="100561" bIns="50282">
            <a:spAutoFit/>
          </a:bodyPr>
          <a:lstStyle/>
          <a:p>
            <a:pPr algn="just" defTabSz="1005840" fontAlgn="base">
              <a:lnSpc>
                <a:spcPct val="80000"/>
              </a:lnSpc>
              <a:spcBef>
                <a:spcPct val="20000"/>
              </a:spcBef>
              <a:spcAft>
                <a:spcPct val="0"/>
              </a:spcAft>
              <a:defRPr/>
            </a:pPr>
            <a:r>
              <a:rPr lang="en-US" sz="880" dirty="0">
                <a:solidFill>
                  <a:prstClr val="white">
                    <a:lumMod val="50000"/>
                  </a:prstClr>
                </a:solidFill>
                <a:latin typeface="Century Gothic" pitchFamily="34" charset="0"/>
                <a:cs typeface="Arial" pitchFamily="34" charset="0"/>
              </a:rPr>
              <a:t>Pension Consulting Alliance LLC   •   </a:t>
            </a:r>
            <a:r>
              <a:rPr lang="en-US" sz="880" b="1" dirty="0">
                <a:solidFill>
                  <a:prstClr val="white">
                    <a:lumMod val="50000"/>
                  </a:prstClr>
                </a:solidFill>
                <a:latin typeface="Century Gothic" pitchFamily="34" charset="0"/>
                <a:cs typeface="Arial" pitchFamily="34" charset="0"/>
              </a:rPr>
              <a:t>Presentation to SDCERA</a:t>
            </a:r>
          </a:p>
        </p:txBody>
      </p:sp>
      <p:pic>
        <p:nvPicPr>
          <p:cNvPr id="17" name="Picture 6" descr="PCA Logo 2013 25thAnniv.jpg"/>
          <p:cNvPicPr>
            <a:picLocks noChangeAspect="1"/>
          </p:cNvPicPr>
          <p:nvPr userDrawn="1"/>
        </p:nvPicPr>
        <p:blipFill>
          <a:blip r:embed="rId2" cstate="print"/>
          <a:stretch>
            <a:fillRect/>
          </a:stretch>
        </p:blipFill>
        <p:spPr bwMode="auto">
          <a:xfrm>
            <a:off x="8374066" y="7056197"/>
            <a:ext cx="1428781" cy="600318"/>
          </a:xfrm>
          <a:prstGeom prst="rect">
            <a:avLst/>
          </a:prstGeom>
          <a:noFill/>
          <a:ln w="9525">
            <a:noFill/>
            <a:miter lim="800000"/>
            <a:headEnd/>
            <a:tailEnd/>
          </a:ln>
        </p:spPr>
      </p:pic>
    </p:spTree>
    <p:extLst>
      <p:ext uri="{BB962C8B-B14F-4D97-AF65-F5344CB8AC3E}">
        <p14:creationId xmlns:p14="http://schemas.microsoft.com/office/powerpoint/2010/main" val="29191383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7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8"/>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72" tIns="50287" rIns="100572" bIns="50287" anchor="ctr"/>
          <a:lstStyle/>
          <a:p>
            <a:pPr algn="ctr" defTabSz="1005840" fontAlgn="base">
              <a:lnSpc>
                <a:spcPct val="80000"/>
              </a:lnSpc>
              <a:spcBef>
                <a:spcPct val="20000"/>
              </a:spcBef>
              <a:spcAft>
                <a:spcPct val="0"/>
              </a:spcAft>
              <a:defRPr/>
            </a:pPr>
            <a:endParaRPr lang="en-US" sz="2640">
              <a:solidFill>
                <a:prstClr val="white"/>
              </a:solidFill>
            </a:endParaRPr>
          </a:p>
        </p:txBody>
      </p:sp>
      <p:pic>
        <p:nvPicPr>
          <p:cNvPr id="16" name="Picture 6" descr="PCA Logo 2013 25thAnniv.jpg"/>
          <p:cNvPicPr>
            <a:picLocks noChangeAspect="1"/>
          </p:cNvPicPr>
          <p:nvPr userDrawn="1"/>
        </p:nvPicPr>
        <p:blipFill>
          <a:blip r:embed="rId2" cstate="print"/>
          <a:stretch>
            <a:fillRect/>
          </a:stretch>
        </p:blipFill>
        <p:spPr bwMode="auto">
          <a:xfrm>
            <a:off x="8374066" y="7056197"/>
            <a:ext cx="1428781" cy="600318"/>
          </a:xfrm>
          <a:prstGeom prst="rect">
            <a:avLst/>
          </a:prstGeom>
          <a:noFill/>
          <a:ln w="9525">
            <a:noFill/>
            <a:miter lim="800000"/>
            <a:headEnd/>
            <a:tailEnd/>
          </a:ln>
        </p:spPr>
      </p:pic>
      <p:sp>
        <p:nvSpPr>
          <p:cNvPr id="18" name="TextBox 17"/>
          <p:cNvSpPr txBox="1"/>
          <p:nvPr userDrawn="1"/>
        </p:nvSpPr>
        <p:spPr>
          <a:xfrm>
            <a:off x="210939" y="7401745"/>
            <a:ext cx="7166610" cy="209909"/>
          </a:xfrm>
          <a:prstGeom prst="rect">
            <a:avLst/>
          </a:prstGeom>
          <a:noFill/>
        </p:spPr>
        <p:txBody>
          <a:bodyPr lIns="100561" tIns="50282" rIns="100561" bIns="50282">
            <a:spAutoFit/>
          </a:bodyPr>
          <a:lstStyle/>
          <a:p>
            <a:pPr algn="just" defTabSz="1005840" fontAlgn="base">
              <a:lnSpc>
                <a:spcPct val="80000"/>
              </a:lnSpc>
              <a:spcBef>
                <a:spcPct val="20000"/>
              </a:spcBef>
              <a:spcAft>
                <a:spcPct val="0"/>
              </a:spcAft>
              <a:defRPr/>
            </a:pPr>
            <a:r>
              <a:rPr lang="en-US" sz="880" dirty="0">
                <a:solidFill>
                  <a:prstClr val="white">
                    <a:lumMod val="50000"/>
                  </a:prstClr>
                </a:solidFill>
                <a:latin typeface="Century Gothic" pitchFamily="34" charset="0"/>
                <a:cs typeface="Arial" pitchFamily="34" charset="0"/>
              </a:rPr>
              <a:t>Pension Consulting Alliance LLC   •   </a:t>
            </a:r>
            <a:r>
              <a:rPr lang="en-US" sz="880" b="1" dirty="0">
                <a:solidFill>
                  <a:prstClr val="white">
                    <a:lumMod val="50000"/>
                  </a:prstClr>
                </a:solidFill>
                <a:latin typeface="Century Gothic" pitchFamily="34" charset="0"/>
                <a:cs typeface="Arial" pitchFamily="34" charset="0"/>
              </a:rPr>
              <a:t>Presentation to ERSRI</a:t>
            </a:r>
          </a:p>
        </p:txBody>
      </p:sp>
      <p:sp>
        <p:nvSpPr>
          <p:cNvPr id="19"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Century Gothic" panose="020B0502020202020204" pitchFamily="34" charset="0"/>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760614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grpSp>
        <p:nvGrpSpPr>
          <p:cNvPr id="12" name="Group 11"/>
          <p:cNvGrpSpPr>
            <a:grpSpLocks/>
          </p:cNvGrpSpPr>
          <p:nvPr userDrawn="1"/>
        </p:nvGrpSpPr>
        <p:grpSpPr bwMode="auto">
          <a:xfrm>
            <a:off x="220663" y="3200400"/>
            <a:ext cx="9693275" cy="52388"/>
            <a:chOff x="220170" y="1129861"/>
            <a:chExt cx="9693533" cy="51815"/>
          </a:xfrm>
        </p:grpSpPr>
        <p:sp>
          <p:nvSpPr>
            <p:cNvPr id="14" name="Rectangle 13"/>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a:p>
          </p:txBody>
        </p:sp>
        <p:cxnSp>
          <p:nvCxnSpPr>
            <p:cNvPr id="15" name="Straight Connector 14"/>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solidFill>
                <a:latin typeface="Century Gothic" panose="020B0502020202020204" pitchFamily="34" charset="0"/>
              </a:defRPr>
            </a:lvl1pPr>
          </a:lstStyle>
          <a:p>
            <a:pPr defTabSz="1005840">
              <a:lnSpc>
                <a:spcPct val="80000"/>
              </a:lnSpc>
              <a:defRPr/>
            </a:pPr>
            <a:fld id="{737F9FB1-BF69-416F-8A9A-894B36241A7A}" type="slidenum">
              <a:rPr lang="en-US" smtClean="0">
                <a:solidFill>
                  <a:prstClr val="black"/>
                </a:solidFill>
              </a:rPr>
              <a:pPr defTabSz="1005840">
                <a:lnSpc>
                  <a:spcPct val="80000"/>
                </a:lnSpc>
                <a:defRPr/>
              </a:pPr>
              <a:t>‹#›</a:t>
            </a:fld>
            <a:endParaRPr lang="en-US" dirty="0">
              <a:solidFill>
                <a:prstClr val="black"/>
              </a:solidFill>
            </a:endParaRPr>
          </a:p>
        </p:txBody>
      </p:sp>
    </p:spTree>
    <p:extLst>
      <p:ext uri="{BB962C8B-B14F-4D97-AF65-F5344CB8AC3E}">
        <p14:creationId xmlns:p14="http://schemas.microsoft.com/office/powerpoint/2010/main" val="22036247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0" y="0"/>
            <a:ext cx="10058400" cy="7772400"/>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28212750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2843742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1828190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255757032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10230436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0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9050818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5784719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4436631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1571154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4"/>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defRPr/>
              </a:pPr>
              <a:endParaRPr lang="en-US" dirty="0"/>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dirty="0"/>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dirty="0"/>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dirty="0"/>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dirty="0"/>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defRPr/>
              </a:pPr>
              <a:endParaRPr lang="en-US" dirty="0"/>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defRPr/>
              </a:pPr>
              <a:endParaRPr lang="en-US" dirty="0"/>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14" name="Group 11"/>
          <p:cNvGrpSpPr>
            <a:grpSpLocks/>
          </p:cNvGrpSpPr>
          <p:nvPr userDrawn="1"/>
        </p:nvGrpSpPr>
        <p:grpSpPr bwMode="auto">
          <a:xfrm>
            <a:off x="220663" y="1022350"/>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0" y="7315200"/>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a:p>
        </p:txBody>
      </p:sp>
      <p:sp>
        <p:nvSpPr>
          <p:cNvPr id="16" name="TextBox 15"/>
          <p:cNvSpPr txBox="1"/>
          <p:nvPr userDrawn="1"/>
        </p:nvSpPr>
        <p:spPr>
          <a:xfrm rot="10800000" flipH="1" flipV="1">
            <a:off x="4593611" y="7425532"/>
            <a:ext cx="568325" cy="225425"/>
          </a:xfrm>
          <a:prstGeom prst="rect">
            <a:avLst/>
          </a:prstGeom>
          <a:noFill/>
        </p:spPr>
        <p:txBody>
          <a:bodyPr lIns="101882" tIns="50941" rIns="101882" bIns="50941">
            <a:spAutoFit/>
          </a:bodyPr>
          <a:lstStyle/>
          <a:p>
            <a:pPr fontAlgn="auto">
              <a:spcBef>
                <a:spcPts val="0"/>
              </a:spcBef>
              <a:spcAft>
                <a:spcPts val="0"/>
              </a:spcAft>
              <a:defRPr/>
            </a:pPr>
            <a:fld id="{CB7D3DCD-7F57-4041-91FA-671DE0ACED84}" type="slidenum">
              <a:rPr lang="en-US" sz="800">
                <a:solidFill>
                  <a:schemeClr val="bg1">
                    <a:lumMod val="50000"/>
                  </a:schemeClr>
                </a:solidFill>
                <a:latin typeface="Century Gothic" pitchFamily="34" charset="0"/>
                <a:cs typeface="Arial" pitchFamily="34" charset="0"/>
              </a:rPr>
              <a:pPr fontAlgn="auto">
                <a:spcBef>
                  <a:spcPts val="0"/>
                </a:spcBef>
                <a:spcAft>
                  <a:spcPts val="0"/>
                </a:spcAft>
                <a:defRPr/>
              </a:pPr>
              <a:t>‹#›</a:t>
            </a:fld>
            <a:r>
              <a:rPr lang="en-US" sz="800" dirty="0">
                <a:solidFill>
                  <a:srgbClr val="003366"/>
                </a:solidFill>
                <a:latin typeface="Arial" pitchFamily="34" charset="0"/>
                <a:cs typeface="Arial" pitchFamily="34" charset="0"/>
              </a:rPr>
              <a:t> </a:t>
            </a:r>
          </a:p>
        </p:txBody>
      </p:sp>
      <p:sp>
        <p:nvSpPr>
          <p:cNvPr id="18" name="TextBox 17"/>
          <p:cNvSpPr txBox="1"/>
          <p:nvPr userDrawn="1"/>
        </p:nvSpPr>
        <p:spPr>
          <a:xfrm>
            <a:off x="228600" y="7384966"/>
            <a:ext cx="6515100" cy="215983"/>
          </a:xfrm>
          <a:prstGeom prst="rect">
            <a:avLst/>
          </a:prstGeom>
          <a:noFill/>
        </p:spPr>
        <p:txBody>
          <a:bodyPr lIns="91418" tIns="45710" rIns="91418" bIns="45710">
            <a:spAutoFit/>
          </a:bodyPr>
          <a:lstStyle/>
          <a:p>
            <a:pPr>
              <a:defRPr/>
            </a:pPr>
            <a:r>
              <a:rPr lang="en-US" sz="800" b="0" baseline="0" dirty="0" smtClean="0">
                <a:solidFill>
                  <a:schemeClr val="bg1">
                    <a:lumMod val="50000"/>
                  </a:schemeClr>
                </a:solidFill>
                <a:latin typeface="Century Gothic" pitchFamily="34" charset="0"/>
                <a:cs typeface="Arial" pitchFamily="34" charset="0"/>
              </a:rPr>
              <a:t>ERSRI  • Capital Market Assumptions    </a:t>
            </a:r>
            <a:endParaRPr lang="en-US" sz="800" b="1" dirty="0">
              <a:solidFill>
                <a:schemeClr val="bg1">
                  <a:lumMod val="50000"/>
                </a:schemeClr>
              </a:solidFill>
              <a:latin typeface="Century Gothic" pitchFamily="34" charset="0"/>
              <a:cs typeface="Arial" pitchFamily="34" charset="0"/>
            </a:endParaRPr>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4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40878364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5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4839550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6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4605038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17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9897509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8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42176471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9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13275272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0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16873322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1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653398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2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93225017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3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030029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solidFill>
                <a:latin typeface="Century Gothic" panose="020B0502020202020204" pitchFamily="34" charset="0"/>
              </a:defRPr>
            </a:lvl1pPr>
          </a:lstStyle>
          <a:p>
            <a:pPr>
              <a:defRPr/>
            </a:pPr>
            <a:fld id="{737F9FB1-BF69-416F-8A9A-894B36241A7A}" type="slidenum">
              <a:rPr lang="en-US" smtClean="0"/>
              <a:pPr>
                <a:defRPr/>
              </a:pPr>
              <a:t>‹#›</a:t>
            </a:fld>
            <a:endParaRPr lang="en-US" dirty="0"/>
          </a:p>
        </p:txBody>
      </p:sp>
    </p:spTree>
    <p:extLst>
      <p:ext uri="{BB962C8B-B14F-4D97-AF65-F5344CB8AC3E}">
        <p14:creationId xmlns:p14="http://schemas.microsoft.com/office/powerpoint/2010/main" val="237657796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4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410240062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5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452438" y="452439"/>
            <a:ext cx="9218612" cy="6729411"/>
          </a:xfrm>
          <a:prstGeom prst="rect">
            <a:avLst/>
          </a:prstGeom>
          <a:noFill/>
          <a:ln w="22225">
            <a:solidFill>
              <a:srgbClr val="D69F0F"/>
            </a:solidFill>
          </a:ln>
        </p:spPr>
        <p:style>
          <a:lnRef idx="2">
            <a:schemeClr val="accent1">
              <a:shade val="50000"/>
            </a:schemeClr>
          </a:lnRef>
          <a:fillRef idx="1">
            <a:schemeClr val="accent1"/>
          </a:fillRef>
          <a:effectRef idx="0">
            <a:schemeClr val="accent1"/>
          </a:effectRef>
          <a:fontRef idx="minor">
            <a:schemeClr val="lt1"/>
          </a:fontRef>
        </p:style>
        <p:txBody>
          <a:bodyPr lIns="90234" tIns="45117" rIns="90234" bIns="45117"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5" name="TextBox 14"/>
          <p:cNvSpPr txBox="1"/>
          <p:nvPr userDrawn="1"/>
        </p:nvSpPr>
        <p:spPr>
          <a:xfrm>
            <a:off x="371476" y="7258053"/>
            <a:ext cx="6515101" cy="185885"/>
          </a:xfrm>
          <a:prstGeom prst="rect">
            <a:avLst/>
          </a:prstGeom>
          <a:noFill/>
        </p:spPr>
        <p:txBody>
          <a:bodyPr lIns="90234" tIns="45117" rIns="90234" bIns="45117">
            <a:spAutoFit/>
          </a:bodyPr>
          <a:lstStyle/>
          <a:p>
            <a:pPr algn="just" defTabSz="1005840" fontAlgn="base">
              <a:lnSpc>
                <a:spcPct val="80000"/>
              </a:lnSpc>
              <a:spcBef>
                <a:spcPct val="20000"/>
              </a:spcBef>
              <a:spcAft>
                <a:spcPct val="0"/>
              </a:spcAft>
              <a:defRPr/>
            </a:pPr>
            <a:r>
              <a:rPr lang="en-US" sz="770" dirty="0">
                <a:solidFill>
                  <a:srgbClr val="3C9CCE"/>
                </a:solidFill>
                <a:latin typeface="Arial" pitchFamily="34" charset="0"/>
                <a:cs typeface="Arial" pitchFamily="34" charset="0"/>
              </a:rPr>
              <a:t>Pension Consulting Alliance, Inc.  </a:t>
            </a:r>
            <a:r>
              <a:rPr lang="en-US" sz="770" dirty="0">
                <a:solidFill>
                  <a:srgbClr val="D69F0F"/>
                </a:solidFill>
                <a:latin typeface="Arial" pitchFamily="34" charset="0"/>
                <a:cs typeface="Arial" pitchFamily="34" charset="0"/>
              </a:rPr>
              <a:t>││</a:t>
            </a:r>
            <a:r>
              <a:rPr lang="en-US" sz="770" dirty="0">
                <a:solidFill>
                  <a:srgbClr val="3C9CCE"/>
                </a:solidFill>
                <a:latin typeface="Arial" pitchFamily="34" charset="0"/>
                <a:cs typeface="Arial" pitchFamily="34" charset="0"/>
              </a:rPr>
              <a:t>  </a:t>
            </a:r>
            <a:r>
              <a:rPr lang="en-US" sz="770" b="1" dirty="0">
                <a:solidFill>
                  <a:srgbClr val="3C9CCE"/>
                </a:solidFill>
                <a:latin typeface="Arial" pitchFamily="34" charset="0"/>
                <a:cs typeface="Arial" pitchFamily="34" charset="0"/>
              </a:rPr>
              <a:t>Firm Overview</a:t>
            </a:r>
          </a:p>
        </p:txBody>
      </p:sp>
      <p:sp>
        <p:nvSpPr>
          <p:cNvPr id="14" name="Content Placeholder 2"/>
          <p:cNvSpPr>
            <a:spLocks noGrp="1"/>
          </p:cNvSpPr>
          <p:nvPr>
            <p:ph idx="1"/>
          </p:nvPr>
        </p:nvSpPr>
        <p:spPr>
          <a:xfrm>
            <a:off x="502920" y="1813230"/>
            <a:ext cx="9052560" cy="5129311"/>
          </a:xfrm>
        </p:spPr>
        <p:txBody>
          <a:bodyPr/>
          <a:lstStyle>
            <a:lvl1pPr>
              <a:buClr>
                <a:srgbClr val="C00000"/>
              </a:buClr>
              <a:buFont typeface="Arial" pitchFamily="34" charset="0"/>
              <a:buChar char="•"/>
              <a:defRPr sz="1760" baseline="0">
                <a:latin typeface="Arial" pitchFamily="34" charset="0"/>
              </a:defRPr>
            </a:lvl1pPr>
            <a:lvl2pPr>
              <a:buClr>
                <a:srgbClr val="C00000"/>
              </a:buClr>
              <a:buFont typeface="Courier New" pitchFamily="49" charset="0"/>
              <a:buChar char="o"/>
              <a:defRPr sz="1540" baseline="0">
                <a:latin typeface="Arial" pitchFamily="34" charset="0"/>
              </a:defRPr>
            </a:lvl2pPr>
            <a:lvl3pPr>
              <a:buClr>
                <a:srgbClr val="66FF33"/>
              </a:buClr>
              <a:buFont typeface="Arial" pitchFamily="34" charset="0"/>
              <a:buChar char="♦"/>
              <a:defRPr sz="1320" baseline="0">
                <a:latin typeface="Arial" pitchFamily="34" charset="0"/>
              </a:defRPr>
            </a:lvl3pPr>
            <a:lvl4pPr>
              <a:defRPr sz="1100" baseline="0">
                <a:latin typeface="Arial" pitchFamily="34" charset="0"/>
              </a:defRPr>
            </a:lvl4pPr>
            <a:lvl5pPr>
              <a:defRPr sz="1100" baseline="0">
                <a:latin typeface="Arial"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TextBox 15"/>
          <p:cNvSpPr txBox="1"/>
          <p:nvPr userDrawn="1"/>
        </p:nvSpPr>
        <p:spPr>
          <a:xfrm rot="10800000" flipH="1" flipV="1">
            <a:off x="8959723" y="7292895"/>
            <a:ext cx="568593" cy="196312"/>
          </a:xfrm>
          <a:prstGeom prst="rect">
            <a:avLst/>
          </a:prstGeom>
          <a:noFill/>
        </p:spPr>
        <p:txBody>
          <a:bodyPr wrap="square" lIns="100561" tIns="50280" rIns="100561" bIns="50280">
            <a:spAutoFit/>
          </a:bodyPr>
          <a:lstStyle/>
          <a:p>
            <a:pPr algn="just" defTabSz="1005840">
              <a:lnSpc>
                <a:spcPct val="80000"/>
              </a:lnSpc>
              <a:defRPr/>
            </a:pPr>
            <a:fld id="{B2522BCF-1A05-4183-AC5B-2D79FDEDEF34}" type="slidenum">
              <a:rPr lang="en-US" sz="770" smtClean="0">
                <a:solidFill>
                  <a:srgbClr val="3C9CCE"/>
                </a:solidFill>
                <a:latin typeface="Arial" pitchFamily="34" charset="0"/>
                <a:cs typeface="Arial" pitchFamily="34" charset="0"/>
              </a:rPr>
              <a:pPr algn="just" defTabSz="1005840">
                <a:lnSpc>
                  <a:spcPct val="80000"/>
                </a:lnSpc>
                <a:defRPr/>
              </a:pPr>
              <a:t>‹#›</a:t>
            </a:fld>
            <a:r>
              <a:rPr lang="en-US" sz="770" dirty="0">
                <a:solidFill>
                  <a:srgbClr val="3C9CCE"/>
                </a:solidFill>
                <a:latin typeface="Arial" pitchFamily="34" charset="0"/>
                <a:cs typeface="Arial" pitchFamily="34" charset="0"/>
              </a:rPr>
              <a:t> </a:t>
            </a:r>
            <a:r>
              <a:rPr lang="en-US" sz="770" dirty="0">
                <a:solidFill>
                  <a:srgbClr val="D69F0F"/>
                </a:solidFill>
                <a:latin typeface="Arial" pitchFamily="34" charset="0"/>
                <a:cs typeface="Arial" pitchFamily="34" charset="0"/>
              </a:rPr>
              <a:t> │</a:t>
            </a:r>
          </a:p>
        </p:txBody>
      </p:sp>
      <p:pic>
        <p:nvPicPr>
          <p:cNvPr id="18" name="Picture 17" descr="PCA Logo 2013 PCA only.jpg"/>
          <p:cNvPicPr>
            <a:picLocks noChangeAspect="1"/>
          </p:cNvPicPr>
          <p:nvPr userDrawn="1"/>
        </p:nvPicPr>
        <p:blipFill>
          <a:blip r:embed="rId2" cstate="print"/>
          <a:stretch>
            <a:fillRect/>
          </a:stretch>
        </p:blipFill>
        <p:spPr>
          <a:xfrm>
            <a:off x="9267271" y="7262492"/>
            <a:ext cx="449529" cy="243349"/>
          </a:xfrm>
          <a:prstGeom prst="rect">
            <a:avLst/>
          </a:prstGeom>
        </p:spPr>
      </p:pic>
      <p:sp>
        <p:nvSpPr>
          <p:cNvPr id="17"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49390514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28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5746802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29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451540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31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184756630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32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214465202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33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115287482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34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138407897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35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282999482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30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78701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7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8"/>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defRPr/>
              </a:pPr>
              <a:endParaRPr lang="en-US" sz="2640" dirty="0"/>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defRPr/>
              </a:pPr>
              <a:endParaRPr lang="en-US" sz="2640" dirty="0"/>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defRPr/>
              </a:pPr>
              <a:endParaRPr lang="en-US" sz="2640" dirty="0"/>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defRPr/>
              </a:pPr>
              <a:endParaRPr lang="en-US" sz="2640" dirty="0"/>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defRPr/>
              </a:pPr>
              <a:endParaRPr lang="en-US" sz="2640" dirty="0"/>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defRPr/>
              </a:pPr>
              <a:endParaRPr lang="en-US" sz="2640" dirty="0"/>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defRPr/>
              </a:pPr>
              <a:endParaRPr lang="en-US" sz="2640" dirty="0"/>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sz="2640"/>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72" tIns="50287" rIns="100572" bIns="50287" anchor="ctr"/>
          <a:lstStyle/>
          <a:p>
            <a:pPr algn="ctr">
              <a:defRPr/>
            </a:pPr>
            <a:endParaRPr lang="en-US" sz="2640"/>
          </a:p>
        </p:txBody>
      </p:sp>
      <p:pic>
        <p:nvPicPr>
          <p:cNvPr id="16" name="Picture 6" descr="PCA Logo 2013 25thAnniv.jpg"/>
          <p:cNvPicPr>
            <a:picLocks noChangeAspect="1"/>
          </p:cNvPicPr>
          <p:nvPr userDrawn="1"/>
        </p:nvPicPr>
        <p:blipFill>
          <a:blip r:embed="rId2" cstate="print"/>
          <a:stretch>
            <a:fillRect/>
          </a:stretch>
        </p:blipFill>
        <p:spPr bwMode="auto">
          <a:xfrm>
            <a:off x="8374066" y="7056197"/>
            <a:ext cx="1428781" cy="600318"/>
          </a:xfrm>
          <a:prstGeom prst="rect">
            <a:avLst/>
          </a:prstGeom>
          <a:noFill/>
          <a:ln w="9525">
            <a:noFill/>
            <a:miter lim="800000"/>
            <a:headEnd/>
            <a:tailEnd/>
          </a:ln>
        </p:spPr>
      </p:pic>
      <p:sp>
        <p:nvSpPr>
          <p:cNvPr id="18" name="TextBox 17"/>
          <p:cNvSpPr txBox="1"/>
          <p:nvPr userDrawn="1"/>
        </p:nvSpPr>
        <p:spPr>
          <a:xfrm>
            <a:off x="210939" y="7401744"/>
            <a:ext cx="7166610" cy="236968"/>
          </a:xfrm>
          <a:prstGeom prst="rect">
            <a:avLst/>
          </a:prstGeom>
          <a:noFill/>
        </p:spPr>
        <p:txBody>
          <a:bodyPr lIns="100561" tIns="50282" rIns="100561" bIns="50282">
            <a:spAutoFit/>
          </a:bodyPr>
          <a:lstStyle/>
          <a:p>
            <a:pPr>
              <a:defRPr/>
            </a:pPr>
            <a:r>
              <a:rPr lang="en-US" sz="880" b="0" baseline="0" dirty="0" smtClean="0">
                <a:solidFill>
                  <a:schemeClr val="bg1">
                    <a:lumMod val="50000"/>
                  </a:schemeClr>
                </a:solidFill>
                <a:latin typeface="Century Gothic" pitchFamily="34" charset="0"/>
                <a:cs typeface="Arial" pitchFamily="34" charset="0"/>
              </a:rPr>
              <a:t>Pension Consulting Alliance LLC   •   Asset-Liability Modeling </a:t>
            </a:r>
            <a:endParaRPr lang="en-US" sz="880" b="1" dirty="0">
              <a:solidFill>
                <a:schemeClr val="bg1">
                  <a:lumMod val="50000"/>
                </a:schemeClr>
              </a:solidFill>
              <a:latin typeface="Century Gothic" pitchFamily="34" charset="0"/>
              <a:cs typeface="Arial" pitchFamily="34" charset="0"/>
            </a:endParaRPr>
          </a:p>
        </p:txBody>
      </p:sp>
      <p:sp>
        <p:nvSpPr>
          <p:cNvPr id="19"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Century Gothic" panose="020B0502020202020204" pitchFamily="34" charset="0"/>
              </a:defRPr>
            </a:lvl1pPr>
          </a:lstStyle>
          <a:p>
            <a:pPr>
              <a:defRPr/>
            </a:pPr>
            <a:fld id="{737F9FB1-BF69-416F-8A9A-894B36241A7A}" type="slidenum">
              <a:rPr lang="en-US" smtClean="0"/>
              <a:pPr>
                <a:defRPr/>
              </a:pPr>
              <a:t>‹#›</a:t>
            </a:fld>
            <a:endParaRPr lang="en-US" dirty="0"/>
          </a:p>
        </p:txBody>
      </p:sp>
    </p:spTree>
    <p:extLst>
      <p:ext uri="{BB962C8B-B14F-4D97-AF65-F5344CB8AC3E}">
        <p14:creationId xmlns:p14="http://schemas.microsoft.com/office/powerpoint/2010/main" val="31466893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36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20701596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37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dirty="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dirty="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50470314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38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149338331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39_Title Slide">
    <p:spTree>
      <p:nvGrpSpPr>
        <p:cNvPr id="1" name=""/>
        <p:cNvGrpSpPr/>
        <p:nvPr/>
      </p:nvGrpSpPr>
      <p:grpSpPr>
        <a:xfrm>
          <a:off x="0" y="0"/>
          <a:ext cx="0" cy="0"/>
          <a:chOff x="0" y="0"/>
          <a:chExt cx="0" cy="0"/>
        </a:xfrm>
      </p:grpSpPr>
      <p:grpSp>
        <p:nvGrpSpPr>
          <p:cNvPr id="2" name="Group 6"/>
          <p:cNvGrpSpPr>
            <a:grpSpLocks/>
          </p:cNvGrpSpPr>
          <p:nvPr userDrawn="1"/>
        </p:nvGrpSpPr>
        <p:grpSpPr bwMode="auto">
          <a:xfrm>
            <a:off x="177800" y="7396169"/>
            <a:ext cx="325438" cy="260350"/>
            <a:chOff x="152400" y="6440487"/>
            <a:chExt cx="414333" cy="341313"/>
          </a:xfrm>
        </p:grpSpPr>
        <p:sp>
          <p:nvSpPr>
            <p:cNvPr id="4" name="Line 10"/>
            <p:cNvSpPr>
              <a:spLocks noChangeShapeType="1"/>
            </p:cNvSpPr>
            <p:nvPr userDrawn="1"/>
          </p:nvSpPr>
          <p:spPr bwMode="auto">
            <a:xfrm flipV="1">
              <a:off x="152400" y="6444649"/>
              <a:ext cx="2022" cy="224767"/>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5" name="Freeform 11"/>
            <p:cNvSpPr>
              <a:spLocks/>
            </p:cNvSpPr>
            <p:nvPr userDrawn="1"/>
          </p:nvSpPr>
          <p:spPr bwMode="auto">
            <a:xfrm>
              <a:off x="152400" y="6440487"/>
              <a:ext cx="167755" cy="77003"/>
            </a:xfrm>
            <a:custGeom>
              <a:avLst/>
              <a:gdLst/>
              <a:ahLst/>
              <a:cxnLst>
                <a:cxn ang="0">
                  <a:pos x="208" y="99"/>
                </a:cxn>
                <a:cxn ang="0">
                  <a:pos x="204" y="78"/>
                </a:cxn>
                <a:cxn ang="0">
                  <a:pos x="192" y="59"/>
                </a:cxn>
                <a:cxn ang="0">
                  <a:pos x="173" y="44"/>
                </a:cxn>
                <a:cxn ang="0">
                  <a:pos x="148" y="28"/>
                </a:cxn>
                <a:cxn ang="0">
                  <a:pos x="117" y="17"/>
                </a:cxn>
                <a:cxn ang="0">
                  <a:pos x="81" y="8"/>
                </a:cxn>
                <a:cxn ang="0">
                  <a:pos x="41" y="2"/>
                </a:cxn>
                <a:cxn ang="0">
                  <a:pos x="0" y="0"/>
                </a:cxn>
              </a:cxnLst>
              <a:rect l="0" t="0" r="r" b="b"/>
              <a:pathLst>
                <a:path w="208" h="99">
                  <a:moveTo>
                    <a:pt x="208" y="99"/>
                  </a:moveTo>
                  <a:lnTo>
                    <a:pt x="204" y="78"/>
                  </a:lnTo>
                  <a:lnTo>
                    <a:pt x="192" y="59"/>
                  </a:lnTo>
                  <a:lnTo>
                    <a:pt x="173" y="44"/>
                  </a:lnTo>
                  <a:lnTo>
                    <a:pt x="148" y="28"/>
                  </a:lnTo>
                  <a:lnTo>
                    <a:pt x="117" y="17"/>
                  </a:lnTo>
                  <a:lnTo>
                    <a:pt x="81" y="8"/>
                  </a:lnTo>
                  <a:lnTo>
                    <a:pt x="41" y="2"/>
                  </a:lnTo>
                  <a:lnTo>
                    <a:pt x="0"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6" name="Freeform 12"/>
            <p:cNvSpPr>
              <a:spLocks/>
            </p:cNvSpPr>
            <p:nvPr userDrawn="1"/>
          </p:nvSpPr>
          <p:spPr bwMode="auto">
            <a:xfrm>
              <a:off x="152400" y="6517490"/>
              <a:ext cx="167755" cy="81167"/>
            </a:xfrm>
            <a:custGeom>
              <a:avLst/>
              <a:gdLst/>
              <a:ahLst/>
              <a:cxnLst>
                <a:cxn ang="0">
                  <a:pos x="0" y="98"/>
                </a:cxn>
                <a:cxn ang="0">
                  <a:pos x="41" y="96"/>
                </a:cxn>
                <a:cxn ang="0">
                  <a:pos x="81" y="90"/>
                </a:cxn>
                <a:cxn ang="0">
                  <a:pos x="117" y="80"/>
                </a:cxn>
                <a:cxn ang="0">
                  <a:pos x="148" y="69"/>
                </a:cxn>
                <a:cxn ang="0">
                  <a:pos x="173" y="54"/>
                </a:cxn>
                <a:cxn ang="0">
                  <a:pos x="192" y="38"/>
                </a:cxn>
                <a:cxn ang="0">
                  <a:pos x="204" y="19"/>
                </a:cxn>
                <a:cxn ang="0">
                  <a:pos x="208" y="0"/>
                </a:cxn>
              </a:cxnLst>
              <a:rect l="0" t="0" r="r" b="b"/>
              <a:pathLst>
                <a:path w="208" h="98">
                  <a:moveTo>
                    <a:pt x="0" y="98"/>
                  </a:moveTo>
                  <a:lnTo>
                    <a:pt x="41" y="96"/>
                  </a:lnTo>
                  <a:lnTo>
                    <a:pt x="81" y="90"/>
                  </a:lnTo>
                  <a:lnTo>
                    <a:pt x="117" y="80"/>
                  </a:lnTo>
                  <a:lnTo>
                    <a:pt x="148" y="69"/>
                  </a:lnTo>
                  <a:lnTo>
                    <a:pt x="173" y="54"/>
                  </a:lnTo>
                  <a:lnTo>
                    <a:pt x="192" y="38"/>
                  </a:lnTo>
                  <a:lnTo>
                    <a:pt x="204" y="19"/>
                  </a:lnTo>
                  <a:lnTo>
                    <a:pt x="208" y="0"/>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7" name="Freeform 13"/>
            <p:cNvSpPr>
              <a:spLocks/>
            </p:cNvSpPr>
            <p:nvPr userDrawn="1"/>
          </p:nvSpPr>
          <p:spPr bwMode="auto">
            <a:xfrm>
              <a:off x="231225" y="6515409"/>
              <a:ext cx="123289" cy="81165"/>
            </a:xfrm>
            <a:custGeom>
              <a:avLst/>
              <a:gdLst/>
              <a:ahLst/>
              <a:cxnLst>
                <a:cxn ang="0">
                  <a:pos x="156" y="0"/>
                </a:cxn>
                <a:cxn ang="0">
                  <a:pos x="156" y="0"/>
                </a:cxn>
                <a:cxn ang="0">
                  <a:pos x="124" y="2"/>
                </a:cxn>
                <a:cxn ang="0">
                  <a:pos x="94" y="8"/>
                </a:cxn>
                <a:cxn ang="0">
                  <a:pos x="69" y="17"/>
                </a:cxn>
                <a:cxn ang="0">
                  <a:pos x="45" y="29"/>
                </a:cxn>
                <a:cxn ang="0">
                  <a:pos x="26" y="43"/>
                </a:cxn>
                <a:cxn ang="0">
                  <a:pos x="11" y="61"/>
                </a:cxn>
                <a:cxn ang="0">
                  <a:pos x="2" y="79"/>
                </a:cxn>
                <a:cxn ang="0">
                  <a:pos x="0" y="99"/>
                </a:cxn>
              </a:cxnLst>
              <a:rect l="0" t="0" r="r" b="b"/>
              <a:pathLst>
                <a:path w="156" h="99">
                  <a:moveTo>
                    <a:pt x="156" y="0"/>
                  </a:moveTo>
                  <a:lnTo>
                    <a:pt x="156" y="0"/>
                  </a:lnTo>
                  <a:lnTo>
                    <a:pt x="124" y="2"/>
                  </a:lnTo>
                  <a:lnTo>
                    <a:pt x="94" y="8"/>
                  </a:lnTo>
                  <a:lnTo>
                    <a:pt x="69" y="17"/>
                  </a:lnTo>
                  <a:lnTo>
                    <a:pt x="45" y="29"/>
                  </a:lnTo>
                  <a:lnTo>
                    <a:pt x="26" y="43"/>
                  </a:lnTo>
                  <a:lnTo>
                    <a:pt x="11" y="61"/>
                  </a:lnTo>
                  <a:lnTo>
                    <a:pt x="2" y="79"/>
                  </a:lnTo>
                  <a:lnTo>
                    <a:pt x="0" y="99"/>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8" name="Freeform 14"/>
            <p:cNvSpPr>
              <a:spLocks/>
            </p:cNvSpPr>
            <p:nvPr userDrawn="1"/>
          </p:nvSpPr>
          <p:spPr bwMode="auto">
            <a:xfrm>
              <a:off x="231225" y="6596575"/>
              <a:ext cx="123289" cy="77004"/>
            </a:xfrm>
            <a:custGeom>
              <a:avLst/>
              <a:gdLst/>
              <a:ahLst/>
              <a:cxnLst>
                <a:cxn ang="0">
                  <a:pos x="0" y="0"/>
                </a:cxn>
                <a:cxn ang="0">
                  <a:pos x="2" y="19"/>
                </a:cxn>
                <a:cxn ang="0">
                  <a:pos x="11" y="38"/>
                </a:cxn>
                <a:cxn ang="0">
                  <a:pos x="26" y="54"/>
                </a:cxn>
                <a:cxn ang="0">
                  <a:pos x="45" y="67"/>
                </a:cxn>
                <a:cxn ang="0">
                  <a:pos x="69" y="79"/>
                </a:cxn>
                <a:cxn ang="0">
                  <a:pos x="94" y="89"/>
                </a:cxn>
                <a:cxn ang="0">
                  <a:pos x="124" y="95"/>
                </a:cxn>
                <a:cxn ang="0">
                  <a:pos x="156" y="97"/>
                </a:cxn>
              </a:cxnLst>
              <a:rect l="0" t="0" r="r" b="b"/>
              <a:pathLst>
                <a:path w="156" h="97">
                  <a:moveTo>
                    <a:pt x="0" y="0"/>
                  </a:moveTo>
                  <a:lnTo>
                    <a:pt x="2" y="19"/>
                  </a:lnTo>
                  <a:lnTo>
                    <a:pt x="11" y="38"/>
                  </a:lnTo>
                  <a:lnTo>
                    <a:pt x="26" y="54"/>
                  </a:lnTo>
                  <a:lnTo>
                    <a:pt x="45" y="67"/>
                  </a:lnTo>
                  <a:lnTo>
                    <a:pt x="69" y="79"/>
                  </a:lnTo>
                  <a:lnTo>
                    <a:pt x="94" y="89"/>
                  </a:lnTo>
                  <a:lnTo>
                    <a:pt x="124" y="95"/>
                  </a:lnTo>
                  <a:lnTo>
                    <a:pt x="156" y="97"/>
                  </a:lnTo>
                </a:path>
              </a:pathLst>
            </a:custGeom>
            <a:noFill/>
            <a:ln w="9525">
              <a:solidFill>
                <a:schemeClr val="bg1"/>
              </a:solidFill>
              <a:prstDash val="solid"/>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9" name="Line 16"/>
            <p:cNvSpPr>
              <a:spLocks noChangeShapeType="1"/>
            </p:cNvSpPr>
            <p:nvPr userDrawn="1"/>
          </p:nvSpPr>
          <p:spPr bwMode="auto">
            <a:xfrm flipV="1">
              <a:off x="194844" y="6517490"/>
              <a:ext cx="280937"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sp>
          <p:nvSpPr>
            <p:cNvPr id="10" name="Line 17"/>
            <p:cNvSpPr>
              <a:spLocks noChangeShapeType="1"/>
            </p:cNvSpPr>
            <p:nvPr userDrawn="1"/>
          </p:nvSpPr>
          <p:spPr bwMode="auto">
            <a:xfrm>
              <a:off x="475781" y="6517490"/>
              <a:ext cx="2022" cy="264310"/>
            </a:xfrm>
            <a:prstGeom prst="line">
              <a:avLst/>
            </a:prstGeom>
            <a:noFill/>
            <a:ln w="9525">
              <a:solidFill>
                <a:schemeClr val="bg1"/>
              </a:solidFill>
              <a:round/>
              <a:headEnd/>
              <a:tailEnd/>
            </a:ln>
          </p:spPr>
          <p:txBody>
            <a:bodyPr/>
            <a:lstStyle/>
            <a:p>
              <a:pPr algn="just" defTabSz="1005840" fontAlgn="base">
                <a:lnSpc>
                  <a:spcPct val="80000"/>
                </a:lnSpc>
                <a:spcBef>
                  <a:spcPct val="20000"/>
                </a:spcBef>
                <a:spcAft>
                  <a:spcPct val="0"/>
                </a:spcAft>
                <a:defRPr/>
              </a:pPr>
              <a:endParaRPr lang="en-US" sz="2640" dirty="0">
                <a:solidFill>
                  <a:prstClr val="black"/>
                </a:solidFill>
                <a:latin typeface="Times New Roman" pitchFamily="18" charset="0"/>
              </a:endParaRPr>
            </a:p>
          </p:txBody>
        </p:sp>
        <p:cxnSp>
          <p:nvCxnSpPr>
            <p:cNvPr id="11" name="Straight Connector 10"/>
            <p:cNvCxnSpPr/>
            <p:nvPr userDrawn="1"/>
          </p:nvCxnSpPr>
          <p:spPr>
            <a:xfrm>
              <a:off x="336324" y="6673579"/>
              <a:ext cx="23040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 name="Group 11"/>
          <p:cNvGrpSpPr>
            <a:grpSpLocks/>
          </p:cNvGrpSpPr>
          <p:nvPr userDrawn="1"/>
        </p:nvGrpSpPr>
        <p:grpSpPr bwMode="auto">
          <a:xfrm>
            <a:off x="220663" y="1022354"/>
            <a:ext cx="9693275" cy="52388"/>
            <a:chOff x="220170" y="1129861"/>
            <a:chExt cx="9693533" cy="51815"/>
          </a:xfrm>
        </p:grpSpPr>
        <p:sp>
          <p:nvSpPr>
            <p:cNvPr id="15" name="Rectangle 14"/>
            <p:cNvSpPr/>
            <p:nvPr/>
          </p:nvSpPr>
          <p:spPr>
            <a:xfrm>
              <a:off x="285259" y="1129861"/>
              <a:ext cx="9547479" cy="51815"/>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defTabSz="1005840" fontAlgn="base">
                <a:lnSpc>
                  <a:spcPct val="80000"/>
                </a:lnSpc>
                <a:spcBef>
                  <a:spcPct val="20000"/>
                </a:spcBef>
                <a:spcAft>
                  <a:spcPct val="0"/>
                </a:spcAft>
                <a:defRPr/>
              </a:pPr>
              <a:endParaRPr lang="en-US" sz="2640">
                <a:solidFill>
                  <a:prstClr val="white"/>
                </a:solidFill>
              </a:endParaRPr>
            </a:p>
          </p:txBody>
        </p:sp>
        <p:cxnSp>
          <p:nvCxnSpPr>
            <p:cNvPr id="17" name="Straight Connector 16"/>
            <p:cNvCxnSpPr/>
            <p:nvPr/>
          </p:nvCxnSpPr>
          <p:spPr>
            <a:xfrm>
              <a:off x="220170" y="1153414"/>
              <a:ext cx="9693533" cy="314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1" name="Rectangle 20"/>
          <p:cNvSpPr/>
          <p:nvPr/>
        </p:nvSpPr>
        <p:spPr bwMode="auto">
          <a:xfrm>
            <a:off x="304803" y="7315203"/>
            <a:ext cx="7848600" cy="63500"/>
          </a:xfrm>
          <a:prstGeom prst="rect">
            <a:avLst/>
          </a:prstGeom>
          <a:solidFill>
            <a:srgbClr val="D59F0F"/>
          </a:solidFill>
          <a:ln>
            <a:solidFill>
              <a:srgbClr val="D59F0F"/>
            </a:solidFill>
          </a:ln>
        </p:spPr>
        <p:style>
          <a:lnRef idx="2">
            <a:schemeClr val="accent1">
              <a:shade val="50000"/>
            </a:schemeClr>
          </a:lnRef>
          <a:fillRef idx="1">
            <a:schemeClr val="accent1"/>
          </a:fillRef>
          <a:effectRef idx="0">
            <a:schemeClr val="accent1"/>
          </a:effectRef>
          <a:fontRef idx="minor">
            <a:schemeClr val="lt1"/>
          </a:fontRef>
        </p:style>
        <p:txBody>
          <a:bodyPr lIns="100561" tIns="50280" rIns="100561" bIns="50280" anchor="ctr"/>
          <a:lstStyle/>
          <a:p>
            <a:pPr algn="ctr" defTabSz="1005840" fontAlgn="base">
              <a:lnSpc>
                <a:spcPct val="80000"/>
              </a:lnSpc>
              <a:spcBef>
                <a:spcPct val="20000"/>
              </a:spcBef>
              <a:spcAft>
                <a:spcPct val="0"/>
              </a:spcAft>
              <a:defRPr/>
            </a:pPr>
            <a:endParaRPr lang="en-US" sz="2640">
              <a:solidFill>
                <a:prstClr val="white"/>
              </a:solidFill>
            </a:endParaRPr>
          </a:p>
        </p:txBody>
      </p:sp>
      <p:sp>
        <p:nvSpPr>
          <p:cNvPr id="16" name="Slide Number Placeholder 5"/>
          <p:cNvSpPr>
            <a:spLocks noGrp="1"/>
          </p:cNvSpPr>
          <p:nvPr>
            <p:ph type="sldNum" sz="quarter" idx="4"/>
          </p:nvPr>
        </p:nvSpPr>
        <p:spPr>
          <a:xfrm>
            <a:off x="4943799" y="7321181"/>
            <a:ext cx="502920" cy="413808"/>
          </a:xfrm>
          <a:prstGeom prst="rect">
            <a:avLst/>
          </a:prstGeom>
        </p:spPr>
        <p:txBody>
          <a:bodyPr vert="horz" lIns="91440" tIns="45720" rIns="91440" bIns="45720" rtlCol="0" anchor="ctr"/>
          <a:lstStyle>
            <a:lvl1pPr algn="r" fontAlgn="auto">
              <a:spcBef>
                <a:spcPts val="0"/>
              </a:spcBef>
              <a:spcAft>
                <a:spcPts val="0"/>
              </a:spcAft>
              <a:defRPr sz="1320">
                <a:solidFill>
                  <a:schemeClr val="tx1">
                    <a:tint val="75000"/>
                  </a:schemeClr>
                </a:solidFill>
                <a:latin typeface="+mn-lt"/>
              </a:defRPr>
            </a:lvl1pPr>
          </a:lstStyle>
          <a:p>
            <a:pPr defTabSz="1005840">
              <a:lnSpc>
                <a:spcPct val="80000"/>
              </a:lnSpc>
              <a:defRPr/>
            </a:pPr>
            <a:fld id="{737F9FB1-BF69-416F-8A9A-894B36241A7A}" type="slidenum">
              <a:rPr lang="en-US" smtClean="0">
                <a:solidFill>
                  <a:prstClr val="black">
                    <a:tint val="75000"/>
                  </a:prstClr>
                </a:solidFill>
              </a:rPr>
              <a:pPr defTabSz="1005840">
                <a:lnSpc>
                  <a:spcPct val="80000"/>
                </a:lnSpc>
                <a:defRPr/>
              </a:pPr>
              <a:t>‹#›</a:t>
            </a:fld>
            <a:endParaRPr lang="en-US" dirty="0">
              <a:solidFill>
                <a:prstClr val="black">
                  <a:tint val="75000"/>
                </a:prstClr>
              </a:solidFill>
            </a:endParaRPr>
          </a:p>
        </p:txBody>
      </p:sp>
    </p:spTree>
    <p:extLst>
      <p:ext uri="{BB962C8B-B14F-4D97-AF65-F5344CB8AC3E}">
        <p14:creationId xmlns:p14="http://schemas.microsoft.com/office/powerpoint/2010/main" val="3903914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271588"/>
            <a:ext cx="7543800" cy="2706687"/>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76579145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227682818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938338"/>
            <a:ext cx="8675688" cy="3232150"/>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85800" y="5200650"/>
            <a:ext cx="8675688" cy="1700213"/>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8569064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2150" y="2068513"/>
            <a:ext cx="4260850" cy="4932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2068513"/>
            <a:ext cx="4260850" cy="4932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7FFC64-C79C-494D-9B7F-96A4FC4D323D}" type="slidenum">
              <a:rPr lang="en-US" smtClean="0"/>
              <a:pPr/>
              <a:t>‹#›</a:t>
            </a:fld>
            <a:endParaRPr lang="en-US"/>
          </a:p>
        </p:txBody>
      </p:sp>
    </p:spTree>
    <p:extLst>
      <p:ext uri="{BB962C8B-B14F-4D97-AF65-F5344CB8AC3E}">
        <p14:creationId xmlns:p14="http://schemas.microsoft.com/office/powerpoint/2010/main" val="37497709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18" Type="http://schemas.openxmlformats.org/officeDocument/2006/relationships/slideLayout" Target="../slideLayouts/slideLayout34.xml"/><Relationship Id="rId26" Type="http://schemas.openxmlformats.org/officeDocument/2006/relationships/slideLayout" Target="../slideLayouts/slideLayout42.xml"/><Relationship Id="rId3" Type="http://schemas.openxmlformats.org/officeDocument/2006/relationships/slideLayout" Target="../slideLayouts/slideLayout19.xml"/><Relationship Id="rId21" Type="http://schemas.openxmlformats.org/officeDocument/2006/relationships/slideLayout" Target="../slideLayouts/slideLayout37.xml"/><Relationship Id="rId34" Type="http://schemas.openxmlformats.org/officeDocument/2006/relationships/slideLayout" Target="../slideLayouts/slideLayout50.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slideLayout" Target="../slideLayouts/slideLayout33.xml"/><Relationship Id="rId25" Type="http://schemas.openxmlformats.org/officeDocument/2006/relationships/slideLayout" Target="../slideLayouts/slideLayout41.xml"/><Relationship Id="rId33" Type="http://schemas.openxmlformats.org/officeDocument/2006/relationships/slideLayout" Target="../slideLayouts/slideLayout49.xml"/><Relationship Id="rId38" Type="http://schemas.openxmlformats.org/officeDocument/2006/relationships/theme" Target="../theme/theme3.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20" Type="http://schemas.openxmlformats.org/officeDocument/2006/relationships/slideLayout" Target="../slideLayouts/slideLayout36.xml"/><Relationship Id="rId29" Type="http://schemas.openxmlformats.org/officeDocument/2006/relationships/slideLayout" Target="../slideLayouts/slideLayout45.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24" Type="http://schemas.openxmlformats.org/officeDocument/2006/relationships/slideLayout" Target="../slideLayouts/slideLayout40.xml"/><Relationship Id="rId32" Type="http://schemas.openxmlformats.org/officeDocument/2006/relationships/slideLayout" Target="../slideLayouts/slideLayout48.xml"/><Relationship Id="rId37" Type="http://schemas.openxmlformats.org/officeDocument/2006/relationships/slideLayout" Target="../slideLayouts/slideLayout53.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23" Type="http://schemas.openxmlformats.org/officeDocument/2006/relationships/slideLayout" Target="../slideLayouts/slideLayout39.xml"/><Relationship Id="rId28" Type="http://schemas.openxmlformats.org/officeDocument/2006/relationships/slideLayout" Target="../slideLayouts/slideLayout44.xml"/><Relationship Id="rId36" Type="http://schemas.openxmlformats.org/officeDocument/2006/relationships/slideLayout" Target="../slideLayouts/slideLayout52.xml"/><Relationship Id="rId10" Type="http://schemas.openxmlformats.org/officeDocument/2006/relationships/slideLayout" Target="../slideLayouts/slideLayout26.xml"/><Relationship Id="rId19" Type="http://schemas.openxmlformats.org/officeDocument/2006/relationships/slideLayout" Target="../slideLayouts/slideLayout35.xml"/><Relationship Id="rId31" Type="http://schemas.openxmlformats.org/officeDocument/2006/relationships/slideLayout" Target="../slideLayouts/slideLayout47.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 Id="rId22" Type="http://schemas.openxmlformats.org/officeDocument/2006/relationships/slideLayout" Target="../slideLayouts/slideLayout38.xml"/><Relationship Id="rId27" Type="http://schemas.openxmlformats.org/officeDocument/2006/relationships/slideLayout" Target="../slideLayouts/slideLayout43.xml"/><Relationship Id="rId30" Type="http://schemas.openxmlformats.org/officeDocument/2006/relationships/slideLayout" Target="../slideLayouts/slideLayout46.xml"/><Relationship Id="rId35"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6" descr="PCA Logo 2013 25thAnniv.jpg"/>
          <p:cNvPicPr>
            <a:picLocks noChangeAspect="1"/>
          </p:cNvPicPr>
          <p:nvPr/>
        </p:nvPicPr>
        <p:blipFill>
          <a:blip r:embed="rId7" cstate="print"/>
          <a:stretch>
            <a:fillRect/>
          </a:stretch>
        </p:blipFill>
        <p:spPr bwMode="auto">
          <a:xfrm>
            <a:off x="8305800" y="6947502"/>
            <a:ext cx="1541463" cy="6286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3" r:id="rId1"/>
    <p:sldLayoutId id="2147483660" r:id="rId2"/>
    <p:sldLayoutId id="2147483661" r:id="rId3"/>
    <p:sldLayoutId id="2147483682" r:id="rId4"/>
    <p:sldLayoutId id="2147483683" r:id="rId5"/>
  </p:sldLayoutIdLst>
  <p:timing>
    <p:tnLst>
      <p:par>
        <p:cTn id="1" dur="indefinite" restart="never" nodeType="tmRoot"/>
      </p:par>
    </p:tnLst>
  </p:timing>
  <p:hf sldNum="0" hdr="0" dt="0"/>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414338"/>
            <a:ext cx="8674100" cy="1501775"/>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92150" y="2068513"/>
            <a:ext cx="8674100" cy="49323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92150" y="7204075"/>
            <a:ext cx="2262188" cy="414338"/>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332163" y="7204075"/>
            <a:ext cx="3394075" cy="4143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4063" y="7204075"/>
            <a:ext cx="2262187" cy="414338"/>
          </a:xfrm>
          <a:prstGeom prst="rect">
            <a:avLst/>
          </a:prstGeom>
        </p:spPr>
        <p:txBody>
          <a:bodyPr vert="horz" lIns="91440" tIns="45720" rIns="91440" bIns="45720" rtlCol="0" anchor="ctr"/>
          <a:lstStyle>
            <a:lvl1pPr algn="r">
              <a:defRPr sz="1200">
                <a:solidFill>
                  <a:schemeClr val="tx1">
                    <a:tint val="75000"/>
                  </a:schemeClr>
                </a:solidFill>
              </a:defRPr>
            </a:lvl1pPr>
          </a:lstStyle>
          <a:p>
            <a:fld id="{427FFC64-C79C-494D-9B7F-96A4FC4D323D}" type="slidenum">
              <a:rPr lang="en-US" smtClean="0"/>
              <a:pPr/>
              <a:t>‹#›</a:t>
            </a:fld>
            <a:endParaRPr lang="en-US"/>
          </a:p>
        </p:txBody>
      </p:sp>
    </p:spTree>
    <p:extLst>
      <p:ext uri="{BB962C8B-B14F-4D97-AF65-F5344CB8AC3E}">
        <p14:creationId xmlns:p14="http://schemas.microsoft.com/office/powerpoint/2010/main" val="788528081"/>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2920" y="311256"/>
            <a:ext cx="905256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502920" y="1813564"/>
            <a:ext cx="9052560" cy="5129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7203867"/>
            <a:ext cx="2346960" cy="413808"/>
          </a:xfrm>
          <a:prstGeom prst="rect">
            <a:avLst/>
          </a:prstGeom>
        </p:spPr>
        <p:txBody>
          <a:bodyPr vert="horz" lIns="91440" tIns="45720" rIns="91440" bIns="45720" rtlCol="0" anchor="ctr"/>
          <a:lstStyle>
            <a:lvl1pPr algn="l" fontAlgn="auto">
              <a:spcBef>
                <a:spcPts val="0"/>
              </a:spcBef>
              <a:spcAft>
                <a:spcPts val="0"/>
              </a:spcAft>
              <a:defRPr sz="1320">
                <a:solidFill>
                  <a:schemeClr val="tx1">
                    <a:tint val="75000"/>
                  </a:schemeClr>
                </a:solidFill>
                <a:latin typeface="+mn-lt"/>
              </a:defRPr>
            </a:lvl1pPr>
          </a:lstStyle>
          <a:p>
            <a:pPr defTabSz="1005840">
              <a:lnSpc>
                <a:spcPct val="80000"/>
              </a:lnSpc>
              <a:defRPr/>
            </a:pPr>
            <a:endParaRPr lang="en-US">
              <a:solidFill>
                <a:prstClr val="black">
                  <a:tint val="75000"/>
                </a:prstClr>
              </a:solidFill>
            </a:endParaRPr>
          </a:p>
        </p:txBody>
      </p:sp>
      <p:sp>
        <p:nvSpPr>
          <p:cNvPr id="5" name="Footer Placeholder 4"/>
          <p:cNvSpPr>
            <a:spLocks noGrp="1"/>
          </p:cNvSpPr>
          <p:nvPr>
            <p:ph type="ftr" sz="quarter" idx="3"/>
          </p:nvPr>
        </p:nvSpPr>
        <p:spPr>
          <a:xfrm>
            <a:off x="3436620" y="7203867"/>
            <a:ext cx="3185160" cy="413808"/>
          </a:xfrm>
          <a:prstGeom prst="rect">
            <a:avLst/>
          </a:prstGeom>
        </p:spPr>
        <p:txBody>
          <a:bodyPr vert="horz" lIns="91440" tIns="45720" rIns="91440" bIns="45720" rtlCol="0" anchor="ctr"/>
          <a:lstStyle>
            <a:lvl1pPr algn="ctr" fontAlgn="auto">
              <a:spcBef>
                <a:spcPts val="0"/>
              </a:spcBef>
              <a:spcAft>
                <a:spcPts val="0"/>
              </a:spcAft>
              <a:defRPr sz="1320">
                <a:solidFill>
                  <a:schemeClr val="tx1">
                    <a:tint val="75000"/>
                  </a:schemeClr>
                </a:solidFill>
                <a:latin typeface="+mn-lt"/>
              </a:defRPr>
            </a:lvl1pPr>
          </a:lstStyle>
          <a:p>
            <a:pPr defTabSz="1005840">
              <a:lnSpc>
                <a:spcPct val="80000"/>
              </a:lnSpc>
              <a:defRPr/>
            </a:pPr>
            <a:endParaRPr lang="en-US">
              <a:solidFill>
                <a:prstClr val="black">
                  <a:tint val="75000"/>
                </a:prstClr>
              </a:solidFill>
            </a:endParaRPr>
          </a:p>
        </p:txBody>
      </p:sp>
    </p:spTree>
    <p:extLst>
      <p:ext uri="{BB962C8B-B14F-4D97-AF65-F5344CB8AC3E}">
        <p14:creationId xmlns:p14="http://schemas.microsoft.com/office/powerpoint/2010/main" val="232930661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 id="2147483704" r:id="rId20"/>
    <p:sldLayoutId id="2147483705" r:id="rId21"/>
    <p:sldLayoutId id="2147483706" r:id="rId22"/>
    <p:sldLayoutId id="2147483707" r:id="rId23"/>
    <p:sldLayoutId id="2147483708" r:id="rId24"/>
    <p:sldLayoutId id="2147483709" r:id="rId25"/>
    <p:sldLayoutId id="2147483710" r:id="rId26"/>
    <p:sldLayoutId id="2147483711" r:id="rId27"/>
    <p:sldLayoutId id="2147483712" r:id="rId28"/>
    <p:sldLayoutId id="2147483713" r:id="rId29"/>
    <p:sldLayoutId id="2147483714" r:id="rId30"/>
    <p:sldLayoutId id="2147483715" r:id="rId31"/>
    <p:sldLayoutId id="2147483716" r:id="rId32"/>
    <p:sldLayoutId id="2147483717" r:id="rId33"/>
    <p:sldLayoutId id="2147483718" r:id="rId34"/>
    <p:sldLayoutId id="2147483719" r:id="rId35"/>
    <p:sldLayoutId id="2147483720" r:id="rId36"/>
    <p:sldLayoutId id="2147483721" r:id="rId37"/>
  </p:sldLayoutIdLst>
  <p:hf hdr="0" ftr="0" dt="0"/>
  <p:txStyles>
    <p:titleStyle>
      <a:lvl1pPr algn="ctr" rtl="0" eaLnBrk="0" fontAlgn="base" hangingPunct="0">
        <a:spcBef>
          <a:spcPct val="0"/>
        </a:spcBef>
        <a:spcAft>
          <a:spcPct val="0"/>
        </a:spcAft>
        <a:defRPr sz="4840" kern="1200">
          <a:solidFill>
            <a:schemeClr val="tx1"/>
          </a:solidFill>
          <a:latin typeface="+mj-lt"/>
          <a:ea typeface="+mj-ea"/>
          <a:cs typeface="+mj-cs"/>
        </a:defRPr>
      </a:lvl1pPr>
      <a:lvl2pPr algn="ctr" rtl="0" eaLnBrk="0" fontAlgn="base" hangingPunct="0">
        <a:spcBef>
          <a:spcPct val="0"/>
        </a:spcBef>
        <a:spcAft>
          <a:spcPct val="0"/>
        </a:spcAft>
        <a:defRPr sz="4840">
          <a:solidFill>
            <a:schemeClr val="tx1"/>
          </a:solidFill>
          <a:latin typeface="Calibri" pitchFamily="34" charset="0"/>
        </a:defRPr>
      </a:lvl2pPr>
      <a:lvl3pPr algn="ctr" rtl="0" eaLnBrk="0" fontAlgn="base" hangingPunct="0">
        <a:spcBef>
          <a:spcPct val="0"/>
        </a:spcBef>
        <a:spcAft>
          <a:spcPct val="0"/>
        </a:spcAft>
        <a:defRPr sz="4840">
          <a:solidFill>
            <a:schemeClr val="tx1"/>
          </a:solidFill>
          <a:latin typeface="Calibri" pitchFamily="34" charset="0"/>
        </a:defRPr>
      </a:lvl3pPr>
      <a:lvl4pPr algn="ctr" rtl="0" eaLnBrk="0" fontAlgn="base" hangingPunct="0">
        <a:spcBef>
          <a:spcPct val="0"/>
        </a:spcBef>
        <a:spcAft>
          <a:spcPct val="0"/>
        </a:spcAft>
        <a:defRPr sz="4840">
          <a:solidFill>
            <a:schemeClr val="tx1"/>
          </a:solidFill>
          <a:latin typeface="Calibri" pitchFamily="34" charset="0"/>
        </a:defRPr>
      </a:lvl4pPr>
      <a:lvl5pPr algn="ctr" rtl="0" eaLnBrk="0" fontAlgn="base" hangingPunct="0">
        <a:spcBef>
          <a:spcPct val="0"/>
        </a:spcBef>
        <a:spcAft>
          <a:spcPct val="0"/>
        </a:spcAft>
        <a:defRPr sz="4840">
          <a:solidFill>
            <a:schemeClr val="tx1"/>
          </a:solidFill>
          <a:latin typeface="Calibri" pitchFamily="34" charset="0"/>
        </a:defRPr>
      </a:lvl5pPr>
      <a:lvl6pPr marL="502884" algn="ctr" rtl="0" fontAlgn="base">
        <a:spcBef>
          <a:spcPct val="0"/>
        </a:spcBef>
        <a:spcAft>
          <a:spcPct val="0"/>
        </a:spcAft>
        <a:defRPr sz="4840">
          <a:solidFill>
            <a:schemeClr val="tx1"/>
          </a:solidFill>
          <a:latin typeface="Calibri" pitchFamily="34" charset="0"/>
        </a:defRPr>
      </a:lvl6pPr>
      <a:lvl7pPr marL="1005765" algn="ctr" rtl="0" fontAlgn="base">
        <a:spcBef>
          <a:spcPct val="0"/>
        </a:spcBef>
        <a:spcAft>
          <a:spcPct val="0"/>
        </a:spcAft>
        <a:defRPr sz="4840">
          <a:solidFill>
            <a:schemeClr val="tx1"/>
          </a:solidFill>
          <a:latin typeface="Calibri" pitchFamily="34" charset="0"/>
        </a:defRPr>
      </a:lvl7pPr>
      <a:lvl8pPr marL="1508648" algn="ctr" rtl="0" fontAlgn="base">
        <a:spcBef>
          <a:spcPct val="0"/>
        </a:spcBef>
        <a:spcAft>
          <a:spcPct val="0"/>
        </a:spcAft>
        <a:defRPr sz="4840">
          <a:solidFill>
            <a:schemeClr val="tx1"/>
          </a:solidFill>
          <a:latin typeface="Calibri" pitchFamily="34" charset="0"/>
        </a:defRPr>
      </a:lvl8pPr>
      <a:lvl9pPr marL="2011530" algn="ctr" rtl="0" fontAlgn="base">
        <a:spcBef>
          <a:spcPct val="0"/>
        </a:spcBef>
        <a:spcAft>
          <a:spcPct val="0"/>
        </a:spcAft>
        <a:defRPr sz="4840">
          <a:solidFill>
            <a:schemeClr val="tx1"/>
          </a:solidFill>
          <a:latin typeface="Calibri" pitchFamily="34" charset="0"/>
        </a:defRPr>
      </a:lvl9pPr>
    </p:titleStyle>
    <p:bodyStyle>
      <a:lvl1pPr marL="377161" indent="-377161" algn="l" rtl="0" eaLnBrk="0" fontAlgn="base" hangingPunct="0">
        <a:spcBef>
          <a:spcPct val="20000"/>
        </a:spcBef>
        <a:spcAft>
          <a:spcPct val="0"/>
        </a:spcAft>
        <a:buFont typeface="Arial" charset="0"/>
        <a:buChar char="•"/>
        <a:defRPr sz="3520" kern="1200">
          <a:solidFill>
            <a:schemeClr val="tx1"/>
          </a:solidFill>
          <a:latin typeface="+mn-lt"/>
          <a:ea typeface="+mn-ea"/>
          <a:cs typeface="+mn-cs"/>
        </a:defRPr>
      </a:lvl1pPr>
      <a:lvl2pPr marL="817185" indent="-314303" algn="l" rtl="0" eaLnBrk="0" fontAlgn="base" hangingPunct="0">
        <a:spcBef>
          <a:spcPct val="20000"/>
        </a:spcBef>
        <a:spcAft>
          <a:spcPct val="0"/>
        </a:spcAft>
        <a:buFont typeface="Arial" charset="0"/>
        <a:buChar char="–"/>
        <a:defRPr sz="3080" kern="1200">
          <a:solidFill>
            <a:schemeClr val="tx1"/>
          </a:solidFill>
          <a:latin typeface="+mn-lt"/>
          <a:ea typeface="+mn-ea"/>
          <a:cs typeface="+mn-cs"/>
        </a:defRPr>
      </a:lvl2pPr>
      <a:lvl3pPr marL="1257205" indent="-251442" algn="l" rtl="0" eaLnBrk="0" fontAlgn="base" hangingPunct="0">
        <a:spcBef>
          <a:spcPct val="20000"/>
        </a:spcBef>
        <a:spcAft>
          <a:spcPct val="0"/>
        </a:spcAft>
        <a:buFont typeface="Arial" charset="0"/>
        <a:buChar char="•"/>
        <a:defRPr sz="2640" kern="1200">
          <a:solidFill>
            <a:schemeClr val="tx1"/>
          </a:solidFill>
          <a:latin typeface="+mn-lt"/>
          <a:ea typeface="+mn-ea"/>
          <a:cs typeface="+mn-cs"/>
        </a:defRPr>
      </a:lvl3pPr>
      <a:lvl4pPr marL="1760088" indent="-251442"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4pPr>
      <a:lvl5pPr marL="2262972" indent="-251442"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5pPr>
      <a:lvl6pPr marL="2765853" indent="-251442" algn="l" defTabSz="1005765"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68736" indent="-251442" algn="l" defTabSz="1005765"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71618" indent="-251442" algn="l" defTabSz="1005765"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74501" indent="-251442" algn="l" defTabSz="1005765"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1005765" rtl="0" eaLnBrk="1" latinLnBrk="0" hangingPunct="1">
        <a:defRPr sz="1980" kern="1200">
          <a:solidFill>
            <a:schemeClr val="tx1"/>
          </a:solidFill>
          <a:latin typeface="+mn-lt"/>
          <a:ea typeface="+mn-ea"/>
          <a:cs typeface="+mn-cs"/>
        </a:defRPr>
      </a:lvl1pPr>
      <a:lvl2pPr marL="502884" algn="l" defTabSz="1005765" rtl="0" eaLnBrk="1" latinLnBrk="0" hangingPunct="1">
        <a:defRPr sz="1980" kern="1200">
          <a:solidFill>
            <a:schemeClr val="tx1"/>
          </a:solidFill>
          <a:latin typeface="+mn-lt"/>
          <a:ea typeface="+mn-ea"/>
          <a:cs typeface="+mn-cs"/>
        </a:defRPr>
      </a:lvl2pPr>
      <a:lvl3pPr marL="1005765" algn="l" defTabSz="1005765" rtl="0" eaLnBrk="1" latinLnBrk="0" hangingPunct="1">
        <a:defRPr sz="1980" kern="1200">
          <a:solidFill>
            <a:schemeClr val="tx1"/>
          </a:solidFill>
          <a:latin typeface="+mn-lt"/>
          <a:ea typeface="+mn-ea"/>
          <a:cs typeface="+mn-cs"/>
        </a:defRPr>
      </a:lvl3pPr>
      <a:lvl4pPr marL="1508648" algn="l" defTabSz="1005765" rtl="0" eaLnBrk="1" latinLnBrk="0" hangingPunct="1">
        <a:defRPr sz="1980" kern="1200">
          <a:solidFill>
            <a:schemeClr val="tx1"/>
          </a:solidFill>
          <a:latin typeface="+mn-lt"/>
          <a:ea typeface="+mn-ea"/>
          <a:cs typeface="+mn-cs"/>
        </a:defRPr>
      </a:lvl4pPr>
      <a:lvl5pPr marL="2011530" algn="l" defTabSz="1005765" rtl="0" eaLnBrk="1" latinLnBrk="0" hangingPunct="1">
        <a:defRPr sz="1980" kern="1200">
          <a:solidFill>
            <a:schemeClr val="tx1"/>
          </a:solidFill>
          <a:latin typeface="+mn-lt"/>
          <a:ea typeface="+mn-ea"/>
          <a:cs typeface="+mn-cs"/>
        </a:defRPr>
      </a:lvl5pPr>
      <a:lvl6pPr marL="2514413" algn="l" defTabSz="1005765" rtl="0" eaLnBrk="1" latinLnBrk="0" hangingPunct="1">
        <a:defRPr sz="1980" kern="1200">
          <a:solidFill>
            <a:schemeClr val="tx1"/>
          </a:solidFill>
          <a:latin typeface="+mn-lt"/>
          <a:ea typeface="+mn-ea"/>
          <a:cs typeface="+mn-cs"/>
        </a:defRPr>
      </a:lvl6pPr>
      <a:lvl7pPr marL="3017293" algn="l" defTabSz="1005765" rtl="0" eaLnBrk="1" latinLnBrk="0" hangingPunct="1">
        <a:defRPr sz="1980" kern="1200">
          <a:solidFill>
            <a:schemeClr val="tx1"/>
          </a:solidFill>
          <a:latin typeface="+mn-lt"/>
          <a:ea typeface="+mn-ea"/>
          <a:cs typeface="+mn-cs"/>
        </a:defRPr>
      </a:lvl7pPr>
      <a:lvl8pPr marL="3520176" algn="l" defTabSz="1005765" rtl="0" eaLnBrk="1" latinLnBrk="0" hangingPunct="1">
        <a:defRPr sz="1980" kern="1200">
          <a:solidFill>
            <a:schemeClr val="tx1"/>
          </a:solidFill>
          <a:latin typeface="+mn-lt"/>
          <a:ea typeface="+mn-ea"/>
          <a:cs typeface="+mn-cs"/>
        </a:defRPr>
      </a:lvl8pPr>
      <a:lvl9pPr marL="4023060" algn="l" defTabSz="1005765"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721" r="386" b="15242"/>
          <a:stretch/>
        </p:blipFill>
        <p:spPr>
          <a:xfrm>
            <a:off x="-16251" y="114300"/>
            <a:ext cx="10067713" cy="7955653"/>
          </a:xfrm>
          <a:prstGeom prst="rect">
            <a:avLst/>
          </a:prstGeom>
        </p:spPr>
      </p:pic>
      <p:pic>
        <p:nvPicPr>
          <p:cNvPr id="10" name="Picture 9" descr="PCA logo.png"/>
          <p:cNvPicPr>
            <a:picLocks noChangeAspect="1"/>
          </p:cNvPicPr>
          <p:nvPr/>
        </p:nvPicPr>
        <p:blipFill>
          <a:blip r:embed="rId3" cstate="print"/>
          <a:stretch>
            <a:fillRect/>
          </a:stretch>
        </p:blipFill>
        <p:spPr>
          <a:xfrm>
            <a:off x="253763" y="360456"/>
            <a:ext cx="1824092" cy="743872"/>
          </a:xfrm>
          <a:prstGeom prst="rect">
            <a:avLst/>
          </a:prstGeom>
        </p:spPr>
      </p:pic>
      <p:sp>
        <p:nvSpPr>
          <p:cNvPr id="15" name="TextBox 14"/>
          <p:cNvSpPr txBox="1"/>
          <p:nvPr/>
        </p:nvSpPr>
        <p:spPr bwMode="auto">
          <a:xfrm>
            <a:off x="6691415" y="360456"/>
            <a:ext cx="2845666" cy="430887"/>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ctr" eaLnBrk="0" hangingPunct="0"/>
            <a:r>
              <a:rPr lang="en-US" sz="2200" dirty="0">
                <a:solidFill>
                  <a:srgbClr val="469AC5"/>
                </a:solidFill>
                <a:latin typeface="Palatino Linotype" panose="02040502050505030304" pitchFamily="18" charset="0"/>
              </a:rPr>
              <a:t>Rhode Island SIC </a:t>
            </a:r>
          </a:p>
        </p:txBody>
      </p:sp>
      <p:sp>
        <p:nvSpPr>
          <p:cNvPr id="24" name="TextBox 8"/>
          <p:cNvSpPr txBox="1">
            <a:spLocks noChangeArrowheads="1"/>
          </p:cNvSpPr>
          <p:nvPr/>
        </p:nvSpPr>
        <p:spPr bwMode="auto">
          <a:xfrm>
            <a:off x="161496" y="7233659"/>
            <a:ext cx="2189798" cy="350152"/>
          </a:xfrm>
          <a:prstGeom prst="rect">
            <a:avLst/>
          </a:prstGeom>
          <a:noFill/>
          <a:ln w="9525">
            <a:noFill/>
            <a:miter lim="800000"/>
            <a:headEnd/>
            <a:tailEnd/>
          </a:ln>
        </p:spPr>
        <p:txBody>
          <a:bodyPr lIns="112070" tIns="56035" rIns="112070" bIns="56035">
            <a:spAutoFit/>
          </a:bodyPr>
          <a:lstStyle/>
          <a:p>
            <a:pPr algn="l">
              <a:defRPr/>
            </a:pPr>
            <a:r>
              <a:rPr lang="en-US" sz="1540" dirty="0" smtClean="0">
                <a:solidFill>
                  <a:srgbClr val="3C9CCE"/>
                </a:solidFill>
                <a:latin typeface="Palatino Linotype" panose="02040502050505030304" pitchFamily="18" charset="0"/>
                <a:cs typeface="Arial" pitchFamily="34" charset="0"/>
              </a:rPr>
              <a:t>August 1,  </a:t>
            </a:r>
            <a:r>
              <a:rPr lang="en-US" sz="1540" dirty="0">
                <a:solidFill>
                  <a:srgbClr val="3C9CCE"/>
                </a:solidFill>
                <a:latin typeface="Palatino Linotype" panose="02040502050505030304" pitchFamily="18" charset="0"/>
                <a:cs typeface="Arial" pitchFamily="34" charset="0"/>
              </a:rPr>
              <a:t>2016</a:t>
            </a:r>
          </a:p>
        </p:txBody>
      </p:sp>
      <p:sp>
        <p:nvSpPr>
          <p:cNvPr id="17" name="TextBox 16"/>
          <p:cNvSpPr txBox="1"/>
          <p:nvPr/>
        </p:nvSpPr>
        <p:spPr bwMode="auto">
          <a:xfrm>
            <a:off x="161495" y="6934295"/>
            <a:ext cx="3258361" cy="329321"/>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l" eaLnBrk="0" hangingPunct="0">
              <a:lnSpc>
                <a:spcPct val="100000"/>
              </a:lnSpc>
              <a:spcBef>
                <a:spcPct val="25000"/>
              </a:spcBef>
            </a:pPr>
            <a:r>
              <a:rPr lang="en-US" sz="1540" dirty="0">
                <a:solidFill>
                  <a:srgbClr val="469AC5"/>
                </a:solidFill>
                <a:latin typeface="Palatino Linotype" panose="02040502050505030304" pitchFamily="18" charset="0"/>
              </a:rPr>
              <a:t>Allan Emkin </a:t>
            </a:r>
            <a:r>
              <a:rPr lang="en-US" sz="1540" b="1" dirty="0">
                <a:solidFill>
                  <a:srgbClr val="D69F0F"/>
                </a:solidFill>
                <a:latin typeface="Palatino Linotype" panose="02040502050505030304" pitchFamily="18" charset="0"/>
              </a:rPr>
              <a:t>| </a:t>
            </a:r>
            <a:r>
              <a:rPr lang="en-US" sz="1540" dirty="0">
                <a:solidFill>
                  <a:srgbClr val="469AC5"/>
                </a:solidFill>
                <a:latin typeface="Palatino Linotype" panose="02040502050505030304" pitchFamily="18" charset="0"/>
              </a:rPr>
              <a:t>John Burns, CFA </a:t>
            </a:r>
          </a:p>
        </p:txBody>
      </p:sp>
      <p:cxnSp>
        <p:nvCxnSpPr>
          <p:cNvPr id="28" name="Straight Connector 27"/>
          <p:cNvCxnSpPr/>
          <p:nvPr/>
        </p:nvCxnSpPr>
        <p:spPr>
          <a:xfrm>
            <a:off x="7127007" y="5382487"/>
            <a:ext cx="13235" cy="1394121"/>
          </a:xfrm>
          <a:prstGeom prst="line">
            <a:avLst/>
          </a:prstGeom>
          <a:ln w="28575">
            <a:solidFill>
              <a:srgbClr val="D69F0F"/>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bwMode="auto">
          <a:xfrm>
            <a:off x="7203989" y="5456245"/>
            <a:ext cx="2783726" cy="1107996"/>
          </a:xfrm>
          <a:prstGeom prst="rect">
            <a:avLst/>
          </a:prstGeom>
          <a:noFill/>
          <a:ln w="12700">
            <a:noFill/>
            <a:miter lim="800000"/>
            <a:headEnd/>
            <a:tailEnd/>
          </a:ln>
          <a:effectLst/>
          <a:scene3d>
            <a:camera prst="orthographicFront"/>
            <a:lightRig rig="threePt" dir="t"/>
          </a:scene3d>
          <a:sp3d>
            <a:bevelT/>
          </a:sp3d>
        </p:spPr>
        <p:txBody>
          <a:bodyPr wrap="square" rtlCol="0">
            <a:spAutoFit/>
          </a:bodyPr>
          <a:lstStyle/>
          <a:p>
            <a:pPr algn="ctr" eaLnBrk="0" hangingPunct="0"/>
            <a:r>
              <a:rPr lang="en-US" sz="2200" dirty="0">
                <a:solidFill>
                  <a:srgbClr val="469AC5"/>
                </a:solidFill>
                <a:latin typeface="Palatino Linotype" panose="02040502050505030304" pitchFamily="18" charset="0"/>
              </a:rPr>
              <a:t>PCA 2016 </a:t>
            </a:r>
          </a:p>
          <a:p>
            <a:pPr algn="ctr" eaLnBrk="0" hangingPunct="0"/>
            <a:r>
              <a:rPr lang="en-US" sz="2200" dirty="0">
                <a:solidFill>
                  <a:srgbClr val="469AC5"/>
                </a:solidFill>
                <a:latin typeface="Palatino Linotype" panose="02040502050505030304" pitchFamily="18" charset="0"/>
              </a:rPr>
              <a:t>Capital Market Assumptions </a:t>
            </a:r>
          </a:p>
        </p:txBody>
      </p:sp>
    </p:spTree>
    <p:extLst>
      <p:ext uri="{BB962C8B-B14F-4D97-AF65-F5344CB8AC3E}">
        <p14:creationId xmlns:p14="http://schemas.microsoft.com/office/powerpoint/2010/main" val="2103540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56955" y="1418684"/>
            <a:ext cx="9528175" cy="5527675"/>
          </a:xfrm>
          <a:prstGeom prst="rect">
            <a:avLst/>
          </a:prstGeom>
        </p:spPr>
        <p:txBody>
          <a:bodyPr>
            <a:normAutofit/>
          </a:bodyPr>
          <a:lstStyle/>
          <a:p>
            <a:pPr lvl="0" algn="just">
              <a:lnSpc>
                <a:spcPct val="124000"/>
              </a:lnSpc>
            </a:pPr>
            <a:r>
              <a:rPr lang="en-US" sz="1700" dirty="0" smtClean="0">
                <a:latin typeface="Century Gothic" panose="020B0502020202020204" pitchFamily="34" charset="0"/>
              </a:rPr>
              <a:t>Basic Building Block framework </a:t>
            </a:r>
            <a:r>
              <a:rPr lang="en-US" sz="1700" dirty="0">
                <a:latin typeface="Century Gothic" panose="020B0502020202020204" pitchFamily="34" charset="0"/>
              </a:rPr>
              <a:t>for estimating arithmetic </a:t>
            </a:r>
            <a:r>
              <a:rPr lang="en-US" sz="1700" dirty="0" smtClean="0">
                <a:latin typeface="Century Gothic" panose="020B0502020202020204" pitchFamily="34" charset="0"/>
              </a:rPr>
              <a:t>returns</a:t>
            </a:r>
            <a:endParaRPr lang="en-US" sz="1700" dirty="0">
              <a:latin typeface="Century Gothic" panose="020B0502020202020204" pitchFamily="34" charset="0"/>
            </a:endParaRPr>
          </a:p>
          <a:p>
            <a:pPr lvl="1" algn="just">
              <a:lnSpc>
                <a:spcPct val="124000"/>
              </a:lnSpc>
              <a:buFont typeface="Century Gothic" panose="020B0502020202020204" pitchFamily="34" charset="0"/>
              <a:buChar char="―"/>
            </a:pPr>
            <a:endParaRPr lang="en-US" sz="1300" dirty="0" smtClean="0">
              <a:latin typeface="Century Gothic" panose="020B0502020202020204" pitchFamily="34" charset="0"/>
            </a:endParaRPr>
          </a:p>
          <a:p>
            <a:pPr lvl="1" algn="just">
              <a:lnSpc>
                <a:spcPct val="124000"/>
              </a:lnSpc>
              <a:buFont typeface="Century Gothic" panose="020B0502020202020204" pitchFamily="34" charset="0"/>
              <a:buChar char="―"/>
            </a:pPr>
            <a:r>
              <a:rPr lang="en-US" sz="1300" dirty="0" smtClean="0">
                <a:latin typeface="Century Gothic" panose="020B0502020202020204" pitchFamily="34" charset="0"/>
              </a:rPr>
              <a:t>(</a:t>
            </a:r>
            <a:r>
              <a:rPr lang="en-US" sz="1300" dirty="0">
                <a:latin typeface="Century Gothic" panose="020B0502020202020204" pitchFamily="34" charset="0"/>
              </a:rPr>
              <a:t>Inflation) + (Real Risk Free Rate of Cash) + (Premium over Real Risk Free Rate)</a:t>
            </a:r>
          </a:p>
          <a:p>
            <a:pPr algn="just">
              <a:lnSpc>
                <a:spcPct val="124000"/>
              </a:lnSpc>
            </a:pPr>
            <a:endParaRPr lang="en-US" sz="1700" dirty="0">
              <a:latin typeface="Century Gothic" panose="020B0502020202020204" pitchFamily="34" charset="0"/>
            </a:endParaRPr>
          </a:p>
          <a:p>
            <a:pPr lvl="0" algn="just">
              <a:lnSpc>
                <a:spcPct val="124000"/>
              </a:lnSpc>
            </a:pPr>
            <a:r>
              <a:rPr lang="en-US" sz="1700" dirty="0">
                <a:latin typeface="Century Gothic" panose="020B0502020202020204" pitchFamily="34" charset="0"/>
              </a:rPr>
              <a:t>All risky-asset class return expectations are built as risk premium over </a:t>
            </a:r>
            <a:r>
              <a:rPr lang="en-US" sz="1700" dirty="0" smtClean="0">
                <a:latin typeface="Century Gothic" panose="020B0502020202020204" pitchFamily="34" charset="0"/>
              </a:rPr>
              <a:t>cash </a:t>
            </a:r>
          </a:p>
          <a:p>
            <a:pPr lvl="1" algn="just">
              <a:lnSpc>
                <a:spcPct val="124000"/>
              </a:lnSpc>
              <a:buFont typeface="Century Gothic" panose="020B0502020202020204" pitchFamily="34" charset="0"/>
              <a:buChar char="―"/>
            </a:pPr>
            <a:endParaRPr lang="en-US" sz="1300" dirty="0" smtClean="0">
              <a:latin typeface="Century Gothic" panose="020B0502020202020204" pitchFamily="34" charset="0"/>
            </a:endParaRPr>
          </a:p>
          <a:p>
            <a:pPr lvl="1" algn="just">
              <a:lnSpc>
                <a:spcPct val="124000"/>
              </a:lnSpc>
              <a:buFont typeface="Century Gothic" panose="020B0502020202020204" pitchFamily="34" charset="0"/>
              <a:buChar char="―"/>
            </a:pPr>
            <a:r>
              <a:rPr lang="en-US" sz="1300" dirty="0" smtClean="0">
                <a:latin typeface="Century Gothic" panose="020B0502020202020204" pitchFamily="34" charset="0"/>
              </a:rPr>
              <a:t>Expectation for cash </a:t>
            </a:r>
            <a:r>
              <a:rPr lang="en-US" sz="1300" dirty="0">
                <a:latin typeface="Century Gothic" panose="020B0502020202020204" pitchFamily="34" charset="0"/>
              </a:rPr>
              <a:t>returns are </a:t>
            </a:r>
            <a:r>
              <a:rPr lang="en-US" sz="1300" dirty="0" smtClean="0">
                <a:latin typeface="Century Gothic" panose="020B0502020202020204" pitchFamily="34" charset="0"/>
              </a:rPr>
              <a:t>2.0%, 75 basis points below inflation assumption  </a:t>
            </a:r>
            <a:endParaRPr lang="en-US" sz="1300" dirty="0">
              <a:latin typeface="Century Gothic" panose="020B0502020202020204" pitchFamily="34" charset="0"/>
            </a:endParaRPr>
          </a:p>
          <a:p>
            <a:pPr algn="just">
              <a:lnSpc>
                <a:spcPct val="124000"/>
              </a:lnSpc>
            </a:pPr>
            <a:endParaRPr lang="en-US" sz="1700" dirty="0">
              <a:latin typeface="Century Gothic" panose="020B0502020202020204" pitchFamily="34" charset="0"/>
            </a:endParaRPr>
          </a:p>
          <a:p>
            <a:pPr lvl="0" algn="just">
              <a:lnSpc>
                <a:spcPct val="124000"/>
              </a:lnSpc>
            </a:pPr>
            <a:r>
              <a:rPr lang="en-US" sz="1700" dirty="0" smtClean="0">
                <a:latin typeface="Century Gothic" panose="020B0502020202020204" pitchFamily="34" charset="0"/>
              </a:rPr>
              <a:t>Expected compound return </a:t>
            </a:r>
            <a:r>
              <a:rPr lang="en-US" sz="1700" dirty="0">
                <a:latin typeface="Century Gothic" panose="020B0502020202020204" pitchFamily="34" charset="0"/>
              </a:rPr>
              <a:t>estimates are the result of first estimating arithmetic average asset class returns and volatilities, which are then converted to geometric return estimates</a:t>
            </a:r>
            <a:r>
              <a:rPr lang="en-US" sz="1700" dirty="0" smtClean="0">
                <a:latin typeface="Century Gothic" panose="020B0502020202020204" pitchFamily="34" charset="0"/>
              </a:rPr>
              <a:t>.</a:t>
            </a:r>
          </a:p>
          <a:p>
            <a:pPr lvl="1" algn="just">
              <a:lnSpc>
                <a:spcPct val="124000"/>
              </a:lnSpc>
            </a:pPr>
            <a:r>
              <a:rPr lang="en-US" sz="1300" dirty="0" smtClean="0">
                <a:latin typeface="Century Gothic" panose="020B0502020202020204" pitchFamily="34" charset="0"/>
              </a:rPr>
              <a:t>Expected Arithmetic return:  the return expected in </a:t>
            </a:r>
            <a:r>
              <a:rPr lang="en-US" sz="1300" i="1" dirty="0" smtClean="0">
                <a:latin typeface="Century Gothic" panose="020B0502020202020204" pitchFamily="34" charset="0"/>
              </a:rPr>
              <a:t>any one year</a:t>
            </a:r>
          </a:p>
          <a:p>
            <a:pPr lvl="1" algn="just">
              <a:lnSpc>
                <a:spcPct val="124000"/>
              </a:lnSpc>
            </a:pPr>
            <a:endParaRPr lang="en-US" sz="1300" dirty="0" smtClean="0">
              <a:latin typeface="Century Gothic" panose="020B0502020202020204" pitchFamily="34" charset="0"/>
            </a:endParaRPr>
          </a:p>
          <a:p>
            <a:pPr lvl="1" algn="just">
              <a:lnSpc>
                <a:spcPct val="124000"/>
              </a:lnSpc>
            </a:pPr>
            <a:r>
              <a:rPr lang="en-US" sz="1300" dirty="0" smtClean="0">
                <a:latin typeface="Century Gothic" panose="020B0502020202020204" pitchFamily="34" charset="0"/>
              </a:rPr>
              <a:t>Expected Geometric return:  the return expected over a multi-year holding period</a:t>
            </a:r>
          </a:p>
          <a:p>
            <a:pPr lvl="1" algn="just">
              <a:lnSpc>
                <a:spcPct val="124000"/>
              </a:lnSpc>
            </a:pPr>
            <a:endParaRPr lang="en-US" sz="1300" dirty="0" smtClean="0">
              <a:latin typeface="Century Gothic" panose="020B0502020202020204" pitchFamily="34" charset="0"/>
            </a:endParaRPr>
          </a:p>
          <a:p>
            <a:pPr lvl="1" algn="just">
              <a:lnSpc>
                <a:spcPct val="124000"/>
              </a:lnSpc>
            </a:pPr>
            <a:r>
              <a:rPr lang="en-US" sz="1300" dirty="0" smtClean="0">
                <a:latin typeface="Century Gothic" panose="020B0502020202020204" pitchFamily="34" charset="0"/>
              </a:rPr>
              <a:t>Expected Geometric return is also less than the expected Arithmetic return due to incurring investment risk (return volatility penalty) </a:t>
            </a: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95307"/>
          </a:xfrm>
          <a:prstGeom prst="rect">
            <a:avLst/>
          </a:prstGeom>
          <a:noFill/>
        </p:spPr>
        <p:txBody>
          <a:bodyPr wrap="square" lIns="101870" tIns="50935" rIns="101870" bIns="50935">
            <a:spAutoFit/>
          </a:bodyPr>
          <a:lstStyle/>
          <a:p>
            <a:pPr>
              <a:defRPr/>
            </a:pPr>
            <a:r>
              <a:rPr lang="en-US" sz="3200" kern="1800" dirty="0" smtClean="0">
                <a:solidFill>
                  <a:srgbClr val="469AC5"/>
                </a:solidFill>
                <a:latin typeface="Palatino Linotype" pitchFamily="18" charset="0"/>
                <a:ea typeface="+mj-ea"/>
                <a:cs typeface="+mj-cs"/>
              </a:rPr>
              <a:t>PCA Asset </a:t>
            </a:r>
            <a:r>
              <a:rPr lang="en-US" sz="3200" kern="1800" dirty="0">
                <a:solidFill>
                  <a:srgbClr val="469AC5"/>
                </a:solidFill>
                <a:latin typeface="Palatino Linotype" pitchFamily="18" charset="0"/>
                <a:ea typeface="+mj-ea"/>
                <a:cs typeface="+mj-cs"/>
              </a:rPr>
              <a:t>C</a:t>
            </a:r>
            <a:r>
              <a:rPr lang="en-US" sz="3200" kern="1800" dirty="0" smtClean="0">
                <a:solidFill>
                  <a:srgbClr val="469AC5"/>
                </a:solidFill>
                <a:latin typeface="Palatino Linotype" pitchFamily="18" charset="0"/>
                <a:ea typeface="+mj-ea"/>
                <a:cs typeface="+mj-cs"/>
              </a:rPr>
              <a:t>lass </a:t>
            </a:r>
            <a:r>
              <a:rPr lang="en-US" sz="3200" kern="1800" dirty="0">
                <a:solidFill>
                  <a:srgbClr val="469AC5"/>
                </a:solidFill>
                <a:latin typeface="Palatino Linotype" pitchFamily="18" charset="0"/>
                <a:ea typeface="+mj-ea"/>
                <a:cs typeface="+mj-cs"/>
              </a:rPr>
              <a:t>R</a:t>
            </a:r>
            <a:r>
              <a:rPr lang="en-US" sz="3200" kern="1800" dirty="0" smtClean="0">
                <a:solidFill>
                  <a:srgbClr val="469AC5"/>
                </a:solidFill>
                <a:latin typeface="Palatino Linotype" pitchFamily="18" charset="0"/>
                <a:ea typeface="+mj-ea"/>
                <a:cs typeface="+mj-cs"/>
              </a:rPr>
              <a:t>eturn </a:t>
            </a:r>
            <a:r>
              <a:rPr lang="en-US" sz="3200" kern="1800" dirty="0">
                <a:solidFill>
                  <a:srgbClr val="469AC5"/>
                </a:solidFill>
                <a:latin typeface="Palatino Linotype" pitchFamily="18" charset="0"/>
                <a:ea typeface="+mj-ea"/>
                <a:cs typeface="+mj-cs"/>
              </a:rPr>
              <a:t>A</a:t>
            </a:r>
            <a:r>
              <a:rPr lang="en-US" sz="3200" kern="1800" dirty="0" smtClean="0">
                <a:solidFill>
                  <a:srgbClr val="469AC5"/>
                </a:solidFill>
                <a:latin typeface="Palatino Linotype" pitchFamily="18" charset="0"/>
                <a:ea typeface="+mj-ea"/>
                <a:cs typeface="+mj-cs"/>
              </a:rPr>
              <a:t>ssumptions </a:t>
            </a:r>
            <a:endParaRPr lang="en-US" sz="32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26810909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25417" y="1236326"/>
            <a:ext cx="8861425" cy="5997575"/>
          </a:xfrm>
          <a:prstGeom prst="rect">
            <a:avLst/>
          </a:prstGeom>
        </p:spPr>
        <p:txBody>
          <a:bodyPr>
            <a:noAutofit/>
          </a:bodyPr>
          <a:lstStyle/>
          <a:p>
            <a:pPr marL="0" indent="0">
              <a:buNone/>
            </a:pPr>
            <a:r>
              <a:rPr lang="en-US" sz="1400" b="1" dirty="0">
                <a:latin typeface="Century Gothic" panose="020B0502020202020204" pitchFamily="34" charset="0"/>
              </a:rPr>
              <a:t>Inflation Rate</a:t>
            </a:r>
            <a:endParaRPr lang="en-US" sz="1400" dirty="0">
              <a:latin typeface="Century Gothic" panose="020B0502020202020204" pitchFamily="34" charset="0"/>
            </a:endParaRPr>
          </a:p>
          <a:p>
            <a:pPr algn="just">
              <a:lnSpc>
                <a:spcPct val="144000"/>
              </a:lnSpc>
            </a:pPr>
            <a:r>
              <a:rPr lang="en-US" sz="1400" dirty="0" smtClean="0">
                <a:latin typeface="Century Gothic" panose="020B0502020202020204" pitchFamily="34" charset="0"/>
              </a:rPr>
              <a:t>PCA </a:t>
            </a:r>
            <a:r>
              <a:rPr lang="en-US" sz="1400" dirty="0">
                <a:latin typeface="Century Gothic" panose="020B0502020202020204" pitchFamily="34" charset="0"/>
              </a:rPr>
              <a:t>uses both market-based fundamental measures and other sources of inflation expectations to determine an expected long-term rate of </a:t>
            </a:r>
            <a:r>
              <a:rPr lang="en-US" sz="1400" dirty="0" smtClean="0">
                <a:latin typeface="Century Gothic" panose="020B0502020202020204" pitchFamily="34" charset="0"/>
              </a:rPr>
              <a:t>inflation</a:t>
            </a:r>
            <a:endParaRPr lang="en-US" sz="1400" dirty="0">
              <a:latin typeface="Century Gothic" panose="020B0502020202020204" pitchFamily="34" charset="0"/>
            </a:endParaRPr>
          </a:p>
          <a:p>
            <a:pPr algn="just">
              <a:lnSpc>
                <a:spcPct val="144000"/>
              </a:lnSpc>
            </a:pPr>
            <a:r>
              <a:rPr lang="en-US" sz="1400" dirty="0" smtClean="0">
                <a:latin typeface="Century Gothic" panose="020B0502020202020204" pitchFamily="34" charset="0"/>
              </a:rPr>
              <a:t>For </a:t>
            </a:r>
            <a:r>
              <a:rPr lang="en-US" sz="1400" dirty="0">
                <a:latin typeface="Century Gothic" panose="020B0502020202020204" pitchFamily="34" charset="0"/>
              </a:rPr>
              <a:t>the purposes of the asset liability study PCA uses the system’s actuary’s </a:t>
            </a:r>
            <a:r>
              <a:rPr lang="en-US" sz="1400" dirty="0" smtClean="0">
                <a:latin typeface="Century Gothic" panose="020B0502020202020204" pitchFamily="34" charset="0"/>
              </a:rPr>
              <a:t>expected </a:t>
            </a:r>
            <a:r>
              <a:rPr lang="en-US" sz="1400" dirty="0">
                <a:latin typeface="Century Gothic" panose="020B0502020202020204" pitchFamily="34" charset="0"/>
              </a:rPr>
              <a:t>inflation </a:t>
            </a:r>
            <a:r>
              <a:rPr lang="en-US" sz="1400" dirty="0" smtClean="0">
                <a:latin typeface="Century Gothic" panose="020B0502020202020204" pitchFamily="34" charset="0"/>
              </a:rPr>
              <a:t>assumption, 2.75%</a:t>
            </a:r>
            <a:r>
              <a:rPr lang="en-US" sz="1400" dirty="0">
                <a:latin typeface="Century Gothic" panose="020B0502020202020204" pitchFamily="34" charset="0"/>
              </a:rPr>
              <a:t> </a:t>
            </a:r>
          </a:p>
          <a:p>
            <a:pPr marL="0" indent="0" algn="just">
              <a:buNone/>
            </a:pPr>
            <a:r>
              <a:rPr lang="en-US" sz="1400" dirty="0">
                <a:latin typeface="Century Gothic" panose="020B0502020202020204" pitchFamily="34" charset="0"/>
              </a:rPr>
              <a:t> </a:t>
            </a:r>
          </a:p>
          <a:p>
            <a:pPr marL="0" indent="0" algn="just">
              <a:buNone/>
            </a:pPr>
            <a:r>
              <a:rPr lang="en-US" sz="1400" b="1" dirty="0">
                <a:latin typeface="Century Gothic" panose="020B0502020202020204" pitchFamily="34" charset="0"/>
              </a:rPr>
              <a:t>Real Risk Free Return </a:t>
            </a:r>
            <a:endParaRPr lang="en-US" sz="1400" dirty="0">
              <a:latin typeface="Century Gothic" panose="020B0502020202020204" pitchFamily="34" charset="0"/>
            </a:endParaRPr>
          </a:p>
          <a:p>
            <a:pPr algn="just">
              <a:lnSpc>
                <a:spcPct val="144000"/>
              </a:lnSpc>
            </a:pPr>
            <a:r>
              <a:rPr lang="en-US" sz="1400" dirty="0">
                <a:latin typeface="Century Gothic" panose="020B0502020202020204" pitchFamily="34" charset="0"/>
              </a:rPr>
              <a:t>The real risk-free rate can take two forms: </a:t>
            </a:r>
          </a:p>
          <a:p>
            <a:pPr lvl="1" algn="just">
              <a:lnSpc>
                <a:spcPct val="134000"/>
              </a:lnSpc>
              <a:buFont typeface="Century Gothic" panose="020B0502020202020204" pitchFamily="34" charset="0"/>
              <a:buChar char="―"/>
            </a:pPr>
            <a:r>
              <a:rPr lang="en-US" sz="1400" dirty="0" smtClean="0">
                <a:latin typeface="Century Gothic" panose="020B0502020202020204" pitchFamily="34" charset="0"/>
              </a:rPr>
              <a:t>(</a:t>
            </a:r>
            <a:r>
              <a:rPr lang="en-US" sz="1400" dirty="0" err="1" smtClean="0">
                <a:latin typeface="Century Gothic" panose="020B0502020202020204" pitchFamily="34" charset="0"/>
              </a:rPr>
              <a:t>i</a:t>
            </a:r>
            <a:r>
              <a:rPr lang="en-US" sz="1400" dirty="0" smtClean="0">
                <a:latin typeface="Century Gothic" panose="020B0502020202020204" pitchFamily="34" charset="0"/>
              </a:rPr>
              <a:t>) a </a:t>
            </a:r>
            <a:r>
              <a:rPr lang="en-US" sz="1400" dirty="0">
                <a:latin typeface="Century Gothic" panose="020B0502020202020204" pitchFamily="34" charset="0"/>
              </a:rPr>
              <a:t>short-term rate of return based on default-free government debt and </a:t>
            </a:r>
          </a:p>
          <a:p>
            <a:pPr lvl="1" algn="just">
              <a:lnSpc>
                <a:spcPct val="134000"/>
              </a:lnSpc>
              <a:buFont typeface="Century Gothic" panose="020B0502020202020204" pitchFamily="34" charset="0"/>
              <a:buChar char="―"/>
            </a:pPr>
            <a:r>
              <a:rPr lang="en-US" sz="1400" dirty="0">
                <a:latin typeface="Century Gothic" panose="020B0502020202020204" pitchFamily="34" charset="0"/>
              </a:rPr>
              <a:t>(ii) a real rate of return or real yield on a default-free, zero-coupon bond whose duration closely matches the horizon of an investor’s cash flow requirements. </a:t>
            </a:r>
          </a:p>
          <a:p>
            <a:pPr lvl="1" algn="just">
              <a:lnSpc>
                <a:spcPct val="134000"/>
              </a:lnSpc>
              <a:buFont typeface="Century Gothic" panose="020B0502020202020204" pitchFamily="34" charset="0"/>
              <a:buChar char="―"/>
            </a:pPr>
            <a:r>
              <a:rPr lang="en-US" sz="1400" dirty="0">
                <a:latin typeface="Century Gothic" panose="020B0502020202020204" pitchFamily="34" charset="0"/>
              </a:rPr>
              <a:t>In addition we have examined the trends of their annual time series utilizing exponential smoothing techniques.</a:t>
            </a:r>
          </a:p>
          <a:p>
            <a:pPr marL="0" indent="0" algn="just">
              <a:buNone/>
            </a:pPr>
            <a:r>
              <a:rPr lang="en-US" sz="1400" dirty="0">
                <a:latin typeface="Century Gothic" panose="020B0502020202020204" pitchFamily="34" charset="0"/>
              </a:rPr>
              <a:t> </a:t>
            </a:r>
          </a:p>
          <a:p>
            <a:pPr marL="0" indent="0" algn="just">
              <a:buNone/>
            </a:pPr>
            <a:r>
              <a:rPr lang="en-US" sz="1400" b="1" dirty="0">
                <a:latin typeface="Century Gothic" panose="020B0502020202020204" pitchFamily="34" charset="0"/>
              </a:rPr>
              <a:t>Premium </a:t>
            </a:r>
            <a:r>
              <a:rPr lang="en-US" sz="1400" b="1" dirty="0" smtClean="0">
                <a:latin typeface="Century Gothic" panose="020B0502020202020204" pitchFamily="34" charset="0"/>
              </a:rPr>
              <a:t>Over </a:t>
            </a:r>
            <a:r>
              <a:rPr lang="en-US" sz="1400" b="1" dirty="0">
                <a:latin typeface="Century Gothic" panose="020B0502020202020204" pitchFamily="34" charset="0"/>
              </a:rPr>
              <a:t>R</a:t>
            </a:r>
            <a:r>
              <a:rPr lang="en-US" sz="1400" b="1" dirty="0" smtClean="0">
                <a:latin typeface="Century Gothic" panose="020B0502020202020204" pitchFamily="34" charset="0"/>
              </a:rPr>
              <a:t>isk </a:t>
            </a:r>
            <a:r>
              <a:rPr lang="en-US" sz="1400" b="1" dirty="0">
                <a:latin typeface="Century Gothic" panose="020B0502020202020204" pitchFamily="34" charset="0"/>
              </a:rPr>
              <a:t>F</a:t>
            </a:r>
            <a:r>
              <a:rPr lang="en-US" sz="1400" b="1" dirty="0" smtClean="0">
                <a:latin typeface="Century Gothic" panose="020B0502020202020204" pitchFamily="34" charset="0"/>
              </a:rPr>
              <a:t>ree </a:t>
            </a:r>
            <a:r>
              <a:rPr lang="en-US" sz="1400" b="1" dirty="0">
                <a:latin typeface="Century Gothic" panose="020B0502020202020204" pitchFamily="34" charset="0"/>
              </a:rPr>
              <a:t>R</a:t>
            </a:r>
            <a:r>
              <a:rPr lang="en-US" sz="1400" b="1" dirty="0" smtClean="0">
                <a:latin typeface="Century Gothic" panose="020B0502020202020204" pitchFamily="34" charset="0"/>
              </a:rPr>
              <a:t>ate</a:t>
            </a:r>
            <a:endParaRPr lang="en-US" sz="1400" dirty="0">
              <a:latin typeface="Century Gothic" panose="020B0502020202020204" pitchFamily="34" charset="0"/>
            </a:endParaRPr>
          </a:p>
          <a:p>
            <a:pPr algn="just">
              <a:lnSpc>
                <a:spcPct val="144000"/>
              </a:lnSpc>
            </a:pPr>
            <a:r>
              <a:rPr lang="en-US" sz="1400" dirty="0">
                <a:latin typeface="Century Gothic" panose="020B0502020202020204" pitchFamily="34" charset="0"/>
              </a:rPr>
              <a:t>Investment </a:t>
            </a:r>
            <a:r>
              <a:rPr lang="en-US" sz="1400" dirty="0" smtClean="0">
                <a:latin typeface="Century Gothic" panose="020B0502020202020204" pitchFamily="34" charset="0"/>
              </a:rPr>
              <a:t>class’s </a:t>
            </a:r>
            <a:r>
              <a:rPr lang="en-US" sz="1400" dirty="0">
                <a:latin typeface="Century Gothic" panose="020B0502020202020204" pitchFamily="34" charset="0"/>
              </a:rPr>
              <a:t>return associated with various risks above and beyond the risk-free return </a:t>
            </a:r>
            <a:r>
              <a:rPr lang="en-US" sz="1400" dirty="0" smtClean="0">
                <a:latin typeface="Century Gothic" panose="020B0502020202020204" pitchFamily="34" charset="0"/>
              </a:rPr>
              <a:t> </a:t>
            </a:r>
          </a:p>
          <a:p>
            <a:pPr algn="just">
              <a:lnSpc>
                <a:spcPct val="144000"/>
              </a:lnSpc>
            </a:pPr>
            <a:r>
              <a:rPr lang="en-US" sz="1400" dirty="0" smtClean="0">
                <a:latin typeface="Century Gothic" panose="020B0502020202020204" pitchFamily="34" charset="0"/>
              </a:rPr>
              <a:t>Often </a:t>
            </a:r>
            <a:r>
              <a:rPr lang="en-US" sz="1400" dirty="0">
                <a:latin typeface="Century Gothic" panose="020B0502020202020204" pitchFamily="34" charset="0"/>
              </a:rPr>
              <a:t>the largest and most volatile component of expected return, hence the most difficult to forecast</a:t>
            </a:r>
            <a:r>
              <a:rPr lang="en-US" sz="1400" dirty="0" smtClean="0">
                <a:latin typeface="Century Gothic" panose="020B0502020202020204" pitchFamily="34" charset="0"/>
              </a:rPr>
              <a:t>.</a:t>
            </a:r>
            <a:endParaRPr lang="en-US" sz="2000" dirty="0" smtClean="0">
              <a:latin typeface="Century Gothic" panose="020B0502020202020204"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smtClean="0">
                <a:solidFill>
                  <a:srgbClr val="469AC5"/>
                </a:solidFill>
                <a:latin typeface="Palatino Linotype" pitchFamily="18" charset="0"/>
                <a:ea typeface="+mj-ea"/>
                <a:cs typeface="+mj-cs"/>
              </a:rPr>
              <a:t>Building Block Components </a:t>
            </a:r>
            <a:endParaRPr lang="en-US" sz="30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3609726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19034" y="1408637"/>
            <a:ext cx="8863013" cy="5527675"/>
          </a:xfrm>
          <a:prstGeom prst="rect">
            <a:avLst/>
          </a:prstGeom>
        </p:spPr>
        <p:txBody>
          <a:bodyPr>
            <a:normAutofit/>
          </a:bodyPr>
          <a:lstStyle/>
          <a:p>
            <a:pPr marL="0" indent="0" algn="just">
              <a:lnSpc>
                <a:spcPct val="150000"/>
              </a:lnSpc>
              <a:buNone/>
            </a:pPr>
            <a:r>
              <a:rPr lang="en-US" sz="1600" dirty="0" smtClean="0">
                <a:latin typeface="Century Gothic" panose="020B0502020202020204" pitchFamily="34" charset="0"/>
              </a:rPr>
              <a:t>Asset classes with long histories: U.S. Equity and Fixed Income</a:t>
            </a:r>
            <a:endParaRPr lang="en-US" sz="1400" dirty="0" smtClean="0">
              <a:latin typeface="Century Gothic" panose="020B0502020202020204" pitchFamily="34" charset="0"/>
            </a:endParaRPr>
          </a:p>
          <a:p>
            <a:pPr algn="just">
              <a:lnSpc>
                <a:spcPct val="150000"/>
              </a:lnSpc>
            </a:pPr>
            <a:r>
              <a:rPr lang="en-US" sz="1400" dirty="0" smtClean="0">
                <a:latin typeface="Century Gothic" panose="020B0502020202020204" pitchFamily="34" charset="0"/>
              </a:rPr>
              <a:t>Begin with asset </a:t>
            </a:r>
            <a:r>
              <a:rPr lang="en-US" sz="1400" dirty="0">
                <a:latin typeface="Century Gothic" panose="020B0502020202020204" pitchFamily="34" charset="0"/>
              </a:rPr>
              <a:t>classes’ historical volatilities. </a:t>
            </a:r>
          </a:p>
          <a:p>
            <a:pPr algn="just">
              <a:lnSpc>
                <a:spcPct val="150000"/>
              </a:lnSpc>
            </a:pPr>
            <a:r>
              <a:rPr lang="en-US" sz="1400" dirty="0" smtClean="0">
                <a:latin typeface="Century Gothic" panose="020B0502020202020204" pitchFamily="34" charset="0"/>
              </a:rPr>
              <a:t>Adjust for trend in rolling 5 year standard </a:t>
            </a:r>
            <a:r>
              <a:rPr lang="en-US" sz="1400" dirty="0">
                <a:latin typeface="Century Gothic" panose="020B0502020202020204" pitchFamily="34" charset="0"/>
              </a:rPr>
              <a:t>deviations </a:t>
            </a:r>
            <a:r>
              <a:rPr lang="en-US" sz="1400" dirty="0" smtClean="0">
                <a:latin typeface="Century Gothic" panose="020B0502020202020204" pitchFamily="34" charset="0"/>
              </a:rPr>
              <a:t>ending </a:t>
            </a:r>
            <a:r>
              <a:rPr lang="en-US" sz="1400" dirty="0">
                <a:latin typeface="Century Gothic" panose="020B0502020202020204" pitchFamily="34" charset="0"/>
              </a:rPr>
              <a:t>with </a:t>
            </a:r>
            <a:r>
              <a:rPr lang="en-US" sz="1400" dirty="0" smtClean="0">
                <a:latin typeface="Century Gothic" panose="020B0502020202020204" pitchFamily="34" charset="0"/>
              </a:rPr>
              <a:t>2011 - 2015. </a:t>
            </a:r>
          </a:p>
          <a:p>
            <a:pPr algn="just"/>
            <a:endParaRPr lang="en-US" sz="1400" dirty="0" smtClean="0">
              <a:latin typeface="Century Gothic" panose="020B0502020202020204" pitchFamily="34" charset="0"/>
            </a:endParaRPr>
          </a:p>
          <a:p>
            <a:pPr algn="just"/>
            <a:endParaRPr lang="en-US" sz="1400" dirty="0">
              <a:latin typeface="Century Gothic" panose="020B0502020202020204" pitchFamily="34" charset="0"/>
            </a:endParaRPr>
          </a:p>
          <a:p>
            <a:pPr marL="0" indent="0" algn="just">
              <a:lnSpc>
                <a:spcPct val="150000"/>
              </a:lnSpc>
              <a:buNone/>
            </a:pPr>
            <a:r>
              <a:rPr lang="en-US" sz="1600" dirty="0">
                <a:latin typeface="Century Gothic" panose="020B0502020202020204" pitchFamily="34" charset="0"/>
              </a:rPr>
              <a:t>Asset classes with shorter histories </a:t>
            </a:r>
          </a:p>
          <a:p>
            <a:pPr algn="just">
              <a:lnSpc>
                <a:spcPct val="150000"/>
              </a:lnSpc>
            </a:pPr>
            <a:r>
              <a:rPr lang="en-US" sz="1400" dirty="0">
                <a:latin typeface="Century Gothic" panose="020B0502020202020204" pitchFamily="34" charset="0"/>
              </a:rPr>
              <a:t>Fewer rolling 5 year periods available to discern trend.</a:t>
            </a:r>
          </a:p>
          <a:p>
            <a:pPr algn="just">
              <a:lnSpc>
                <a:spcPct val="150000"/>
              </a:lnSpc>
            </a:pPr>
            <a:r>
              <a:rPr lang="en-US" sz="1400" dirty="0">
                <a:latin typeface="Century Gothic" panose="020B0502020202020204" pitchFamily="34" charset="0"/>
              </a:rPr>
              <a:t>Compute historical standard deviations, weighting the most recent periods heavier than prior decades, combine these estimates with shorter trends</a:t>
            </a:r>
          </a:p>
          <a:p>
            <a:pPr algn="just">
              <a:lnSpc>
                <a:spcPct val="150000"/>
              </a:lnSpc>
            </a:pPr>
            <a:endParaRPr lang="en-US" sz="1300" dirty="0" smtClean="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latin typeface="Century Gothic" panose="020B0502020202020204" pitchFamily="34" charset="0"/>
            </a:endParaRPr>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ea typeface="+mj-ea"/>
                <a:cs typeface="+mj-cs"/>
              </a:rPr>
              <a:t>Return </a:t>
            </a:r>
            <a:r>
              <a:rPr lang="en-US" sz="3000" kern="1800" dirty="0" smtClean="0">
                <a:solidFill>
                  <a:srgbClr val="469AC5"/>
                </a:solidFill>
                <a:latin typeface="Palatino Linotype" pitchFamily="18" charset="0"/>
                <a:ea typeface="+mj-ea"/>
                <a:cs typeface="+mj-cs"/>
              </a:rPr>
              <a:t>Volatility</a:t>
            </a:r>
            <a:endParaRPr lang="en-US" sz="30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33373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49179" y="1335063"/>
            <a:ext cx="8863012" cy="5527675"/>
          </a:xfrm>
          <a:prstGeom prst="rect">
            <a:avLst/>
          </a:prstGeom>
        </p:spPr>
        <p:txBody>
          <a:bodyPr>
            <a:normAutofit/>
          </a:bodyPr>
          <a:lstStyle/>
          <a:p>
            <a:pPr>
              <a:lnSpc>
                <a:spcPct val="150000"/>
              </a:lnSpc>
            </a:pPr>
            <a:r>
              <a:rPr lang="en-US" sz="1400" dirty="0" smtClean="0">
                <a:latin typeface="Century Gothic" panose="020B0502020202020204" pitchFamily="34" charset="0"/>
              </a:rPr>
              <a:t>PCA’s standard </a:t>
            </a:r>
            <a:r>
              <a:rPr lang="en-US" sz="1400" dirty="0">
                <a:latin typeface="Century Gothic" panose="020B0502020202020204" pitchFamily="34" charset="0"/>
              </a:rPr>
              <a:t>Capital Market </a:t>
            </a:r>
            <a:r>
              <a:rPr lang="en-US" sz="1400" dirty="0" smtClean="0">
                <a:latin typeface="Century Gothic" panose="020B0502020202020204" pitchFamily="34" charset="0"/>
              </a:rPr>
              <a:t>Assumptions </a:t>
            </a:r>
            <a:r>
              <a:rPr lang="en-US" sz="1400" dirty="0">
                <a:latin typeface="Century Gothic" panose="020B0502020202020204" pitchFamily="34" charset="0"/>
              </a:rPr>
              <a:t>include correlation data for all pairs of </a:t>
            </a:r>
            <a:r>
              <a:rPr lang="en-US" sz="1400" dirty="0" smtClean="0">
                <a:latin typeface="Century Gothic" panose="020B0502020202020204" pitchFamily="34" charset="0"/>
              </a:rPr>
              <a:t>major investment </a:t>
            </a:r>
            <a:r>
              <a:rPr lang="en-US" sz="1400" dirty="0">
                <a:latin typeface="Century Gothic" panose="020B0502020202020204" pitchFamily="34" charset="0"/>
              </a:rPr>
              <a:t>classes.  This correlation data would be used in a standard Mean Variance Optimization Model.</a:t>
            </a:r>
          </a:p>
          <a:p>
            <a:pPr>
              <a:lnSpc>
                <a:spcPct val="150000"/>
              </a:lnSpc>
            </a:pPr>
            <a:endParaRPr lang="en-US" sz="1400" dirty="0">
              <a:latin typeface="Century Gothic" panose="020B0502020202020204" pitchFamily="34" charset="0"/>
            </a:endParaRPr>
          </a:p>
          <a:p>
            <a:pPr>
              <a:lnSpc>
                <a:spcPct val="150000"/>
              </a:lnSpc>
            </a:pPr>
            <a:r>
              <a:rPr lang="en-US" sz="1400" dirty="0">
                <a:latin typeface="Century Gothic" panose="020B0502020202020204" pitchFamily="34" charset="0"/>
              </a:rPr>
              <a:t>However, since the asset liability model is using a return sampling </a:t>
            </a:r>
            <a:r>
              <a:rPr lang="en-US" sz="1400" dirty="0" smtClean="0">
                <a:latin typeface="Century Gothic" panose="020B0502020202020204" pitchFamily="34" charset="0"/>
              </a:rPr>
              <a:t>technique,  </a:t>
            </a:r>
            <a:r>
              <a:rPr lang="en-US" sz="1400" dirty="0">
                <a:latin typeface="Century Gothic" panose="020B0502020202020204" pitchFamily="34" charset="0"/>
              </a:rPr>
              <a:t>correlations are an </a:t>
            </a:r>
            <a:r>
              <a:rPr lang="en-US" sz="1400" u="sng" dirty="0">
                <a:latin typeface="Century Gothic" panose="020B0502020202020204" pitchFamily="34" charset="0"/>
              </a:rPr>
              <a:t>output</a:t>
            </a:r>
            <a:r>
              <a:rPr lang="en-US" sz="1400" dirty="0">
                <a:latin typeface="Century Gothic" panose="020B0502020202020204" pitchFamily="34" charset="0"/>
              </a:rPr>
              <a:t> of the process and  not a model  input</a:t>
            </a:r>
          </a:p>
          <a:p>
            <a:pPr marL="0" indent="0">
              <a:lnSpc>
                <a:spcPct val="150000"/>
              </a:lnSpc>
              <a:buNone/>
            </a:pPr>
            <a:r>
              <a:rPr lang="en-US" sz="1400" dirty="0">
                <a:latin typeface="Century Gothic" panose="020B0502020202020204" pitchFamily="34" charset="0"/>
              </a:rPr>
              <a:t> </a:t>
            </a:r>
          </a:p>
          <a:p>
            <a:pPr>
              <a:lnSpc>
                <a:spcPct val="150000"/>
              </a:lnSpc>
            </a:pPr>
            <a:r>
              <a:rPr lang="en-US" sz="1400" dirty="0">
                <a:latin typeface="Century Gothic" panose="020B0502020202020204" pitchFamily="34" charset="0"/>
              </a:rPr>
              <a:t>After simulations are run (&gt;1,000 scenarios), return correlations (output) </a:t>
            </a:r>
            <a:r>
              <a:rPr lang="en-US" sz="1400" dirty="0" smtClean="0">
                <a:latin typeface="Century Gothic" panose="020B0502020202020204" pitchFamily="34" charset="0"/>
              </a:rPr>
              <a:t>are </a:t>
            </a:r>
            <a:r>
              <a:rPr lang="en-US" sz="1400" dirty="0">
                <a:latin typeface="Century Gothic" panose="020B0502020202020204" pitchFamily="34" charset="0"/>
              </a:rPr>
              <a:t>reviewed for robustness and reasonableness </a:t>
            </a:r>
          </a:p>
          <a:p>
            <a:pPr marL="0" indent="0">
              <a:lnSpc>
                <a:spcPct val="150000"/>
              </a:lnSpc>
              <a:buNone/>
            </a:pPr>
            <a:r>
              <a:rPr lang="en-US" sz="1400" dirty="0">
                <a:latin typeface="Century Gothic" panose="020B0502020202020204" pitchFamily="34" charset="0"/>
              </a:rPr>
              <a:t> </a:t>
            </a:r>
          </a:p>
          <a:p>
            <a:pPr>
              <a:lnSpc>
                <a:spcPct val="150000"/>
              </a:lnSpc>
            </a:pPr>
            <a:r>
              <a:rPr lang="en-US" sz="1400" dirty="0">
                <a:latin typeface="Century Gothic" panose="020B0502020202020204" pitchFamily="34" charset="0"/>
              </a:rPr>
              <a:t>The Model </a:t>
            </a:r>
            <a:r>
              <a:rPr lang="en-US" sz="1400" dirty="0" smtClean="0">
                <a:latin typeface="Century Gothic" panose="020B0502020202020204" pitchFamily="34" charset="0"/>
              </a:rPr>
              <a:t>accounts </a:t>
            </a:r>
            <a:r>
              <a:rPr lang="en-US" sz="1400" dirty="0">
                <a:latin typeface="Century Gothic" panose="020B0502020202020204" pitchFamily="34" charset="0"/>
              </a:rPr>
              <a:t>for </a:t>
            </a:r>
            <a:r>
              <a:rPr lang="en-US" sz="1400" dirty="0" smtClean="0">
                <a:latin typeface="Century Gothic" panose="020B0502020202020204" pitchFamily="34" charset="0"/>
              </a:rPr>
              <a:t>variations in risks and correlations </a:t>
            </a:r>
            <a:r>
              <a:rPr lang="en-US" sz="1400" dirty="0">
                <a:latin typeface="Century Gothic" panose="020B0502020202020204" pitchFamily="34" charset="0"/>
              </a:rPr>
              <a:t>within an investment horizon </a:t>
            </a:r>
          </a:p>
          <a:p>
            <a:pPr lvl="1">
              <a:lnSpc>
                <a:spcPct val="150000"/>
              </a:lnSpc>
              <a:buFont typeface="Century Gothic" panose="020B0502020202020204" pitchFamily="34" charset="0"/>
              <a:buChar char="―"/>
            </a:pPr>
            <a:r>
              <a:rPr lang="en-US" sz="1400" dirty="0">
                <a:latin typeface="Century Gothic" panose="020B0502020202020204" pitchFamily="34" charset="0"/>
              </a:rPr>
              <a:t>Historically, asset class correlation relationships have not been constant.</a:t>
            </a:r>
          </a:p>
          <a:p>
            <a:pPr>
              <a:lnSpc>
                <a:spcPct val="150000"/>
              </a:lnSpc>
            </a:pPr>
            <a:endParaRPr lang="en-US" sz="1400" dirty="0">
              <a:latin typeface="Century Gothic" panose="020B0502020202020204" pitchFamily="34" charset="0"/>
            </a:endParaRPr>
          </a:p>
          <a:p>
            <a:pPr>
              <a:lnSpc>
                <a:spcPct val="150000"/>
              </a:lnSpc>
            </a:pPr>
            <a:r>
              <a:rPr lang="en-US" sz="1400" dirty="0" smtClean="0">
                <a:latin typeface="Century Gothic" panose="020B0502020202020204" pitchFamily="34" charset="0"/>
              </a:rPr>
              <a:t>Incorporating correlation variation in the modeling process is </a:t>
            </a:r>
            <a:r>
              <a:rPr lang="en-US" sz="1400" dirty="0">
                <a:latin typeface="Century Gothic" panose="020B0502020202020204" pitchFamily="34" charset="0"/>
              </a:rPr>
              <a:t>a key advantage of the resampling return technique vs. a Mean Variance Optimization model </a:t>
            </a:r>
          </a:p>
          <a:p>
            <a:pPr algn="just">
              <a:lnSpc>
                <a:spcPct val="150000"/>
              </a:lnSpc>
            </a:pPr>
            <a:endParaRPr lang="en-US" sz="1400" dirty="0">
              <a:latin typeface="Century Gothic" panose="020B0502020202020204" pitchFamily="34" charset="0"/>
            </a:endParaRPr>
          </a:p>
          <a:p>
            <a:pPr marR="0">
              <a:lnSpc>
                <a:spcPct val="124000"/>
              </a:lnSpc>
              <a:spcAft>
                <a:spcPts val="0"/>
              </a:spcAft>
            </a:pPr>
            <a:endParaRPr lang="en-US" sz="14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603451"/>
          </a:xfrm>
          <a:prstGeom prst="rect">
            <a:avLst/>
          </a:prstGeom>
          <a:noFill/>
        </p:spPr>
        <p:txBody>
          <a:bodyPr wrap="square" lIns="101870" tIns="50935" rIns="101870" bIns="50935">
            <a:spAutoFit/>
          </a:bodyPr>
          <a:lstStyle/>
          <a:p>
            <a:pPr>
              <a:lnSpc>
                <a:spcPct val="115000"/>
              </a:lnSpc>
              <a:defRPr/>
            </a:pPr>
            <a:r>
              <a:rPr lang="en-US" sz="3000" kern="1800" dirty="0">
                <a:solidFill>
                  <a:srgbClr val="469AC5"/>
                </a:solidFill>
                <a:latin typeface="Palatino Linotype" pitchFamily="18" charset="0"/>
                <a:ea typeface="+mj-ea"/>
                <a:cs typeface="+mj-cs"/>
              </a:rPr>
              <a:t>Correlations </a:t>
            </a:r>
          </a:p>
        </p:txBody>
      </p:sp>
    </p:spTree>
    <p:extLst>
      <p:ext uri="{BB962C8B-B14F-4D97-AF65-F5344CB8AC3E}">
        <p14:creationId xmlns:p14="http://schemas.microsoft.com/office/powerpoint/2010/main" val="4141263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7809" y="425301"/>
            <a:ext cx="9003004" cy="505767"/>
          </a:xfrm>
          <a:prstGeom prst="rect">
            <a:avLst/>
          </a:prstGeom>
          <a:noFill/>
        </p:spPr>
        <p:txBody>
          <a:bodyPr wrap="square" lIns="74155" tIns="37078" rIns="74155" bIns="37078">
            <a:spAutoFit/>
          </a:bodyPr>
          <a:lstStyle/>
          <a:p>
            <a:pPr>
              <a:defRPr/>
            </a:pPr>
            <a:r>
              <a:rPr lang="en-US" sz="2800" kern="1800" dirty="0" smtClean="0">
                <a:solidFill>
                  <a:srgbClr val="469AC5"/>
                </a:solidFill>
                <a:latin typeface="Palatino Linotype" pitchFamily="18" charset="0"/>
                <a:ea typeface="+mj-ea"/>
                <a:cs typeface="+mj-cs"/>
              </a:rPr>
              <a:t>PCA Capital </a:t>
            </a:r>
            <a:r>
              <a:rPr lang="en-US" sz="2800" kern="1800" dirty="0">
                <a:solidFill>
                  <a:srgbClr val="469AC5"/>
                </a:solidFill>
                <a:latin typeface="Palatino Linotype" pitchFamily="18" charset="0"/>
                <a:ea typeface="+mj-ea"/>
                <a:cs typeface="+mj-cs"/>
              </a:rPr>
              <a:t>Market Assumptions</a:t>
            </a:r>
            <a:r>
              <a:rPr lang="en-US" sz="2800" kern="1800" dirty="0" smtClean="0">
                <a:solidFill>
                  <a:srgbClr val="469AC5"/>
                </a:solidFill>
                <a:latin typeface="Palatino Linotype" pitchFamily="18" charset="0"/>
                <a:ea typeface="+mj-ea"/>
                <a:cs typeface="+mj-cs"/>
              </a:rPr>
              <a:t>:  Arithmetic Returns </a:t>
            </a:r>
            <a:endParaRPr lang="en-US" sz="2800" kern="1800" dirty="0">
              <a:solidFill>
                <a:srgbClr val="FF0000"/>
              </a:solidFill>
              <a:latin typeface="Palatino Linotype" pitchFamily="18" charset="0"/>
              <a:ea typeface="+mj-ea"/>
              <a:cs typeface="+mj-cs"/>
            </a:endParaRPr>
          </a:p>
        </p:txBody>
      </p:sp>
      <p:graphicFrame>
        <p:nvGraphicFramePr>
          <p:cNvPr id="6" name="Table 5"/>
          <p:cNvGraphicFramePr>
            <a:graphicFrameLocks noGrp="1"/>
          </p:cNvGraphicFramePr>
          <p:nvPr>
            <p:extLst>
              <p:ext uri="{D42A27DB-BD31-4B8C-83A1-F6EECF244321}">
                <p14:modId xmlns:p14="http://schemas.microsoft.com/office/powerpoint/2010/main" val="4156018065"/>
              </p:ext>
            </p:extLst>
          </p:nvPr>
        </p:nvGraphicFramePr>
        <p:xfrm>
          <a:off x="1189703" y="1828800"/>
          <a:ext cx="8141110" cy="3065432"/>
        </p:xfrm>
        <a:graphic>
          <a:graphicData uri="http://schemas.openxmlformats.org/drawingml/2006/table">
            <a:tbl>
              <a:tblPr firstRow="1" firstCol="1" bandRow="1">
                <a:tableStyleId>{5C22544A-7EE6-4342-B048-85BDC9FD1C3A}</a:tableStyleId>
              </a:tblPr>
              <a:tblGrid>
                <a:gridCol w="1039022"/>
                <a:gridCol w="594914"/>
                <a:gridCol w="460399"/>
                <a:gridCol w="460399"/>
                <a:gridCol w="460399"/>
                <a:gridCol w="460399"/>
                <a:gridCol w="460399"/>
                <a:gridCol w="460399"/>
                <a:gridCol w="460399"/>
                <a:gridCol w="460399"/>
                <a:gridCol w="460399"/>
                <a:gridCol w="460399"/>
                <a:gridCol w="460399"/>
                <a:gridCol w="460399"/>
                <a:gridCol w="982386"/>
              </a:tblGrid>
              <a:tr h="380799">
                <a:tc>
                  <a:txBody>
                    <a:bodyPr/>
                    <a:lstStyle/>
                    <a:p>
                      <a:pPr marL="0" marR="0">
                        <a:lnSpc>
                          <a:spcPct val="107000"/>
                        </a:lnSpc>
                        <a:spcBef>
                          <a:spcPts val="0"/>
                        </a:spcBef>
                        <a:spcAft>
                          <a:spcPts val="0"/>
                        </a:spcAft>
                      </a:pPr>
                      <a:r>
                        <a:rPr lang="en-US" sz="1100" dirty="0">
                          <a:effectLst/>
                        </a:rPr>
                        <a:t> Arithmetic Returns %</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b"/>
                </a:tc>
                <a:tc>
                  <a:txBody>
                    <a:bodyPr/>
                    <a:lstStyle/>
                    <a:p>
                      <a:pPr marL="0" marR="0" algn="ctr">
                        <a:lnSpc>
                          <a:spcPct val="107000"/>
                        </a:lnSpc>
                        <a:spcBef>
                          <a:spcPts val="0"/>
                        </a:spcBef>
                        <a:spcAft>
                          <a:spcPts val="0"/>
                        </a:spcAft>
                      </a:pPr>
                      <a:r>
                        <a:rPr lang="en-US" sz="1100">
                          <a:effectLst/>
                        </a:rPr>
                        <a:t>2004</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2005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2006</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2007</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2008</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2009</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2010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2011</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2012</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2013</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2014</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2015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2016</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Change since 2008</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r>
              <a:tr h="399839">
                <a:tc>
                  <a:txBody>
                    <a:bodyPr/>
                    <a:lstStyle/>
                    <a:p>
                      <a:pPr marL="0" marR="0">
                        <a:lnSpc>
                          <a:spcPct val="107000"/>
                        </a:lnSpc>
                        <a:spcBef>
                          <a:spcPts val="0"/>
                        </a:spcBef>
                        <a:spcAft>
                          <a:spcPts val="0"/>
                        </a:spcAft>
                      </a:pPr>
                      <a:r>
                        <a:rPr lang="en-US" sz="1100">
                          <a:effectLst/>
                        </a:rPr>
                        <a:t>Inflation</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highlight>
                            <a:srgbClr val="FFFF00"/>
                          </a:highlight>
                        </a:rPr>
                        <a:t>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2.25</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solidFill>
                            <a:srgbClr val="FF0000"/>
                          </a:solidFill>
                          <a:effectLst/>
                        </a:rPr>
                        <a:t>-0.75</a:t>
                      </a:r>
                      <a:endParaRPr lang="en-US" sz="16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r>
              <a:tr h="380799">
                <a:tc>
                  <a:txBody>
                    <a:bodyPr/>
                    <a:lstStyle/>
                    <a:p>
                      <a:pPr marL="0" marR="0">
                        <a:lnSpc>
                          <a:spcPct val="107000"/>
                        </a:lnSpc>
                        <a:spcBef>
                          <a:spcPts val="0"/>
                        </a:spcBef>
                        <a:spcAft>
                          <a:spcPts val="0"/>
                        </a:spcAft>
                      </a:pPr>
                      <a:r>
                        <a:rPr lang="en-US" sz="1100">
                          <a:effectLst/>
                        </a:rPr>
                        <a:t>Cash</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highlight>
                            <a:srgbClr val="FFFF00"/>
                          </a:highlight>
                        </a:rPr>
                        <a:t>4.00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3.15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2.00</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solidFill>
                            <a:srgbClr val="FF0000"/>
                          </a:solidFill>
                          <a:effectLst/>
                        </a:rPr>
                        <a:t>-2.00</a:t>
                      </a:r>
                      <a:endParaRPr lang="en-US" sz="16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r>
              <a:tr h="380799">
                <a:tc>
                  <a:txBody>
                    <a:bodyPr/>
                    <a:lstStyle/>
                    <a:p>
                      <a:pPr marL="0" marR="0">
                        <a:lnSpc>
                          <a:spcPct val="107000"/>
                        </a:lnSpc>
                        <a:spcBef>
                          <a:spcPts val="0"/>
                        </a:spcBef>
                        <a:spcAft>
                          <a:spcPts val="0"/>
                        </a:spcAft>
                      </a:pPr>
                      <a:r>
                        <a:rPr lang="en-US" sz="1100">
                          <a:effectLst/>
                        </a:rPr>
                        <a:t>Core Bonds</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4.65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5.25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highlight>
                            <a:srgbClr val="FFFF00"/>
                          </a:highlight>
                        </a:rPr>
                        <a:t>5.50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5.25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4.00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3.30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2.90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3.10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3.10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2.75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3.00</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solidFill>
                            <a:srgbClr val="FF0000"/>
                          </a:solidFill>
                          <a:effectLst/>
                        </a:rPr>
                        <a:t>-2.50</a:t>
                      </a:r>
                      <a:endParaRPr lang="en-US" sz="16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r>
              <a:tr h="380799">
                <a:tc>
                  <a:txBody>
                    <a:bodyPr/>
                    <a:lstStyle/>
                    <a:p>
                      <a:pPr marL="0" marR="0">
                        <a:lnSpc>
                          <a:spcPct val="107000"/>
                        </a:lnSpc>
                        <a:spcBef>
                          <a:spcPts val="0"/>
                        </a:spcBef>
                        <a:spcAft>
                          <a:spcPts val="0"/>
                        </a:spcAft>
                      </a:pPr>
                      <a:r>
                        <a:rPr lang="en-US" sz="1100" dirty="0">
                          <a:effectLst/>
                        </a:rPr>
                        <a:t>Real </a:t>
                      </a:r>
                      <a:r>
                        <a:rPr lang="en-US" sz="1100" dirty="0" smtClean="0">
                          <a:effectLst/>
                        </a:rPr>
                        <a:t>Estate*</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7.50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7.00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6.75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7.00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highlight>
                            <a:srgbClr val="FFFF00"/>
                          </a:highlight>
                        </a:rPr>
                        <a:t>7.00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6.75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7.25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7.00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7.00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6.40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6.25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6.00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5.50</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solidFill>
                            <a:srgbClr val="FF0000"/>
                          </a:solidFill>
                          <a:effectLst/>
                        </a:rPr>
                        <a:t>-1.50</a:t>
                      </a:r>
                      <a:endParaRPr lang="en-US" sz="16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r>
              <a:tr h="380799">
                <a:tc>
                  <a:txBody>
                    <a:bodyPr/>
                    <a:lstStyle/>
                    <a:p>
                      <a:pPr marL="0" marR="0">
                        <a:lnSpc>
                          <a:spcPct val="107000"/>
                        </a:lnSpc>
                        <a:spcBef>
                          <a:spcPts val="0"/>
                        </a:spcBef>
                        <a:spcAft>
                          <a:spcPts val="0"/>
                        </a:spcAft>
                      </a:pPr>
                      <a:r>
                        <a:rPr lang="en-US" sz="1100">
                          <a:effectLst/>
                        </a:rPr>
                        <a:t>U.S. Stocks</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8.75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highlight>
                            <a:srgbClr val="FFFF00"/>
                          </a:highlight>
                        </a:rPr>
                        <a:t>9.25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10.00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8.75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9.35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8.75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8.50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8.50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8.50</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solidFill>
                            <a:srgbClr val="FF0000"/>
                          </a:solidFill>
                          <a:effectLst/>
                        </a:rPr>
                        <a:t>-0.75</a:t>
                      </a:r>
                      <a:endParaRPr lang="en-US" sz="160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r>
              <a:tr h="380799">
                <a:tc>
                  <a:txBody>
                    <a:bodyPr/>
                    <a:lstStyle/>
                    <a:p>
                      <a:pPr marL="0" marR="0">
                        <a:lnSpc>
                          <a:spcPct val="107000"/>
                        </a:lnSpc>
                        <a:spcBef>
                          <a:spcPts val="0"/>
                        </a:spcBef>
                        <a:spcAft>
                          <a:spcPts val="0"/>
                        </a:spcAft>
                      </a:pPr>
                      <a:r>
                        <a:rPr lang="en-US" sz="1100">
                          <a:effectLst/>
                        </a:rPr>
                        <a:t>Non-U.S. Stocks</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8.75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highlight>
                            <a:srgbClr val="FFFF00"/>
                          </a:highlight>
                        </a:rPr>
                        <a:t>9.25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10.00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9.85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9.25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9.50</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0.25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r>
              <a:tr h="380799">
                <a:tc>
                  <a:txBody>
                    <a:bodyPr/>
                    <a:lstStyle/>
                    <a:p>
                      <a:pPr marL="0" marR="0">
                        <a:lnSpc>
                          <a:spcPct val="107000"/>
                        </a:lnSpc>
                        <a:spcBef>
                          <a:spcPts val="0"/>
                        </a:spcBef>
                        <a:spcAft>
                          <a:spcPts val="0"/>
                        </a:spcAft>
                      </a:pPr>
                      <a:r>
                        <a:rPr lang="en-US" sz="1100">
                          <a:effectLst/>
                        </a:rPr>
                        <a:t>Private Equity</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12.75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13.00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12.50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highlight>
                            <a:srgbClr val="FFFF00"/>
                          </a:highlight>
                        </a:rPr>
                        <a:t>11.75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12.50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12.50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12.00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12.60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12.00</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11.75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a:effectLst/>
                        </a:rPr>
                        <a:t>11.85</a:t>
                      </a:r>
                      <a:endParaRPr lang="en-US" sz="160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12.10</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100" dirty="0">
                          <a:effectLst/>
                        </a:rPr>
                        <a:t>0.35</a:t>
                      </a:r>
                      <a:endParaRPr lang="en-US" sz="16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8" name="TextBox 7"/>
          <p:cNvSpPr txBox="1"/>
          <p:nvPr/>
        </p:nvSpPr>
        <p:spPr>
          <a:xfrm>
            <a:off x="845573" y="5152103"/>
            <a:ext cx="7275871" cy="1569660"/>
          </a:xfrm>
          <a:prstGeom prst="rect">
            <a:avLst/>
          </a:prstGeom>
          <a:noFill/>
        </p:spPr>
        <p:txBody>
          <a:bodyPr wrap="square" rtlCol="0">
            <a:spAutoFit/>
          </a:bodyPr>
          <a:lstStyle/>
          <a:p>
            <a:pPr marL="285750" indent="-285750">
              <a:buClr>
                <a:srgbClr val="00B0F0"/>
              </a:buClr>
              <a:buFont typeface="Arial" panose="020B0604020202020204" pitchFamily="34" charset="0"/>
              <a:buChar char="•"/>
            </a:pPr>
            <a:r>
              <a:rPr lang="en-US" sz="1600" dirty="0" smtClean="0">
                <a:latin typeface="Century Gothic" panose="020B0502020202020204" pitchFamily="34" charset="0"/>
              </a:rPr>
              <a:t>PCA capital market assumptions have declined since 2008 primarily due to the decline in inflation expectations and interest rates </a:t>
            </a:r>
          </a:p>
          <a:p>
            <a:pPr marL="285750" indent="-285750">
              <a:buClr>
                <a:srgbClr val="00B0F0"/>
              </a:buClr>
              <a:buFont typeface="Arial" panose="020B0604020202020204" pitchFamily="34" charset="0"/>
              <a:buChar char="•"/>
            </a:pPr>
            <a:endParaRPr lang="en-US" sz="1600" dirty="0">
              <a:latin typeface="Century Gothic" panose="020B0502020202020204" pitchFamily="34" charset="0"/>
            </a:endParaRPr>
          </a:p>
          <a:p>
            <a:pPr marL="285750" indent="-285750">
              <a:buClr>
                <a:srgbClr val="00B0F0"/>
              </a:buClr>
              <a:buFont typeface="Arial" panose="020B0604020202020204" pitchFamily="34" charset="0"/>
              <a:buChar char="•"/>
            </a:pPr>
            <a:r>
              <a:rPr lang="en-US" sz="1600" dirty="0" smtClean="0">
                <a:latin typeface="Century Gothic" panose="020B0502020202020204" pitchFamily="34" charset="0"/>
              </a:rPr>
              <a:t>Real Estate assumes no leverage</a:t>
            </a:r>
          </a:p>
          <a:p>
            <a:pPr marL="285750" indent="-285750">
              <a:buClr>
                <a:srgbClr val="00B0F0"/>
              </a:buClr>
              <a:buFont typeface="Arial" panose="020B0604020202020204" pitchFamily="34" charset="0"/>
              <a:buChar char="•"/>
            </a:pPr>
            <a:endParaRPr lang="en-US" sz="1600" dirty="0">
              <a:latin typeface="Century Gothic" panose="020B0502020202020204" pitchFamily="34" charset="0"/>
            </a:endParaRPr>
          </a:p>
          <a:p>
            <a:pPr marL="285750" indent="-285750">
              <a:buClr>
                <a:srgbClr val="00B0F0"/>
              </a:buClr>
              <a:buFont typeface="Arial" panose="020B0604020202020204" pitchFamily="34" charset="0"/>
              <a:buChar char="•"/>
            </a:pPr>
            <a:r>
              <a:rPr lang="en-US" sz="1600" dirty="0" smtClean="0">
                <a:latin typeface="Century Gothic" panose="020B0502020202020204" pitchFamily="34" charset="0"/>
              </a:rPr>
              <a:t>Based on PCA inflation assumptions </a:t>
            </a:r>
            <a:endParaRPr lang="en-US" sz="1600" dirty="0">
              <a:latin typeface="Century Gothic" panose="020B0502020202020204" pitchFamily="34" charset="0"/>
            </a:endParaRPr>
          </a:p>
        </p:txBody>
      </p:sp>
    </p:spTree>
    <p:extLst>
      <p:ext uri="{BB962C8B-B14F-4D97-AF65-F5344CB8AC3E}">
        <p14:creationId xmlns:p14="http://schemas.microsoft.com/office/powerpoint/2010/main" val="3571027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599" y="526338"/>
            <a:ext cx="9829801" cy="872306"/>
          </a:xfrm>
          <a:prstGeom prst="rect">
            <a:avLst/>
          </a:prstGeom>
          <a:noFill/>
        </p:spPr>
        <p:txBody>
          <a:bodyPr wrap="square" lIns="101870" tIns="50935" rIns="101870" bIns="50935">
            <a:spAutoFit/>
          </a:bodyPr>
          <a:lstStyle/>
          <a:p>
            <a:pPr>
              <a:defRPr/>
            </a:pPr>
            <a:r>
              <a:rPr lang="en-US" sz="2600" kern="1800" dirty="0">
                <a:solidFill>
                  <a:srgbClr val="469AC5"/>
                </a:solidFill>
                <a:latin typeface="Palatino Linotype" pitchFamily="18" charset="0"/>
                <a:ea typeface="+mj-ea"/>
                <a:cs typeface="+mj-cs"/>
              </a:rPr>
              <a:t>Preliminary Capital Market Assumptions and Constraints</a:t>
            </a:r>
          </a:p>
          <a:p>
            <a:endParaRPr lang="en-US" sz="2400" dirty="0"/>
          </a:p>
        </p:txBody>
      </p:sp>
      <p:graphicFrame>
        <p:nvGraphicFramePr>
          <p:cNvPr id="7" name="Object 6"/>
          <p:cNvGraphicFramePr>
            <a:graphicFrameLocks noChangeAspect="1"/>
          </p:cNvGraphicFramePr>
          <p:nvPr>
            <p:extLst>
              <p:ext uri="{D42A27DB-BD31-4B8C-83A1-F6EECF244321}">
                <p14:modId xmlns:p14="http://schemas.microsoft.com/office/powerpoint/2010/main" val="1357534386"/>
              </p:ext>
            </p:extLst>
          </p:nvPr>
        </p:nvGraphicFramePr>
        <p:xfrm>
          <a:off x="287407" y="1150938"/>
          <a:ext cx="5592763" cy="5973762"/>
        </p:xfrm>
        <a:graphic>
          <a:graphicData uri="http://schemas.openxmlformats.org/presentationml/2006/ole">
            <mc:AlternateContent xmlns:mc="http://schemas.openxmlformats.org/markup-compatibility/2006">
              <mc:Choice xmlns:v="urn:schemas-microsoft-com:vml" Requires="v">
                <p:oleObj spid="_x0000_s1027" name="Worksheet" r:id="rId3" imgW="6410533" imgH="6848348" progId="Excel.Sheet.12">
                  <p:embed/>
                </p:oleObj>
              </mc:Choice>
              <mc:Fallback>
                <p:oleObj name="Worksheet" r:id="rId3" imgW="6410533" imgH="6848348" progId="Excel.Sheet.12">
                  <p:embed/>
                  <p:pic>
                    <p:nvPicPr>
                      <p:cNvPr id="0" name=""/>
                      <p:cNvPicPr/>
                      <p:nvPr/>
                    </p:nvPicPr>
                    <p:blipFill>
                      <a:blip r:embed="rId4"/>
                      <a:stretch>
                        <a:fillRect/>
                      </a:stretch>
                    </p:blipFill>
                    <p:spPr>
                      <a:xfrm>
                        <a:off x="287407" y="1150938"/>
                        <a:ext cx="5592763" cy="5973762"/>
                      </a:xfrm>
                      <a:prstGeom prst="rect">
                        <a:avLst/>
                      </a:prstGeom>
                    </p:spPr>
                  </p:pic>
                </p:oleObj>
              </mc:Fallback>
            </mc:AlternateContent>
          </a:graphicData>
        </a:graphic>
      </p:graphicFrame>
      <p:sp>
        <p:nvSpPr>
          <p:cNvPr id="8" name="Content Placeholder 1"/>
          <p:cNvSpPr txBox="1">
            <a:spLocks/>
          </p:cNvSpPr>
          <p:nvPr/>
        </p:nvSpPr>
        <p:spPr>
          <a:xfrm>
            <a:off x="6102626" y="1291067"/>
            <a:ext cx="3816626" cy="5854012"/>
          </a:xfrm>
          <a:prstGeom prst="rect">
            <a:avLst/>
          </a:prstGeom>
        </p:spPr>
        <p:txBody>
          <a:bodyPr>
            <a:normAutofit/>
          </a:bodyPr>
          <a:lstStyle>
            <a:lvl1pPr marL="382059" indent="-382059" algn="l" defTabSz="1018824"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lvl="1" indent="0">
              <a:lnSpc>
                <a:spcPct val="150000"/>
              </a:lnSpc>
              <a:buFont typeface="Arial" pitchFamily="34" charset="0"/>
              <a:buNone/>
            </a:pPr>
            <a:r>
              <a:rPr lang="en-US" sz="1600" dirty="0">
                <a:solidFill>
                  <a:srgbClr val="FF0000"/>
                </a:solidFill>
                <a:latin typeface="Century Gothic" panose="020B0502020202020204" pitchFamily="34" charset="0"/>
              </a:rPr>
              <a:t> </a:t>
            </a:r>
          </a:p>
          <a:p>
            <a:pPr marL="0" lvl="1" indent="0">
              <a:lnSpc>
                <a:spcPct val="150000"/>
              </a:lnSpc>
              <a:buFont typeface="Arial" pitchFamily="34" charset="0"/>
              <a:buNone/>
            </a:pPr>
            <a:endParaRPr lang="en-US" sz="1600" dirty="0">
              <a:solidFill>
                <a:srgbClr val="FF0000"/>
              </a:solidFill>
              <a:latin typeface="Century Gothic" panose="020B0502020202020204" pitchFamily="34" charset="0"/>
            </a:endParaRPr>
          </a:p>
          <a:p>
            <a:pPr marL="0" lvl="1" indent="0">
              <a:lnSpc>
                <a:spcPct val="150000"/>
              </a:lnSpc>
              <a:buFont typeface="Arial" pitchFamily="34" charset="0"/>
              <a:buNone/>
            </a:pPr>
            <a:endParaRPr lang="en-US" sz="1600" dirty="0">
              <a:latin typeface="Century Gothic" panose="020B0502020202020204" pitchFamily="34" charset="0"/>
            </a:endParaRPr>
          </a:p>
          <a:p>
            <a:pPr marL="342900" lvl="1" indent="-342900">
              <a:lnSpc>
                <a:spcPct val="150000"/>
              </a:lnSpc>
              <a:buFont typeface="Arial" pitchFamily="34" charset="0"/>
              <a:buChar char="•"/>
            </a:pPr>
            <a:r>
              <a:rPr lang="en-US" sz="1400" dirty="0">
                <a:latin typeface="Century Gothic" panose="020B0502020202020204" pitchFamily="34" charset="0"/>
              </a:rPr>
              <a:t>Preliminary modeling constraints and capital market assumptions</a:t>
            </a:r>
          </a:p>
          <a:p>
            <a:pPr marL="342900" lvl="1" indent="-342900">
              <a:lnSpc>
                <a:spcPct val="150000"/>
              </a:lnSpc>
              <a:buFont typeface="Arial" pitchFamily="34" charset="0"/>
              <a:buChar char="•"/>
            </a:pPr>
            <a:endParaRPr lang="en-US" sz="1400" dirty="0">
              <a:latin typeface="Century Gothic" panose="020B0502020202020204" pitchFamily="34" charset="0"/>
            </a:endParaRPr>
          </a:p>
          <a:p>
            <a:pPr marL="342900" lvl="1" indent="-342900">
              <a:lnSpc>
                <a:spcPct val="150000"/>
              </a:lnSpc>
              <a:buFont typeface="Arial" pitchFamily="34" charset="0"/>
              <a:buChar char="•"/>
            </a:pPr>
            <a:endParaRPr lang="en-US" sz="1400" dirty="0">
              <a:latin typeface="Century Gothic" panose="020B0502020202020204" pitchFamily="34" charset="0"/>
            </a:endParaRPr>
          </a:p>
          <a:p>
            <a:pPr marL="342900" lvl="1" indent="-342900">
              <a:lnSpc>
                <a:spcPct val="150000"/>
              </a:lnSpc>
              <a:buFont typeface="Arial" pitchFamily="34" charset="0"/>
              <a:buChar char="•"/>
            </a:pPr>
            <a:r>
              <a:rPr lang="en-US" sz="1400" dirty="0">
                <a:latin typeface="Century Gothic" panose="020B0502020202020204" pitchFamily="34" charset="0"/>
              </a:rPr>
              <a:t>Core Real Estate assumes leverage</a:t>
            </a:r>
          </a:p>
          <a:p>
            <a:pPr marL="342900" lvl="1" indent="-342900">
              <a:lnSpc>
                <a:spcPct val="150000"/>
              </a:lnSpc>
              <a:buFont typeface="Arial" pitchFamily="34" charset="0"/>
              <a:buChar char="•"/>
            </a:pPr>
            <a:endParaRPr lang="en-US" sz="1400" dirty="0">
              <a:latin typeface="Century Gothic" panose="020B0502020202020204" pitchFamily="34" charset="0"/>
            </a:endParaRPr>
          </a:p>
          <a:p>
            <a:pPr marL="342900" lvl="1" indent="-342900">
              <a:lnSpc>
                <a:spcPct val="150000"/>
              </a:lnSpc>
              <a:buFont typeface="Arial" pitchFamily="34" charset="0"/>
              <a:buChar char="•"/>
            </a:pPr>
            <a:endParaRPr lang="en-US" sz="1400" dirty="0">
              <a:latin typeface="Century Gothic" panose="020B0502020202020204" pitchFamily="34" charset="0"/>
            </a:endParaRPr>
          </a:p>
          <a:p>
            <a:pPr marL="342900" lvl="1" indent="-342900">
              <a:lnSpc>
                <a:spcPct val="150000"/>
              </a:lnSpc>
              <a:buFont typeface="Arial" pitchFamily="34" charset="0"/>
              <a:buChar char="•"/>
            </a:pPr>
            <a:r>
              <a:rPr lang="en-US" sz="1400" dirty="0">
                <a:latin typeface="Century Gothic" panose="020B0502020202020204" pitchFamily="34" charset="0"/>
              </a:rPr>
              <a:t>Assumptions use GRS Inflation of 2.75%</a:t>
            </a:r>
          </a:p>
          <a:p>
            <a:pPr marL="342900" lvl="1" indent="-342900">
              <a:lnSpc>
                <a:spcPct val="150000"/>
              </a:lnSpc>
              <a:buClr>
                <a:srgbClr val="FF0000"/>
              </a:buClr>
              <a:buFont typeface="Arial" pitchFamily="34" charset="0"/>
              <a:buChar char="•"/>
            </a:pPr>
            <a:endParaRPr lang="en-US" sz="1600" dirty="0">
              <a:latin typeface="Century Gothic" panose="020B0502020202020204" pitchFamily="34" charset="0"/>
            </a:endParaRPr>
          </a:p>
          <a:p>
            <a:pPr>
              <a:buClr>
                <a:srgbClr val="FF0000"/>
              </a:buClr>
              <a:buFont typeface="Arial" pitchFamily="34" charset="0"/>
              <a:buNone/>
            </a:pPr>
            <a:endParaRPr lang="en-US" sz="1200" u="sng" dirty="0">
              <a:latin typeface="Century Gothic" pitchFamily="34" charset="0"/>
            </a:endParaRPr>
          </a:p>
          <a:p>
            <a:pPr>
              <a:buClr>
                <a:srgbClr val="FF0000"/>
              </a:buClr>
              <a:buFont typeface="Arial" pitchFamily="34" charset="0"/>
              <a:buNone/>
            </a:pPr>
            <a:endParaRPr lang="en-US" sz="1200" u="sng" dirty="0">
              <a:latin typeface="Century Gothic" pitchFamily="34" charset="0"/>
            </a:endParaRPr>
          </a:p>
        </p:txBody>
      </p:sp>
    </p:spTree>
    <p:extLst>
      <p:ext uri="{BB962C8B-B14F-4D97-AF65-F5344CB8AC3E}">
        <p14:creationId xmlns:p14="http://schemas.microsoft.com/office/powerpoint/2010/main" val="3641814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15310" y="1291067"/>
            <a:ext cx="8863013" cy="5854012"/>
          </a:xfrm>
          <a:prstGeom prst="rect">
            <a:avLst/>
          </a:prstGeom>
        </p:spPr>
        <p:txBody>
          <a:bodyPr>
            <a:normAutofit/>
          </a:bodyPr>
          <a:lstStyle/>
          <a:p>
            <a:pPr marL="0" lvl="1" indent="0">
              <a:lnSpc>
                <a:spcPct val="150000"/>
              </a:lnSpc>
              <a:buNone/>
            </a:pPr>
            <a:r>
              <a:rPr lang="en-US" sz="1600" dirty="0" smtClean="0">
                <a:solidFill>
                  <a:srgbClr val="FF0000"/>
                </a:solidFill>
                <a:latin typeface="Century Gothic" panose="020B0502020202020204" pitchFamily="34" charset="0"/>
              </a:rPr>
              <a:t> </a:t>
            </a:r>
            <a:endParaRPr lang="en-US" sz="1600" dirty="0" smtClean="0">
              <a:latin typeface="Century Gothic" panose="020B0502020202020204" pitchFamily="34" charset="0"/>
            </a:endParaRPr>
          </a:p>
          <a:p>
            <a:pPr marL="0" lvl="1" indent="0">
              <a:lnSpc>
                <a:spcPct val="150000"/>
              </a:lnSpc>
              <a:buNone/>
            </a:pPr>
            <a:r>
              <a:rPr lang="en-US" sz="1600" dirty="0" smtClean="0">
                <a:latin typeface="Century Gothic" panose="020B0502020202020204" pitchFamily="34" charset="0"/>
              </a:rPr>
              <a:t>Constraints Influenced by:</a:t>
            </a:r>
            <a:endParaRPr lang="en-US" sz="1600" dirty="0">
              <a:latin typeface="Century Gothic" panose="020B0502020202020204" pitchFamily="34" charset="0"/>
            </a:endParaRPr>
          </a:p>
          <a:p>
            <a:pPr marL="342900" lvl="1" indent="-342900">
              <a:lnSpc>
                <a:spcPct val="150000"/>
              </a:lnSpc>
              <a:buFont typeface="Arial" panose="020B0604020202020204" pitchFamily="34" charset="0"/>
              <a:buChar char="•"/>
            </a:pPr>
            <a:r>
              <a:rPr lang="en-US" sz="1600" dirty="0" smtClean="0">
                <a:latin typeface="Century Gothic" panose="020B0502020202020204" pitchFamily="34" charset="0"/>
              </a:rPr>
              <a:t>Client’s statutory </a:t>
            </a:r>
            <a:r>
              <a:rPr lang="en-US" sz="1600" dirty="0">
                <a:latin typeface="Century Gothic" panose="020B0502020202020204" pitchFamily="34" charset="0"/>
              </a:rPr>
              <a:t>investment </a:t>
            </a:r>
            <a:r>
              <a:rPr lang="en-US" sz="1600" dirty="0" smtClean="0">
                <a:latin typeface="Century Gothic" panose="020B0502020202020204" pitchFamily="34" charset="0"/>
              </a:rPr>
              <a:t>requirements</a:t>
            </a:r>
          </a:p>
          <a:p>
            <a:pPr marL="342900" lvl="1" indent="-342900">
              <a:lnSpc>
                <a:spcPct val="150000"/>
              </a:lnSpc>
              <a:buFont typeface="Arial" panose="020B0604020202020204" pitchFamily="34" charset="0"/>
              <a:buChar char="•"/>
            </a:pPr>
            <a:r>
              <a:rPr lang="en-US" sz="1600" dirty="0" smtClean="0">
                <a:latin typeface="Century Gothic" panose="020B0502020202020204" pitchFamily="34" charset="0"/>
              </a:rPr>
              <a:t>Board </a:t>
            </a:r>
            <a:r>
              <a:rPr lang="en-US" sz="1600" dirty="0">
                <a:latin typeface="Century Gothic" panose="020B0502020202020204" pitchFamily="34" charset="0"/>
              </a:rPr>
              <a:t>preferences (e.g., home bias, risk allocation intentions, fiduciary comfort with an investment, etc</a:t>
            </a:r>
            <a:r>
              <a:rPr lang="en-US" sz="1600" dirty="0" smtClean="0">
                <a:latin typeface="Century Gothic" panose="020B0502020202020204" pitchFamily="34" charset="0"/>
              </a:rPr>
              <a:t>.)</a:t>
            </a:r>
            <a:r>
              <a:rPr lang="en-US" sz="1600" dirty="0">
                <a:latin typeface="Century Gothic" panose="020B0502020202020204" pitchFamily="34" charset="0"/>
              </a:rPr>
              <a:t> </a:t>
            </a:r>
          </a:p>
          <a:p>
            <a:pPr lvl="1">
              <a:lnSpc>
                <a:spcPct val="150000"/>
              </a:lnSpc>
              <a:buFont typeface="Century Gothic" panose="020B0502020202020204" pitchFamily="34" charset="0"/>
              <a:buChar char="―"/>
            </a:pPr>
            <a:r>
              <a:rPr lang="en-US" sz="1400" dirty="0" smtClean="0">
                <a:latin typeface="Century Gothic" panose="020B0502020202020204" pitchFamily="34" charset="0"/>
              </a:rPr>
              <a:t>Liquidity </a:t>
            </a:r>
            <a:r>
              <a:rPr lang="en-US" sz="1400" dirty="0">
                <a:latin typeface="Century Gothic" panose="020B0502020202020204" pitchFamily="34" charset="0"/>
              </a:rPr>
              <a:t>and </a:t>
            </a:r>
            <a:r>
              <a:rPr lang="en-US" sz="1400" dirty="0" smtClean="0">
                <a:latin typeface="Century Gothic" panose="020B0502020202020204" pitchFamily="34" charset="0"/>
              </a:rPr>
              <a:t>income</a:t>
            </a:r>
          </a:p>
          <a:p>
            <a:pPr lvl="1">
              <a:lnSpc>
                <a:spcPct val="150000"/>
              </a:lnSpc>
              <a:buFont typeface="Century Gothic" panose="020B0502020202020204" pitchFamily="34" charset="0"/>
              <a:buChar char="―"/>
            </a:pPr>
            <a:r>
              <a:rPr lang="en-US" sz="1400" dirty="0" smtClean="0">
                <a:latin typeface="Century Gothic" panose="020B0502020202020204" pitchFamily="34" charset="0"/>
              </a:rPr>
              <a:t>Minimum </a:t>
            </a:r>
            <a:r>
              <a:rPr lang="en-US" sz="1400" dirty="0">
                <a:latin typeface="Century Gothic" panose="020B0502020202020204" pitchFamily="34" charset="0"/>
              </a:rPr>
              <a:t>required </a:t>
            </a:r>
            <a:r>
              <a:rPr lang="en-US" sz="1400" dirty="0" smtClean="0">
                <a:latin typeface="Century Gothic" panose="020B0502020202020204" pitchFamily="34" charset="0"/>
              </a:rPr>
              <a:t>total fund rate </a:t>
            </a:r>
            <a:r>
              <a:rPr lang="en-US" sz="1400" dirty="0">
                <a:latin typeface="Century Gothic" panose="020B0502020202020204" pitchFamily="34" charset="0"/>
              </a:rPr>
              <a:t>of </a:t>
            </a:r>
            <a:r>
              <a:rPr lang="en-US" sz="1400" dirty="0" smtClean="0">
                <a:latin typeface="Century Gothic" panose="020B0502020202020204" pitchFamily="34" charset="0"/>
              </a:rPr>
              <a:t>return</a:t>
            </a:r>
          </a:p>
          <a:p>
            <a:pPr lvl="1">
              <a:lnSpc>
                <a:spcPct val="150000"/>
              </a:lnSpc>
              <a:buFont typeface="Century Gothic" panose="020B0502020202020204" pitchFamily="34" charset="0"/>
              <a:buChar char="―"/>
            </a:pPr>
            <a:r>
              <a:rPr lang="en-US" sz="1400" dirty="0" smtClean="0">
                <a:latin typeface="Century Gothic" panose="020B0502020202020204" pitchFamily="34" charset="0"/>
              </a:rPr>
              <a:t>Maximum </a:t>
            </a:r>
            <a:r>
              <a:rPr lang="en-US" sz="1400" dirty="0">
                <a:latin typeface="Century Gothic" panose="020B0502020202020204" pitchFamily="34" charset="0"/>
              </a:rPr>
              <a:t>risk tolerance </a:t>
            </a:r>
            <a:r>
              <a:rPr lang="en-US" sz="1600" dirty="0" smtClean="0">
                <a:latin typeface="Century Gothic" panose="020B0502020202020204" pitchFamily="34" charset="0"/>
              </a:rPr>
              <a:t>	</a:t>
            </a:r>
            <a:endParaRPr lang="en-US" sz="1600"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526338"/>
            <a:ext cx="9829801" cy="872306"/>
          </a:xfrm>
          <a:prstGeom prst="rect">
            <a:avLst/>
          </a:prstGeom>
          <a:noFill/>
        </p:spPr>
        <p:txBody>
          <a:bodyPr wrap="square" lIns="101870" tIns="50935" rIns="101870" bIns="50935">
            <a:spAutoFit/>
          </a:bodyPr>
          <a:lstStyle/>
          <a:p>
            <a:pPr>
              <a:defRPr/>
            </a:pPr>
            <a:r>
              <a:rPr lang="en-US" sz="2600" kern="1800" dirty="0">
                <a:solidFill>
                  <a:srgbClr val="469AC5"/>
                </a:solidFill>
                <a:latin typeface="Palatino Linotype" pitchFamily="18" charset="0"/>
                <a:ea typeface="+mj-ea"/>
                <a:cs typeface="+mj-cs"/>
              </a:rPr>
              <a:t>Modeling Constraints – Primary </a:t>
            </a:r>
            <a:r>
              <a:rPr lang="en-US" sz="2600" kern="1800" dirty="0" smtClean="0">
                <a:solidFill>
                  <a:srgbClr val="469AC5"/>
                </a:solidFill>
                <a:latin typeface="Palatino Linotype" pitchFamily="18" charset="0"/>
                <a:ea typeface="+mj-ea"/>
                <a:cs typeface="+mj-cs"/>
              </a:rPr>
              <a:t>Factors </a:t>
            </a:r>
            <a:r>
              <a:rPr lang="en-US" sz="2600" kern="1800" dirty="0">
                <a:solidFill>
                  <a:srgbClr val="469AC5"/>
                </a:solidFill>
                <a:latin typeface="Palatino Linotype" pitchFamily="18" charset="0"/>
                <a:ea typeface="+mj-ea"/>
                <a:cs typeface="+mj-cs"/>
              </a:rPr>
              <a:t>I</a:t>
            </a:r>
            <a:r>
              <a:rPr lang="en-US" sz="2600" kern="1800" dirty="0" smtClean="0">
                <a:solidFill>
                  <a:srgbClr val="469AC5"/>
                </a:solidFill>
                <a:latin typeface="Palatino Linotype" pitchFamily="18" charset="0"/>
                <a:ea typeface="+mj-ea"/>
                <a:cs typeface="+mj-cs"/>
              </a:rPr>
              <a:t>nfluencing </a:t>
            </a:r>
            <a:r>
              <a:rPr lang="en-US" sz="2600" kern="1800" dirty="0">
                <a:solidFill>
                  <a:srgbClr val="469AC5"/>
                </a:solidFill>
                <a:latin typeface="Palatino Linotype" pitchFamily="18" charset="0"/>
                <a:ea typeface="+mj-ea"/>
                <a:cs typeface="+mj-cs"/>
              </a:rPr>
              <a:t>C</a:t>
            </a:r>
            <a:r>
              <a:rPr lang="en-US" sz="2600" kern="1800" dirty="0" smtClean="0">
                <a:solidFill>
                  <a:srgbClr val="469AC5"/>
                </a:solidFill>
                <a:latin typeface="Palatino Linotype" pitchFamily="18" charset="0"/>
                <a:ea typeface="+mj-ea"/>
                <a:cs typeface="+mj-cs"/>
              </a:rPr>
              <a:t>onstraints</a:t>
            </a:r>
            <a:endParaRPr lang="en-US" sz="2600" kern="1800" dirty="0">
              <a:solidFill>
                <a:srgbClr val="469AC5"/>
              </a:solidFill>
              <a:latin typeface="Palatino Linotype" pitchFamily="18" charset="0"/>
              <a:ea typeface="+mj-ea"/>
              <a:cs typeface="+mj-cs"/>
            </a:endParaRPr>
          </a:p>
          <a:p>
            <a:endParaRPr lang="en-US" sz="2400" dirty="0"/>
          </a:p>
        </p:txBody>
      </p:sp>
    </p:spTree>
    <p:extLst>
      <p:ext uri="{BB962C8B-B14F-4D97-AF65-F5344CB8AC3E}">
        <p14:creationId xmlns:p14="http://schemas.microsoft.com/office/powerpoint/2010/main" val="3544384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88883" y="1398534"/>
            <a:ext cx="8863013" cy="5757178"/>
          </a:xfrm>
          <a:prstGeom prst="rect">
            <a:avLst/>
          </a:prstGeom>
        </p:spPr>
        <p:txBody>
          <a:bodyPr>
            <a:normAutofit fontScale="85000" lnSpcReduction="10000"/>
          </a:bodyPr>
          <a:lstStyle/>
          <a:p>
            <a:pPr lvl="0" algn="just">
              <a:lnSpc>
                <a:spcPct val="150000"/>
              </a:lnSpc>
            </a:pPr>
            <a:r>
              <a:rPr lang="en-US" sz="1800" dirty="0">
                <a:latin typeface="Century Gothic" panose="020B0502020202020204" pitchFamily="34" charset="0"/>
              </a:rPr>
              <a:t>Incorporate any statutory restrictions governing the portfolio </a:t>
            </a:r>
            <a:r>
              <a:rPr lang="en-US" sz="1800" dirty="0" smtClean="0">
                <a:latin typeface="Century Gothic" panose="020B0502020202020204" pitchFamily="34" charset="0"/>
              </a:rPr>
              <a:t>management </a:t>
            </a:r>
            <a:r>
              <a:rPr lang="en-US" sz="1800" dirty="0">
                <a:latin typeface="Century Gothic" panose="020B0502020202020204" pitchFamily="34" charset="0"/>
              </a:rPr>
              <a:t>into the </a:t>
            </a:r>
            <a:r>
              <a:rPr lang="en-US" sz="1800" dirty="0" smtClean="0">
                <a:latin typeface="Century Gothic" panose="020B0502020202020204" pitchFamily="34" charset="0"/>
              </a:rPr>
              <a:t>model</a:t>
            </a:r>
          </a:p>
          <a:p>
            <a:pPr lvl="0" algn="just">
              <a:lnSpc>
                <a:spcPct val="150000"/>
              </a:lnSpc>
            </a:pPr>
            <a:endParaRPr lang="en-US" sz="1800" dirty="0" smtClean="0">
              <a:latin typeface="Century Gothic" panose="020B0502020202020204" pitchFamily="34" charset="0"/>
            </a:endParaRPr>
          </a:p>
          <a:p>
            <a:pPr lvl="0" algn="just">
              <a:lnSpc>
                <a:spcPct val="150000"/>
              </a:lnSpc>
            </a:pPr>
            <a:r>
              <a:rPr lang="en-US" sz="1800" dirty="0" smtClean="0">
                <a:latin typeface="Century Gothic" panose="020B0502020202020204" pitchFamily="34" charset="0"/>
              </a:rPr>
              <a:t>Focus </a:t>
            </a:r>
            <a:r>
              <a:rPr lang="en-US" sz="1800" dirty="0">
                <a:latin typeface="Century Gothic" panose="020B0502020202020204" pitchFamily="34" charset="0"/>
              </a:rPr>
              <a:t>analysis on investable / realistic outcomes </a:t>
            </a:r>
          </a:p>
          <a:p>
            <a:pPr lvl="1" algn="just">
              <a:lnSpc>
                <a:spcPct val="150000"/>
              </a:lnSpc>
            </a:pPr>
            <a:r>
              <a:rPr lang="en-US" sz="1800" dirty="0">
                <a:latin typeface="Century Gothic" panose="020B0502020202020204" pitchFamily="34" charset="0"/>
              </a:rPr>
              <a:t>Extreme allocations are not going to be adopted </a:t>
            </a:r>
          </a:p>
          <a:p>
            <a:pPr lvl="1" algn="just">
              <a:lnSpc>
                <a:spcPct val="150000"/>
              </a:lnSpc>
            </a:pPr>
            <a:r>
              <a:rPr lang="en-US" sz="1800" dirty="0" smtClean="0">
                <a:latin typeface="Century Gothic" panose="020B0502020202020204" pitchFamily="34" charset="0"/>
              </a:rPr>
              <a:t>However, constraints can’t be too </a:t>
            </a:r>
            <a:r>
              <a:rPr lang="en-US" sz="1800" dirty="0">
                <a:latin typeface="Century Gothic" panose="020B0502020202020204" pitchFamily="34" charset="0"/>
              </a:rPr>
              <a:t>restrictive </a:t>
            </a:r>
          </a:p>
          <a:p>
            <a:pPr lvl="2" algn="just">
              <a:lnSpc>
                <a:spcPct val="150000"/>
              </a:lnSpc>
              <a:buFont typeface="Wingdings" panose="05000000000000000000" pitchFamily="2" charset="2"/>
              <a:buChar char="v"/>
            </a:pPr>
            <a:r>
              <a:rPr lang="en-US" sz="1800" dirty="0">
                <a:latin typeface="Century Gothic" panose="020B0502020202020204" pitchFamily="34" charset="0"/>
              </a:rPr>
              <a:t>Leads to predetermined outcome thus reducing the value of the analysis </a:t>
            </a:r>
          </a:p>
          <a:p>
            <a:pPr marL="0" indent="0" algn="just">
              <a:lnSpc>
                <a:spcPct val="150000"/>
              </a:lnSpc>
              <a:buNone/>
            </a:pPr>
            <a:endParaRPr lang="en-US" sz="1800" dirty="0">
              <a:latin typeface="Century Gothic" panose="020B0502020202020204" pitchFamily="34" charset="0"/>
            </a:endParaRPr>
          </a:p>
          <a:p>
            <a:pPr lvl="0" algn="just">
              <a:lnSpc>
                <a:spcPct val="150000"/>
              </a:lnSpc>
            </a:pPr>
            <a:r>
              <a:rPr lang="en-US" sz="1800" dirty="0">
                <a:latin typeface="Century Gothic" panose="020B0502020202020204" pitchFamily="34" charset="0"/>
              </a:rPr>
              <a:t>Set investment constraints to be consistent with prudent investment pacing for </a:t>
            </a:r>
            <a:r>
              <a:rPr lang="en-US" sz="1800" dirty="0" smtClean="0">
                <a:latin typeface="Century Gothic" panose="020B0502020202020204" pitchFamily="34" charset="0"/>
              </a:rPr>
              <a:t>illiquid assets: Private </a:t>
            </a:r>
            <a:r>
              <a:rPr lang="en-US" sz="1800" dirty="0">
                <a:latin typeface="Century Gothic" panose="020B0502020202020204" pitchFamily="34" charset="0"/>
              </a:rPr>
              <a:t>Equity </a:t>
            </a:r>
            <a:r>
              <a:rPr lang="en-US" sz="1800" dirty="0" smtClean="0">
                <a:latin typeface="Century Gothic" panose="020B0502020202020204" pitchFamily="34" charset="0"/>
              </a:rPr>
              <a:t>or </a:t>
            </a:r>
            <a:r>
              <a:rPr lang="en-US" sz="1800" dirty="0">
                <a:latin typeface="Century Gothic" panose="020B0502020202020204" pitchFamily="34" charset="0"/>
              </a:rPr>
              <a:t>Real </a:t>
            </a:r>
            <a:r>
              <a:rPr lang="en-US" sz="1800" dirty="0" smtClean="0">
                <a:latin typeface="Century Gothic" panose="020B0502020202020204" pitchFamily="34" charset="0"/>
              </a:rPr>
              <a:t>Estate</a:t>
            </a:r>
            <a:endParaRPr lang="en-US" sz="1800" dirty="0">
              <a:latin typeface="Century Gothic" panose="020B0502020202020204" pitchFamily="34" charset="0"/>
            </a:endParaRPr>
          </a:p>
          <a:p>
            <a:pPr lvl="1" algn="just">
              <a:lnSpc>
                <a:spcPct val="150000"/>
              </a:lnSpc>
            </a:pPr>
            <a:r>
              <a:rPr lang="en-US" sz="1800" dirty="0">
                <a:latin typeface="Century Gothic" panose="020B0502020202020204" pitchFamily="34" charset="0"/>
              </a:rPr>
              <a:t>Prudent investment in Private Equity requires that allocations be diversified over time (vintage year)</a:t>
            </a:r>
          </a:p>
          <a:p>
            <a:pPr marL="0" indent="0" algn="just">
              <a:lnSpc>
                <a:spcPct val="150000"/>
              </a:lnSpc>
              <a:buNone/>
            </a:pPr>
            <a:endParaRPr lang="en-US" sz="1800" dirty="0">
              <a:latin typeface="Century Gothic" panose="020B0502020202020204" pitchFamily="34" charset="0"/>
            </a:endParaRPr>
          </a:p>
          <a:p>
            <a:pPr algn="just">
              <a:lnSpc>
                <a:spcPct val="150000"/>
              </a:lnSpc>
            </a:pPr>
            <a:r>
              <a:rPr lang="en-US" sz="1800" dirty="0">
                <a:latin typeface="Century Gothic" panose="020B0502020202020204" pitchFamily="34" charset="0"/>
              </a:rPr>
              <a:t>Analysis will also be run unconstrained </a:t>
            </a:r>
            <a:r>
              <a:rPr lang="en-US" sz="1800" dirty="0" smtClean="0">
                <a:latin typeface="Century Gothic" panose="020B0502020202020204" pitchFamily="34" charset="0"/>
              </a:rPr>
              <a:t>using Mean Variance Optimization </a:t>
            </a:r>
            <a:endParaRPr lang="en-US" sz="1800" dirty="0">
              <a:solidFill>
                <a:srgbClr val="FF0000"/>
              </a:solidFill>
              <a:latin typeface="Century Gothic" panose="020B0502020202020204" pitchFamily="34" charset="0"/>
            </a:endParaRPr>
          </a:p>
          <a:p>
            <a:pPr lvl="1" algn="just">
              <a:lnSpc>
                <a:spcPct val="150000"/>
              </a:lnSpc>
            </a:pPr>
            <a:r>
              <a:rPr lang="en-US" sz="1800" dirty="0">
                <a:latin typeface="Century Gothic" panose="020B0502020202020204" pitchFamily="34" charset="0"/>
              </a:rPr>
              <a:t>Highlights the capital market assumptions return and risk profile </a:t>
            </a:r>
          </a:p>
          <a:p>
            <a:endParaRPr lang="en-US" sz="2800" dirty="0"/>
          </a:p>
          <a:p>
            <a:pPr algn="just">
              <a:lnSpc>
                <a:spcPct val="150000"/>
              </a:lnSpc>
            </a:pPr>
            <a:endParaRPr lang="en-US" sz="1300" dirty="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60871" y="499646"/>
            <a:ext cx="9619594" cy="533752"/>
          </a:xfrm>
          <a:prstGeom prst="rect">
            <a:avLst/>
          </a:prstGeom>
          <a:noFill/>
        </p:spPr>
        <p:txBody>
          <a:bodyPr wrap="square" lIns="101870" tIns="50935" rIns="101870" bIns="50935">
            <a:spAutoFit/>
          </a:bodyPr>
          <a:lstStyle/>
          <a:p>
            <a:pPr>
              <a:defRPr/>
            </a:pPr>
            <a:r>
              <a:rPr lang="en-US" sz="2800" kern="1800" dirty="0">
                <a:solidFill>
                  <a:srgbClr val="469AC5"/>
                </a:solidFill>
                <a:latin typeface="Palatino Linotype" pitchFamily="18" charset="0"/>
                <a:ea typeface="+mj-ea"/>
                <a:cs typeface="+mj-cs"/>
              </a:rPr>
              <a:t>Modeling </a:t>
            </a:r>
            <a:r>
              <a:rPr lang="en-US" sz="2800" kern="1800" dirty="0" smtClean="0">
                <a:solidFill>
                  <a:srgbClr val="469AC5"/>
                </a:solidFill>
                <a:latin typeface="Palatino Linotype" pitchFamily="18" charset="0"/>
                <a:ea typeface="+mj-ea"/>
                <a:cs typeface="+mj-cs"/>
              </a:rPr>
              <a:t>Constraints</a:t>
            </a:r>
            <a:endParaRPr lang="en-US" sz="2800" dirty="0"/>
          </a:p>
        </p:txBody>
      </p:sp>
    </p:spTree>
    <p:extLst>
      <p:ext uri="{BB962C8B-B14F-4D97-AF65-F5344CB8AC3E}">
        <p14:creationId xmlns:p14="http://schemas.microsoft.com/office/powerpoint/2010/main" val="20298917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31714" y="1332854"/>
            <a:ext cx="8863012" cy="5439905"/>
          </a:xfrm>
          <a:prstGeom prst="rect">
            <a:avLst/>
          </a:prstGeom>
        </p:spPr>
        <p:txBody>
          <a:bodyPr>
            <a:normAutofit/>
          </a:bodyPr>
          <a:lstStyle/>
          <a:p>
            <a:r>
              <a:rPr lang="en-US" sz="1600" dirty="0">
                <a:latin typeface="Century Gothic" panose="020B0502020202020204" pitchFamily="34" charset="0"/>
              </a:rPr>
              <a:t>Return </a:t>
            </a:r>
            <a:r>
              <a:rPr lang="en-US" sz="1600" dirty="0" smtClean="0">
                <a:latin typeface="Century Gothic" panose="020B0502020202020204" pitchFamily="34" charset="0"/>
              </a:rPr>
              <a:t>sample data </a:t>
            </a:r>
            <a:r>
              <a:rPr lang="en-US" sz="1600" dirty="0">
                <a:latin typeface="Century Gothic" panose="020B0502020202020204" pitchFamily="34" charset="0"/>
              </a:rPr>
              <a:t>starts 1970 (</a:t>
            </a:r>
            <a:r>
              <a:rPr lang="en-US" sz="1600" dirty="0" smtClean="0">
                <a:latin typeface="Century Gothic" panose="020B0502020202020204" pitchFamily="34" charset="0"/>
              </a:rPr>
              <a:t>46 </a:t>
            </a:r>
            <a:r>
              <a:rPr lang="en-US" sz="1600" dirty="0">
                <a:latin typeface="Century Gothic" panose="020B0502020202020204" pitchFamily="34" charset="0"/>
              </a:rPr>
              <a:t>years of </a:t>
            </a:r>
            <a:r>
              <a:rPr lang="en-US" sz="1600" dirty="0" smtClean="0">
                <a:latin typeface="Century Gothic" panose="020B0502020202020204" pitchFamily="34" charset="0"/>
              </a:rPr>
              <a:t>annual data)</a:t>
            </a:r>
          </a:p>
          <a:p>
            <a:endParaRPr lang="en-US" sz="1200" dirty="0">
              <a:latin typeface="Century Gothic" panose="020B0502020202020204" pitchFamily="34" charset="0"/>
            </a:endParaRPr>
          </a:p>
          <a:p>
            <a:pPr marL="342900" lvl="1" indent="-342900">
              <a:buFont typeface="Arial" pitchFamily="34" charset="0"/>
              <a:buChar char="•"/>
            </a:pPr>
            <a:r>
              <a:rPr lang="en-US" sz="1600" dirty="0">
                <a:latin typeface="Century Gothic" panose="020B0502020202020204" pitchFamily="34" charset="0"/>
              </a:rPr>
              <a:t>Returns are </a:t>
            </a:r>
            <a:r>
              <a:rPr lang="en-US" sz="1600" dirty="0" smtClean="0">
                <a:latin typeface="Century Gothic" panose="020B0502020202020204" pitchFamily="34" charset="0"/>
              </a:rPr>
              <a:t>modeled </a:t>
            </a:r>
            <a:r>
              <a:rPr lang="en-US" sz="1600" dirty="0">
                <a:latin typeface="Century Gothic" panose="020B0502020202020204" pitchFamily="34" charset="0"/>
              </a:rPr>
              <a:t>market </a:t>
            </a:r>
            <a:r>
              <a:rPr lang="en-US" sz="1600" dirty="0" smtClean="0">
                <a:latin typeface="Century Gothic" panose="020B0502020202020204" pitchFamily="34" charset="0"/>
              </a:rPr>
              <a:t>returns</a:t>
            </a:r>
            <a:endParaRPr lang="en-US" sz="1600" dirty="0">
              <a:solidFill>
                <a:srgbClr val="FF0000"/>
              </a:solidFill>
              <a:latin typeface="Century Gothic" panose="020B0502020202020204" pitchFamily="34" charset="0"/>
            </a:endParaRPr>
          </a:p>
          <a:p>
            <a:pPr lvl="1">
              <a:buFont typeface="Century Gothic" panose="020B0502020202020204" pitchFamily="34" charset="0"/>
              <a:buChar char="―"/>
            </a:pPr>
            <a:r>
              <a:rPr lang="en-US" sz="1400" dirty="0">
                <a:latin typeface="Century Gothic" panose="020B0502020202020204" pitchFamily="34" charset="0"/>
              </a:rPr>
              <a:t>Return history is modified to reflect custom </a:t>
            </a:r>
            <a:r>
              <a:rPr lang="en-US" sz="1400" dirty="0" smtClean="0">
                <a:latin typeface="Century Gothic" panose="020B0502020202020204" pitchFamily="34" charset="0"/>
              </a:rPr>
              <a:t>ERSRI </a:t>
            </a:r>
            <a:r>
              <a:rPr lang="en-US" sz="1400" dirty="0">
                <a:latin typeface="Century Gothic" panose="020B0502020202020204" pitchFamily="34" charset="0"/>
              </a:rPr>
              <a:t>Capital Market Assumptions</a:t>
            </a:r>
          </a:p>
          <a:p>
            <a:endParaRPr lang="en-US" sz="1600" dirty="0" smtClean="0">
              <a:latin typeface="Century Gothic" panose="020B0502020202020204" pitchFamily="34" charset="0"/>
            </a:endParaRPr>
          </a:p>
          <a:p>
            <a:r>
              <a:rPr lang="en-US" sz="1600" dirty="0" smtClean="0">
                <a:latin typeface="Century Gothic" panose="020B0502020202020204" pitchFamily="34" charset="0"/>
              </a:rPr>
              <a:t>More </a:t>
            </a:r>
            <a:r>
              <a:rPr lang="en-US" sz="1600" dirty="0">
                <a:latin typeface="Century Gothic" panose="020B0502020202020204" pitchFamily="34" charset="0"/>
              </a:rPr>
              <a:t>realistic distribution of returns than mean variance optimization </a:t>
            </a:r>
            <a:r>
              <a:rPr lang="en-US" sz="1600" dirty="0" smtClean="0">
                <a:latin typeface="Century Gothic" panose="020B0502020202020204" pitchFamily="34" charset="0"/>
              </a:rPr>
              <a:t>– which assumes normal distribution </a:t>
            </a:r>
            <a:endParaRPr lang="en-US" sz="1600" dirty="0">
              <a:latin typeface="Century Gothic" panose="020B0502020202020204" pitchFamily="34" charset="0"/>
            </a:endParaRPr>
          </a:p>
          <a:p>
            <a:endParaRPr lang="en-US" sz="1600" dirty="0" smtClean="0">
              <a:latin typeface="Century Gothic" panose="020B0502020202020204" pitchFamily="34" charset="0"/>
            </a:endParaRPr>
          </a:p>
          <a:p>
            <a:r>
              <a:rPr lang="en-US" sz="1600" dirty="0" smtClean="0">
                <a:latin typeface="Century Gothic" panose="020B0502020202020204" pitchFamily="34" charset="0"/>
              </a:rPr>
              <a:t>Return </a:t>
            </a:r>
            <a:r>
              <a:rPr lang="en-US" sz="1600" dirty="0">
                <a:latin typeface="Century Gothic" panose="020B0502020202020204" pitchFamily="34" charset="0"/>
              </a:rPr>
              <a:t>data </a:t>
            </a:r>
            <a:r>
              <a:rPr lang="en-US" sz="1600" dirty="0" smtClean="0">
                <a:latin typeface="Century Gothic" panose="020B0502020202020204" pitchFamily="34" charset="0"/>
              </a:rPr>
              <a:t>preserves historical </a:t>
            </a:r>
            <a:r>
              <a:rPr lang="en-US" sz="1600" i="1" u="sng" dirty="0" smtClean="0">
                <a:latin typeface="Century Gothic" panose="020B0502020202020204" pitchFamily="34" charset="0"/>
              </a:rPr>
              <a:t>behavioral patterns</a:t>
            </a:r>
            <a:r>
              <a:rPr lang="en-US" sz="1600" u="sng" dirty="0" smtClean="0">
                <a:latin typeface="Century Gothic" panose="020B0502020202020204" pitchFamily="34" charset="0"/>
              </a:rPr>
              <a:t> </a:t>
            </a:r>
            <a:r>
              <a:rPr lang="en-US" sz="1600" dirty="0" smtClean="0">
                <a:latin typeface="Century Gothic" panose="020B0502020202020204" pitchFamily="34" charset="0"/>
              </a:rPr>
              <a:t>of each strategic class</a:t>
            </a:r>
            <a:endParaRPr lang="en-US" sz="1600" dirty="0">
              <a:latin typeface="Century Gothic" panose="020B0502020202020204" pitchFamily="34" charset="0"/>
            </a:endParaRPr>
          </a:p>
          <a:p>
            <a:pPr lvl="1">
              <a:buFont typeface="Century Gothic" panose="020B0502020202020204" pitchFamily="34" charset="0"/>
              <a:buChar char="―"/>
            </a:pPr>
            <a:r>
              <a:rPr lang="en-US" sz="1400" dirty="0">
                <a:latin typeface="Century Gothic" panose="020B0502020202020204" pitchFamily="34" charset="0"/>
              </a:rPr>
              <a:t>Correlation patterns vary, particular during crisis periods </a:t>
            </a:r>
          </a:p>
          <a:p>
            <a:pPr lvl="1">
              <a:buFont typeface="Century Gothic" panose="020B0502020202020204" pitchFamily="34" charset="0"/>
              <a:buChar char="―"/>
            </a:pPr>
            <a:r>
              <a:rPr lang="en-US" sz="1400" dirty="0">
                <a:latin typeface="Century Gothic" panose="020B0502020202020204" pitchFamily="34" charset="0"/>
              </a:rPr>
              <a:t>Non-normal distributions, better reflecting reality, particularly over shorter investment periods</a:t>
            </a:r>
          </a:p>
          <a:p>
            <a:pPr marL="0" indent="0">
              <a:buNone/>
            </a:pPr>
            <a:endParaRPr lang="en-US" sz="1600" dirty="0" smtClean="0">
              <a:latin typeface="Century Gothic" panose="020B0502020202020204" pitchFamily="34" charset="0"/>
            </a:endParaRPr>
          </a:p>
          <a:p>
            <a:r>
              <a:rPr lang="en-US" sz="1600" dirty="0" smtClean="0">
                <a:latin typeface="Century Gothic" panose="020B0502020202020204" pitchFamily="34" charset="0"/>
              </a:rPr>
              <a:t>Each </a:t>
            </a:r>
            <a:r>
              <a:rPr lang="en-US" sz="1600" dirty="0">
                <a:latin typeface="Century Gothic" panose="020B0502020202020204" pitchFamily="34" charset="0"/>
              </a:rPr>
              <a:t>simulation randomly </a:t>
            </a:r>
            <a:r>
              <a:rPr lang="en-US" sz="1600" dirty="0" smtClean="0">
                <a:latin typeface="Century Gothic" panose="020B0502020202020204" pitchFamily="34" charset="0"/>
              </a:rPr>
              <a:t>selects </a:t>
            </a:r>
            <a:r>
              <a:rPr lang="en-US" sz="1600" dirty="0">
                <a:latin typeface="Century Gothic" panose="020B0502020202020204" pitchFamily="34" charset="0"/>
              </a:rPr>
              <a:t>a series of annual return </a:t>
            </a:r>
            <a:r>
              <a:rPr lang="en-US" sz="1600" dirty="0" smtClean="0">
                <a:latin typeface="Century Gothic" panose="020B0502020202020204" pitchFamily="34" charset="0"/>
              </a:rPr>
              <a:t>data (returns for all asset classes for that one year)</a:t>
            </a:r>
            <a:endParaRPr lang="en-US" sz="1600" dirty="0">
              <a:latin typeface="Century Gothic" panose="020B0502020202020204" pitchFamily="34" charset="0"/>
            </a:endParaRPr>
          </a:p>
          <a:p>
            <a:pPr marL="0" indent="0">
              <a:buNone/>
            </a:pPr>
            <a:endParaRPr lang="en-US" sz="1600" dirty="0" smtClean="0">
              <a:latin typeface="Century Gothic" panose="020B0502020202020204" pitchFamily="34" charset="0"/>
            </a:endParaRPr>
          </a:p>
          <a:p>
            <a:r>
              <a:rPr lang="en-US" sz="1600" dirty="0" smtClean="0">
                <a:latin typeface="Century Gothic" panose="020B0502020202020204" pitchFamily="34" charset="0"/>
              </a:rPr>
              <a:t>Each </a:t>
            </a:r>
            <a:r>
              <a:rPr lang="en-US" sz="1600" dirty="0">
                <a:latin typeface="Century Gothic" panose="020B0502020202020204" pitchFamily="34" charset="0"/>
              </a:rPr>
              <a:t>portfolio weighing is evaluated and ranked </a:t>
            </a:r>
            <a:r>
              <a:rPr lang="en-US" sz="1600" dirty="0" smtClean="0">
                <a:latin typeface="Century Gothic" panose="020B0502020202020204" pitchFamily="34" charset="0"/>
              </a:rPr>
              <a:t>across </a:t>
            </a:r>
            <a:r>
              <a:rPr lang="en-US" sz="1600" dirty="0">
                <a:latin typeface="Century Gothic" panose="020B0502020202020204" pitchFamily="34" charset="0"/>
              </a:rPr>
              <a:t>each </a:t>
            </a:r>
            <a:r>
              <a:rPr lang="en-US" sz="1600" dirty="0" smtClean="0">
                <a:latin typeface="Century Gothic" panose="020B0502020202020204" pitchFamily="34" charset="0"/>
              </a:rPr>
              <a:t>30 year return </a:t>
            </a:r>
            <a:r>
              <a:rPr lang="en-US" sz="1600" dirty="0">
                <a:latin typeface="Century Gothic" panose="020B0502020202020204" pitchFamily="34" charset="0"/>
              </a:rPr>
              <a:t>simulation </a:t>
            </a: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396374"/>
            <a:ext cx="9556531" cy="564530"/>
          </a:xfrm>
          <a:prstGeom prst="rect">
            <a:avLst/>
          </a:prstGeom>
          <a:noFill/>
        </p:spPr>
        <p:txBody>
          <a:bodyPr wrap="square" lIns="101870" tIns="50935" rIns="101870" bIns="50935">
            <a:spAutoFit/>
          </a:bodyPr>
          <a:lstStyle/>
          <a:p>
            <a:pPr>
              <a:defRPr/>
            </a:pPr>
            <a:r>
              <a:rPr lang="en-US" sz="3000" kern="1800" dirty="0" smtClean="0">
                <a:solidFill>
                  <a:srgbClr val="469AC5"/>
                </a:solidFill>
                <a:latin typeface="Palatino Linotype" pitchFamily="18" charset="0"/>
                <a:ea typeface="+mj-ea"/>
                <a:cs typeface="+mj-cs"/>
              </a:rPr>
              <a:t>Model Return Resampling Procedure </a:t>
            </a:r>
            <a:endParaRPr lang="en-US" sz="30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2123926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228599" y="396374"/>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ea typeface="+mj-ea"/>
                <a:cs typeface="+mj-cs"/>
              </a:rPr>
              <a:t>Model Return Series Sample</a:t>
            </a:r>
          </a:p>
        </p:txBody>
      </p:sp>
      <p:pic>
        <p:nvPicPr>
          <p:cNvPr id="7" name="Picture 6"/>
          <p:cNvPicPr>
            <a:picLocks noChangeAspect="1"/>
          </p:cNvPicPr>
          <p:nvPr/>
        </p:nvPicPr>
        <p:blipFill>
          <a:blip r:embed="rId2"/>
          <a:stretch>
            <a:fillRect/>
          </a:stretch>
        </p:blipFill>
        <p:spPr>
          <a:xfrm>
            <a:off x="194162" y="1152938"/>
            <a:ext cx="9590968" cy="5912121"/>
          </a:xfrm>
          <a:prstGeom prst="rect">
            <a:avLst/>
          </a:prstGeom>
        </p:spPr>
      </p:pic>
    </p:spTree>
    <p:extLst>
      <p:ext uri="{BB962C8B-B14F-4D97-AF65-F5344CB8AC3E}">
        <p14:creationId xmlns:p14="http://schemas.microsoft.com/office/powerpoint/2010/main" val="2892118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14660" y="1375372"/>
            <a:ext cx="8863013" cy="5704801"/>
          </a:xfrm>
          <a:prstGeom prst="rect">
            <a:avLst/>
          </a:prstGeom>
        </p:spPr>
        <p:txBody>
          <a:bodyPr>
            <a:normAutofit/>
          </a:bodyPr>
          <a:lstStyle/>
          <a:p>
            <a:pPr lvl="0" algn="just">
              <a:lnSpc>
                <a:spcPct val="124000"/>
              </a:lnSpc>
            </a:pPr>
            <a:r>
              <a:rPr lang="en-US" sz="1700" dirty="0" smtClean="0">
                <a:latin typeface="Century Gothic" panose="020B0502020202020204" pitchFamily="34" charset="0"/>
              </a:rPr>
              <a:t>Today’s discussion</a:t>
            </a:r>
          </a:p>
          <a:p>
            <a:pPr lvl="0" algn="just">
              <a:lnSpc>
                <a:spcPct val="124000"/>
              </a:lnSpc>
            </a:pPr>
            <a:r>
              <a:rPr lang="en-US" sz="1700" dirty="0" smtClean="0">
                <a:latin typeface="Century Gothic" panose="020B0502020202020204" pitchFamily="34" charset="0"/>
              </a:rPr>
              <a:t>Capital market assumptions </a:t>
            </a:r>
          </a:p>
          <a:p>
            <a:pPr lvl="1" algn="just">
              <a:lnSpc>
                <a:spcPct val="124000"/>
              </a:lnSpc>
            </a:pPr>
            <a:r>
              <a:rPr lang="en-US" sz="1400" dirty="0" smtClean="0">
                <a:latin typeface="Century Gothic" panose="020B0502020202020204" pitchFamily="34" charset="0"/>
              </a:rPr>
              <a:t>Background</a:t>
            </a:r>
          </a:p>
          <a:p>
            <a:pPr lvl="1" algn="just">
              <a:lnSpc>
                <a:spcPct val="124000"/>
              </a:lnSpc>
            </a:pPr>
            <a:r>
              <a:rPr lang="en-US" sz="1400" dirty="0" smtClean="0">
                <a:latin typeface="Century Gothic" panose="020B0502020202020204" pitchFamily="34" charset="0"/>
              </a:rPr>
              <a:t>Developing Capital market returns </a:t>
            </a:r>
          </a:p>
          <a:p>
            <a:pPr lvl="1" algn="just">
              <a:lnSpc>
                <a:spcPct val="124000"/>
              </a:lnSpc>
            </a:pPr>
            <a:r>
              <a:rPr lang="en-US" sz="1400" dirty="0" smtClean="0">
                <a:latin typeface="Century Gothic" panose="020B0502020202020204" pitchFamily="34" charset="0"/>
              </a:rPr>
              <a:t>Summary of proposed 2016 Capital Market Assumptions </a:t>
            </a:r>
            <a:endParaRPr lang="en-US" sz="1400" dirty="0">
              <a:latin typeface="Century Gothic" panose="020B0502020202020204" pitchFamily="34" charset="0"/>
            </a:endParaRPr>
          </a:p>
          <a:p>
            <a:pPr algn="just">
              <a:lnSpc>
                <a:spcPct val="124000"/>
              </a:lnSpc>
            </a:pPr>
            <a:r>
              <a:rPr lang="en-US" sz="1700" dirty="0" smtClean="0">
                <a:latin typeface="Century Gothic" panose="020B0502020202020204" pitchFamily="34" charset="0"/>
              </a:rPr>
              <a:t>Modeling Constraints</a:t>
            </a:r>
          </a:p>
          <a:p>
            <a:pPr algn="just">
              <a:lnSpc>
                <a:spcPct val="124000"/>
              </a:lnSpc>
            </a:pPr>
            <a:r>
              <a:rPr lang="en-US" sz="1700" dirty="0" smtClean="0">
                <a:latin typeface="Century Gothic" panose="020B0502020202020204" pitchFamily="34" charset="0"/>
              </a:rPr>
              <a:t>Model Return Resampling Procedure</a:t>
            </a:r>
            <a:endParaRPr lang="en-US" sz="1700" dirty="0">
              <a:latin typeface="Century Gothic" panose="020B0502020202020204" pitchFamily="34" charset="0"/>
            </a:endParaRPr>
          </a:p>
          <a:p>
            <a:pPr algn="just">
              <a:lnSpc>
                <a:spcPct val="124000"/>
              </a:lnSpc>
            </a:pPr>
            <a:r>
              <a:rPr lang="en-US" sz="1700" dirty="0" smtClean="0">
                <a:latin typeface="Century Gothic" panose="020B0502020202020204" pitchFamily="34" charset="0"/>
              </a:rPr>
              <a:t>Appendix</a:t>
            </a:r>
          </a:p>
          <a:p>
            <a:pPr lvl="1" algn="just">
              <a:lnSpc>
                <a:spcPct val="124000"/>
              </a:lnSpc>
            </a:pPr>
            <a:r>
              <a:rPr lang="en-US" sz="1400" dirty="0" smtClean="0">
                <a:latin typeface="Century Gothic" panose="020B0502020202020204" pitchFamily="34" charset="0"/>
              </a:rPr>
              <a:t>Setting capital market risk premia – detail</a:t>
            </a:r>
          </a:p>
          <a:p>
            <a:pPr lvl="1" algn="just">
              <a:lnSpc>
                <a:spcPct val="124000"/>
              </a:lnSpc>
            </a:pPr>
            <a:r>
              <a:rPr lang="en-US" sz="1400" dirty="0" smtClean="0">
                <a:latin typeface="Century Gothic" panose="020B0502020202020204" pitchFamily="34" charset="0"/>
              </a:rPr>
              <a:t>Survey of 2016 Capital Market return assumptions  </a:t>
            </a:r>
          </a:p>
          <a:p>
            <a:pPr algn="just">
              <a:lnSpc>
                <a:spcPct val="124000"/>
              </a:lnSpc>
            </a:pPr>
            <a:endParaRPr lang="en-US" sz="1700" dirty="0" smtClean="0">
              <a:latin typeface="Century Gothic" panose="020B0502020202020204" pitchFamily="34" charset="0"/>
            </a:endParaRPr>
          </a:p>
          <a:p>
            <a:pPr lvl="0" algn="just">
              <a:lnSpc>
                <a:spcPct val="124000"/>
              </a:lnSpc>
            </a:pPr>
            <a:endParaRPr lang="en-US" sz="1700" dirty="0" smtClean="0">
              <a:latin typeface="Century Gothic" panose="020B0502020202020204" pitchFamily="34" charset="0"/>
            </a:endParaRPr>
          </a:p>
          <a:p>
            <a:pPr lvl="0" algn="just">
              <a:lnSpc>
                <a:spcPct val="124000"/>
              </a:lnSpc>
            </a:pPr>
            <a:endParaRPr lang="en-US" sz="1700" dirty="0" smtClean="0">
              <a:latin typeface="Century Gothic" panose="020B0502020202020204" pitchFamily="34" charset="0"/>
            </a:endParaRPr>
          </a:p>
          <a:p>
            <a:pPr marR="0" algn="just">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95307"/>
          </a:xfrm>
          <a:prstGeom prst="rect">
            <a:avLst/>
          </a:prstGeom>
          <a:noFill/>
        </p:spPr>
        <p:txBody>
          <a:bodyPr wrap="square" lIns="101870" tIns="50935" rIns="101870" bIns="50935">
            <a:spAutoFit/>
          </a:bodyPr>
          <a:lstStyle/>
          <a:p>
            <a:pPr>
              <a:defRPr/>
            </a:pPr>
            <a:r>
              <a:rPr lang="en-US" sz="3200" kern="1800" dirty="0" smtClean="0">
                <a:solidFill>
                  <a:srgbClr val="469AC5"/>
                </a:solidFill>
                <a:latin typeface="Palatino Linotype" pitchFamily="18" charset="0"/>
                <a:ea typeface="+mj-ea"/>
                <a:cs typeface="+mj-cs"/>
              </a:rPr>
              <a:t>Agenda</a:t>
            </a:r>
            <a:endParaRPr lang="en-US" sz="3000" kern="1800" dirty="0">
              <a:solidFill>
                <a:srgbClr val="FF0000"/>
              </a:solidFill>
              <a:latin typeface="Palatino Linotype" pitchFamily="18" charset="0"/>
              <a:ea typeface="+mj-ea"/>
              <a:cs typeface="+mj-cs"/>
            </a:endParaRPr>
          </a:p>
        </p:txBody>
      </p:sp>
    </p:spTree>
    <p:extLst>
      <p:ext uri="{BB962C8B-B14F-4D97-AF65-F5344CB8AC3E}">
        <p14:creationId xmlns:p14="http://schemas.microsoft.com/office/powerpoint/2010/main" val="8183731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266" y="2554361"/>
            <a:ext cx="5160579" cy="584775"/>
          </a:xfrm>
          <a:prstGeom prst="rect">
            <a:avLst/>
          </a:prstGeom>
          <a:noFill/>
        </p:spPr>
        <p:txBody>
          <a:bodyPr wrap="square" rtlCol="0">
            <a:spAutoFit/>
          </a:bodyPr>
          <a:lstStyle/>
          <a:p>
            <a:r>
              <a:rPr lang="en-US" sz="3200" dirty="0" smtClean="0">
                <a:solidFill>
                  <a:schemeClr val="accent1"/>
                </a:solidFill>
                <a:latin typeface="Century Gothic" panose="020B0502020202020204" pitchFamily="34" charset="0"/>
              </a:rPr>
              <a:t>Appendix </a:t>
            </a:r>
            <a:endParaRPr lang="en-US" sz="3200" dirty="0">
              <a:solidFill>
                <a:schemeClr val="accent1"/>
              </a:solidFill>
              <a:latin typeface="Century Gothic" panose="020B0502020202020204" pitchFamily="34" charset="0"/>
            </a:endParaRPr>
          </a:p>
        </p:txBody>
      </p:sp>
    </p:spTree>
    <p:extLst>
      <p:ext uri="{BB962C8B-B14F-4D97-AF65-F5344CB8AC3E}">
        <p14:creationId xmlns:p14="http://schemas.microsoft.com/office/powerpoint/2010/main" val="806962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599" y="1409098"/>
            <a:ext cx="9066008" cy="5527675"/>
          </a:xfrm>
          <a:prstGeom prst="rect">
            <a:avLst/>
          </a:prstGeom>
        </p:spPr>
        <p:txBody>
          <a:bodyPr>
            <a:normAutofit/>
          </a:bodyPr>
          <a:lstStyle/>
          <a:p>
            <a:pPr marR="0" algn="just">
              <a:lnSpc>
                <a:spcPct val="150000"/>
              </a:lnSpc>
              <a:spcAft>
                <a:spcPts val="0"/>
              </a:spcAft>
            </a:pPr>
            <a:r>
              <a:rPr lang="en-US" sz="1600" dirty="0">
                <a:latin typeface="Century Gothic" panose="020B0502020202020204" pitchFamily="34" charset="0"/>
              </a:rPr>
              <a:t>Like many market participants, PCA utilizes a </a:t>
            </a:r>
            <a:r>
              <a:rPr lang="en-US" sz="1600" dirty="0" smtClean="0">
                <a:latin typeface="Century Gothic" panose="020B0502020202020204" pitchFamily="34" charset="0"/>
              </a:rPr>
              <a:t>“Building Block” </a:t>
            </a:r>
            <a:r>
              <a:rPr lang="en-US" sz="1600" dirty="0">
                <a:latin typeface="Century Gothic" panose="020B0502020202020204" pitchFamily="34" charset="0"/>
              </a:rPr>
              <a:t>approach to capital market assumptions </a:t>
            </a:r>
          </a:p>
          <a:p>
            <a:pPr lvl="1" algn="just">
              <a:lnSpc>
                <a:spcPct val="150000"/>
              </a:lnSpc>
              <a:buFont typeface="Century Gothic" panose="020B0502020202020204" pitchFamily="34" charset="0"/>
              <a:buChar char="―"/>
            </a:pPr>
            <a:endParaRPr lang="en-US" sz="1400" dirty="0" smtClean="0">
              <a:latin typeface="Century Gothic" panose="020B0502020202020204" pitchFamily="34" charset="0"/>
            </a:endParaRPr>
          </a:p>
          <a:p>
            <a:pPr lvl="1" algn="just">
              <a:lnSpc>
                <a:spcPct val="150000"/>
              </a:lnSpc>
              <a:buFont typeface="Century Gothic" panose="020B0502020202020204" pitchFamily="34" charset="0"/>
              <a:buChar char="―"/>
            </a:pPr>
            <a:r>
              <a:rPr lang="en-US" sz="1400" dirty="0" smtClean="0">
                <a:latin typeface="Century Gothic" panose="020B0502020202020204" pitchFamily="34" charset="0"/>
              </a:rPr>
              <a:t>Combines </a:t>
            </a:r>
            <a:r>
              <a:rPr lang="en-US" sz="1400" dirty="0">
                <a:latin typeface="Century Gothic" panose="020B0502020202020204" pitchFamily="34" charset="0"/>
              </a:rPr>
              <a:t>both fundamental and historical information and </a:t>
            </a:r>
            <a:r>
              <a:rPr lang="en-US" sz="1400" dirty="0" smtClean="0">
                <a:latin typeface="Century Gothic" panose="020B0502020202020204" pitchFamily="34" charset="0"/>
              </a:rPr>
              <a:t>data</a:t>
            </a:r>
            <a:endParaRPr lang="en-US" sz="1400" dirty="0">
              <a:latin typeface="Century Gothic" panose="020B0502020202020204" pitchFamily="34" charset="0"/>
            </a:endParaRPr>
          </a:p>
          <a:p>
            <a:pPr lvl="1" algn="just">
              <a:lnSpc>
                <a:spcPct val="150000"/>
              </a:lnSpc>
              <a:buFont typeface="Century Gothic" panose="020B0502020202020204" pitchFamily="34" charset="0"/>
              <a:buChar char="―"/>
            </a:pPr>
            <a:r>
              <a:rPr lang="en-US" sz="1400" dirty="0">
                <a:latin typeface="Century Gothic" panose="020B0502020202020204" pitchFamily="34" charset="0"/>
              </a:rPr>
              <a:t>Developing expectations for risks relies more heavily on </a:t>
            </a:r>
            <a:r>
              <a:rPr lang="en-US" sz="1400" dirty="0" smtClean="0">
                <a:latin typeface="Century Gothic" panose="020B0502020202020204" pitchFamily="34" charset="0"/>
              </a:rPr>
              <a:t>analysis of historical data</a:t>
            </a:r>
            <a:endParaRPr lang="en-US" sz="1400" dirty="0">
              <a:latin typeface="Century Gothic" panose="020B0502020202020204" pitchFamily="34" charset="0"/>
            </a:endParaRPr>
          </a:p>
          <a:p>
            <a:pPr lvl="1" algn="just">
              <a:lnSpc>
                <a:spcPct val="150000"/>
              </a:lnSpc>
              <a:buFont typeface="Century Gothic" panose="020B0502020202020204" pitchFamily="34" charset="0"/>
              <a:buChar char="―"/>
            </a:pPr>
            <a:r>
              <a:rPr lang="en-US" sz="1400" dirty="0" smtClean="0">
                <a:latin typeface="Century Gothic" panose="020B0502020202020204" pitchFamily="34" charset="0"/>
              </a:rPr>
              <a:t>Examine </a:t>
            </a:r>
            <a:r>
              <a:rPr lang="en-US" sz="1400" dirty="0">
                <a:latin typeface="Century Gothic" panose="020B0502020202020204" pitchFamily="34" charset="0"/>
              </a:rPr>
              <a:t>the trends of historical data </a:t>
            </a:r>
            <a:r>
              <a:rPr lang="en-US" sz="1400" dirty="0" smtClean="0">
                <a:latin typeface="Century Gothic" panose="020B0502020202020204" pitchFamily="34" charset="0"/>
              </a:rPr>
              <a:t>across </a:t>
            </a:r>
            <a:r>
              <a:rPr lang="en-US" sz="1400" dirty="0">
                <a:latin typeface="Century Gothic" panose="020B0502020202020204" pitchFamily="34" charset="0"/>
              </a:rPr>
              <a:t>investment </a:t>
            </a:r>
            <a:r>
              <a:rPr lang="en-US" sz="1400" dirty="0" smtClean="0">
                <a:latin typeface="Century Gothic" panose="020B0502020202020204" pitchFamily="34" charset="0"/>
              </a:rPr>
              <a:t>classes</a:t>
            </a:r>
            <a:endParaRPr lang="en-US" sz="1400" dirty="0">
              <a:latin typeface="Century Gothic" panose="020B0502020202020204" pitchFamily="34" charset="0"/>
            </a:endParaRPr>
          </a:p>
          <a:p>
            <a:pPr lvl="1" algn="just">
              <a:lnSpc>
                <a:spcPct val="150000"/>
              </a:lnSpc>
              <a:buFont typeface="Century Gothic" panose="020B0502020202020204" pitchFamily="34" charset="0"/>
              <a:buChar char="―"/>
            </a:pPr>
            <a:r>
              <a:rPr lang="en-US" sz="1400" dirty="0" smtClean="0">
                <a:latin typeface="Century Gothic" panose="020B0502020202020204" pitchFamily="34" charset="0"/>
              </a:rPr>
              <a:t>In addition</a:t>
            </a:r>
            <a:r>
              <a:rPr lang="en-US" sz="1400" dirty="0">
                <a:latin typeface="Century Gothic" panose="020B0502020202020204" pitchFamily="34" charset="0"/>
              </a:rPr>
              <a:t>, </a:t>
            </a:r>
            <a:r>
              <a:rPr lang="en-US" sz="1400" dirty="0" smtClean="0">
                <a:latin typeface="Century Gothic" panose="020B0502020202020204" pitchFamily="34" charset="0"/>
              </a:rPr>
              <a:t>PCA </a:t>
            </a:r>
            <a:r>
              <a:rPr lang="en-US" sz="1400" dirty="0">
                <a:latin typeface="Century Gothic" panose="020B0502020202020204" pitchFamily="34" charset="0"/>
              </a:rPr>
              <a:t>may use statistical procedures to </a:t>
            </a:r>
            <a:r>
              <a:rPr lang="en-US" sz="1400" dirty="0" smtClean="0">
                <a:latin typeface="Century Gothic" panose="020B0502020202020204" pitchFamily="34" charset="0"/>
              </a:rPr>
              <a:t>adjust </a:t>
            </a:r>
            <a:r>
              <a:rPr lang="en-US" sz="1400" dirty="0">
                <a:latin typeface="Century Gothic" panose="020B0502020202020204" pitchFamily="34" charset="0"/>
              </a:rPr>
              <a:t>data </a:t>
            </a:r>
            <a:r>
              <a:rPr lang="en-US" sz="1400" dirty="0" smtClean="0">
                <a:latin typeface="Century Gothic" panose="020B0502020202020204" pitchFamily="34" charset="0"/>
              </a:rPr>
              <a:t>and/or </a:t>
            </a:r>
            <a:r>
              <a:rPr lang="en-US" sz="1400" dirty="0">
                <a:latin typeface="Century Gothic" panose="020B0502020202020204" pitchFamily="34" charset="0"/>
              </a:rPr>
              <a:t>emphasize more recent data rather than utilizing simple computational techniques that treat all asset class history as </a:t>
            </a:r>
            <a:r>
              <a:rPr lang="en-US" sz="1400" dirty="0" smtClean="0">
                <a:latin typeface="Century Gothic" panose="020B0502020202020204" pitchFamily="34" charset="0"/>
              </a:rPr>
              <a:t>equivalent.</a:t>
            </a:r>
            <a:endParaRPr lang="en-US" sz="1400" dirty="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ea typeface="+mj-ea"/>
                <a:cs typeface="+mj-cs"/>
              </a:rPr>
              <a:t>Where does the assumption construction process start?</a:t>
            </a:r>
          </a:p>
        </p:txBody>
      </p:sp>
    </p:spTree>
    <p:extLst>
      <p:ext uri="{BB962C8B-B14F-4D97-AF65-F5344CB8AC3E}">
        <p14:creationId xmlns:p14="http://schemas.microsoft.com/office/powerpoint/2010/main" val="14769598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68448" y="1323230"/>
            <a:ext cx="8862849" cy="5527784"/>
          </a:xfrm>
          <a:prstGeom prst="rect">
            <a:avLst/>
          </a:prstGeom>
        </p:spPr>
        <p:txBody>
          <a:bodyPr>
            <a:normAutofit/>
          </a:bodyPr>
          <a:lstStyle/>
          <a:p>
            <a:pPr algn="just">
              <a:lnSpc>
                <a:spcPct val="150000"/>
              </a:lnSpc>
            </a:pPr>
            <a:r>
              <a:rPr lang="en-US" sz="1400" dirty="0">
                <a:latin typeface="Century Gothic" panose="020B0502020202020204" pitchFamily="34" charset="0"/>
              </a:rPr>
              <a:t>The equity risk premium is an important input variable  </a:t>
            </a:r>
          </a:p>
          <a:p>
            <a:pPr lvl="1" algn="just">
              <a:lnSpc>
                <a:spcPct val="150000"/>
              </a:lnSpc>
              <a:buFont typeface="Calibri" panose="020F0502020204030204" pitchFamily="34" charset="0"/>
              <a:buChar char="―"/>
            </a:pPr>
            <a:r>
              <a:rPr lang="en-US" sz="1400" dirty="0">
                <a:latin typeface="Century Gothic" panose="020B0502020202020204" pitchFamily="34" charset="0"/>
              </a:rPr>
              <a:t>Typically the largest portfolio allocation – will influence the total fund expected return</a:t>
            </a:r>
          </a:p>
          <a:p>
            <a:pPr lvl="1" algn="just">
              <a:lnSpc>
                <a:spcPct val="150000"/>
              </a:lnSpc>
              <a:buFont typeface="Calibri" panose="020F0502020204030204" pitchFamily="34" charset="0"/>
              <a:buChar char="―"/>
            </a:pPr>
            <a:r>
              <a:rPr lang="en-US" sz="1400" dirty="0">
                <a:latin typeface="Century Gothic" panose="020B0502020202020204" pitchFamily="34" charset="0"/>
              </a:rPr>
              <a:t>Building block for other asset class returns </a:t>
            </a:r>
          </a:p>
          <a:p>
            <a:pPr algn="just">
              <a:lnSpc>
                <a:spcPct val="150000"/>
              </a:lnSpc>
            </a:pPr>
            <a:endParaRPr lang="en-US" sz="1400" dirty="0"/>
          </a:p>
          <a:p>
            <a:pPr algn="just">
              <a:lnSpc>
                <a:spcPct val="150000"/>
              </a:lnSpc>
            </a:pPr>
            <a:r>
              <a:rPr lang="en-US" sz="1400" dirty="0">
                <a:latin typeface="Century Gothic" panose="020B0502020202020204" pitchFamily="34" charset="0"/>
              </a:rPr>
              <a:t>We compare estimates derived from analysis of historical risk premiums and risk premium trend extrapolations to risk premium estimates derived via fundamental models. </a:t>
            </a:r>
          </a:p>
          <a:p>
            <a:pPr marL="0" indent="0" algn="just">
              <a:lnSpc>
                <a:spcPct val="150000"/>
              </a:lnSpc>
              <a:buNone/>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Our first step is to compute estimates of long-term equity risk premium utilizing a basic dividend discount model</a:t>
            </a:r>
            <a:r>
              <a:rPr lang="en-US" sz="1400" dirty="0" smtClean="0">
                <a:latin typeface="Century Gothic" panose="020B0502020202020204" pitchFamily="34" charset="0"/>
              </a:rPr>
              <a:t>:</a:t>
            </a:r>
            <a:endParaRPr lang="en-US" sz="1400" dirty="0"/>
          </a:p>
          <a:p>
            <a:pPr lvl="1" algn="just">
              <a:lnSpc>
                <a:spcPct val="150000"/>
              </a:lnSpc>
              <a:buFont typeface="Century Gothic" panose="020B0502020202020204" pitchFamily="34" charset="0"/>
              <a:buChar char="―"/>
            </a:pPr>
            <a:r>
              <a:rPr lang="en-US" sz="1400" dirty="0" err="1">
                <a:latin typeface="Century Gothic" panose="020B0502020202020204" pitchFamily="34" charset="0"/>
              </a:rPr>
              <a:t>RPe</a:t>
            </a:r>
            <a:r>
              <a:rPr lang="en-US" sz="1400" dirty="0">
                <a:latin typeface="Century Gothic" panose="020B0502020202020204" pitchFamily="34" charset="0"/>
              </a:rPr>
              <a:t> = D/P + g - </a:t>
            </a:r>
            <a:r>
              <a:rPr lang="en-US" sz="1400" dirty="0" err="1">
                <a:latin typeface="Century Gothic" panose="020B0502020202020204" pitchFamily="34" charset="0"/>
              </a:rPr>
              <a:t>Rf</a:t>
            </a:r>
            <a:r>
              <a:rPr lang="en-US" sz="1400" dirty="0">
                <a:latin typeface="Century Gothic" panose="020B0502020202020204" pitchFamily="34" charset="0"/>
              </a:rPr>
              <a:t> ± [impact due to valuation changes</a:t>
            </a:r>
            <a:r>
              <a:rPr lang="en-US" sz="1400" dirty="0" smtClean="0">
                <a:latin typeface="Century Gothic" panose="020B0502020202020204" pitchFamily="34" charset="0"/>
              </a:rPr>
              <a:t>]</a:t>
            </a:r>
            <a:endParaRPr lang="en-US" sz="1400" dirty="0"/>
          </a:p>
          <a:p>
            <a:pPr marL="0" indent="0" algn="just" eaLnBrk="0" hangingPunct="0">
              <a:lnSpc>
                <a:spcPct val="150000"/>
              </a:lnSpc>
              <a:buNone/>
            </a:pPr>
            <a:r>
              <a:rPr lang="en-US" sz="1400" dirty="0">
                <a:latin typeface="Century Gothic" panose="020B0502020202020204" pitchFamily="34" charset="0"/>
              </a:rPr>
              <a:t>where:</a:t>
            </a:r>
          </a:p>
          <a:p>
            <a:pPr lvl="1" algn="just">
              <a:lnSpc>
                <a:spcPct val="150000"/>
              </a:lnSpc>
              <a:buFont typeface="Calibri" panose="020F0502020204030204" pitchFamily="34" charset="0"/>
              <a:buChar char="―"/>
            </a:pPr>
            <a:r>
              <a:rPr lang="en-US" sz="1400" dirty="0" err="1">
                <a:latin typeface="Century Gothic" panose="020B0502020202020204" pitchFamily="34" charset="0"/>
              </a:rPr>
              <a:t>RPe</a:t>
            </a:r>
            <a:r>
              <a:rPr lang="en-US" sz="1400" dirty="0">
                <a:latin typeface="Century Gothic" panose="020B0502020202020204" pitchFamily="34" charset="0"/>
              </a:rPr>
              <a:t> is the estimated equity risk premium</a:t>
            </a:r>
          </a:p>
          <a:p>
            <a:pPr lvl="1" algn="just">
              <a:lnSpc>
                <a:spcPct val="150000"/>
              </a:lnSpc>
              <a:buFont typeface="Calibri" panose="020F0502020204030204" pitchFamily="34" charset="0"/>
              <a:buChar char="―"/>
            </a:pPr>
            <a:r>
              <a:rPr lang="en-US" sz="1400" dirty="0">
                <a:latin typeface="Century Gothic" panose="020B0502020202020204" pitchFamily="34" charset="0"/>
              </a:rPr>
              <a:t>D/P is the current dividend yield</a:t>
            </a:r>
          </a:p>
          <a:p>
            <a:pPr lvl="1" algn="just">
              <a:lnSpc>
                <a:spcPct val="150000"/>
              </a:lnSpc>
              <a:buFont typeface="Calibri" panose="020F0502020204030204" pitchFamily="34" charset="0"/>
              <a:buChar char="―"/>
            </a:pPr>
            <a:r>
              <a:rPr lang="en-US" sz="1400" dirty="0">
                <a:latin typeface="Century Gothic" panose="020B0502020202020204" pitchFamily="34" charset="0"/>
              </a:rPr>
              <a:t>g is the long-term real dividend growth rate, and</a:t>
            </a:r>
          </a:p>
          <a:p>
            <a:pPr lvl="1" algn="just">
              <a:lnSpc>
                <a:spcPct val="150000"/>
              </a:lnSpc>
              <a:buFont typeface="Calibri" panose="020F0502020204030204" pitchFamily="34" charset="0"/>
              <a:buChar char="―"/>
            </a:pPr>
            <a:r>
              <a:rPr lang="en-US" sz="1400" dirty="0" err="1">
                <a:latin typeface="Century Gothic" panose="020B0502020202020204" pitchFamily="34" charset="0"/>
              </a:rPr>
              <a:t>Rf</a:t>
            </a:r>
            <a:r>
              <a:rPr lang="en-US" sz="1400" dirty="0">
                <a:latin typeface="Century Gothic" panose="020B0502020202020204" pitchFamily="34" charset="0"/>
              </a:rPr>
              <a:t> is the real risk-free rate.</a:t>
            </a: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smtClean="0">
                <a:solidFill>
                  <a:srgbClr val="469AC5"/>
                </a:solidFill>
                <a:latin typeface="Palatino Linotype" pitchFamily="18" charset="0"/>
                <a:ea typeface="+mj-ea"/>
                <a:cs typeface="+mj-cs"/>
              </a:rPr>
              <a:t>Setting Risk Premium: U.S</a:t>
            </a:r>
            <a:r>
              <a:rPr lang="en-US" sz="3000" kern="1800" dirty="0">
                <a:solidFill>
                  <a:srgbClr val="469AC5"/>
                </a:solidFill>
                <a:latin typeface="Palatino Linotype" pitchFamily="18" charset="0"/>
                <a:ea typeface="+mj-ea"/>
                <a:cs typeface="+mj-cs"/>
              </a:rPr>
              <a:t>. Equity</a:t>
            </a:r>
          </a:p>
        </p:txBody>
      </p:sp>
    </p:spTree>
    <p:extLst>
      <p:ext uri="{BB962C8B-B14F-4D97-AF65-F5344CB8AC3E}">
        <p14:creationId xmlns:p14="http://schemas.microsoft.com/office/powerpoint/2010/main" val="31717235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36176" y="1387775"/>
            <a:ext cx="8862849" cy="5695949"/>
          </a:xfrm>
          <a:prstGeom prst="rect">
            <a:avLst/>
          </a:prstGeom>
        </p:spPr>
        <p:txBody>
          <a:bodyPr>
            <a:noAutofit/>
          </a:bodyPr>
          <a:lstStyle/>
          <a:p>
            <a:pPr algn="just">
              <a:lnSpc>
                <a:spcPct val="150000"/>
              </a:lnSpc>
            </a:pPr>
            <a:r>
              <a:rPr lang="en-US" sz="1400" dirty="0">
                <a:latin typeface="Century Gothic" panose="020B0502020202020204" pitchFamily="34" charset="0"/>
              </a:rPr>
              <a:t>For strategic asset allocation purposes, PCA believes that it is difficult to predict whether one large </a:t>
            </a:r>
            <a:r>
              <a:rPr lang="en-US" sz="1400" dirty="0" smtClean="0">
                <a:latin typeface="Century Gothic" panose="020B0502020202020204" pitchFamily="34" charset="0"/>
              </a:rPr>
              <a:t>developed public </a:t>
            </a:r>
            <a:r>
              <a:rPr lang="en-US" sz="1400" dirty="0">
                <a:latin typeface="Century Gothic" panose="020B0502020202020204" pitchFamily="34" charset="0"/>
              </a:rPr>
              <a:t>equity capital market (multi-trillion dollar market with thousands of publicly-held companies) will outperform another over an extended investment horizon. </a:t>
            </a:r>
          </a:p>
          <a:p>
            <a:pPr algn="just">
              <a:lnSpc>
                <a:spcPct val="150000"/>
              </a:lnSpc>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We assume that the rate of economic growth in </a:t>
            </a:r>
            <a:r>
              <a:rPr lang="en-US" sz="1400" dirty="0" smtClean="0">
                <a:latin typeface="Century Gothic" panose="020B0502020202020204" pitchFamily="34" charset="0"/>
              </a:rPr>
              <a:t>emerging </a:t>
            </a:r>
            <a:r>
              <a:rPr lang="en-US" sz="1400" dirty="0">
                <a:latin typeface="Century Gothic" panose="020B0502020202020204" pitchFamily="34" charset="0"/>
              </a:rPr>
              <a:t>markets will continue to outpace that of developed markets for the foreseeable future. </a:t>
            </a:r>
            <a:r>
              <a:rPr lang="en-US" sz="1400" dirty="0" smtClean="0">
                <a:latin typeface="Century Gothic" panose="020B0502020202020204" pitchFamily="34" charset="0"/>
              </a:rPr>
              <a:t> Since Emerging Markets are included with non-U.S. equity they collectively have a higher return than U.S. equity.</a:t>
            </a:r>
            <a:endParaRPr lang="en-US" sz="1400" dirty="0">
              <a:latin typeface="Century Gothic" panose="020B0502020202020204" pitchFamily="34" charset="0"/>
            </a:endParaRPr>
          </a:p>
          <a:p>
            <a:pPr algn="just">
              <a:lnSpc>
                <a:spcPct val="150000"/>
              </a:lnSpc>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The valuation level of developed markets outside of the U.S. is currently considerably lower than that of the U.S. markets. </a:t>
            </a:r>
          </a:p>
          <a:p>
            <a:pPr algn="just">
              <a:lnSpc>
                <a:spcPct val="150000"/>
              </a:lnSpc>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Therefore, the equity risk premium for non-U.S. equities is set to be </a:t>
            </a:r>
            <a:r>
              <a:rPr lang="en-US" sz="1400" dirty="0" smtClean="0">
                <a:latin typeface="Century Gothic" panose="020B0502020202020204" pitchFamily="34" charset="0"/>
              </a:rPr>
              <a:t>1.0% </a:t>
            </a:r>
            <a:r>
              <a:rPr lang="en-US" sz="1400" dirty="0">
                <a:latin typeface="Century Gothic" panose="020B0502020202020204" pitchFamily="34" charset="0"/>
              </a:rPr>
              <a:t>higher than the U.S. equity premium, and the global equity risk premium is set to be </a:t>
            </a:r>
            <a:r>
              <a:rPr lang="en-US" sz="1400" dirty="0" smtClean="0">
                <a:latin typeface="Century Gothic" panose="020B0502020202020204" pitchFamily="34" charset="0"/>
              </a:rPr>
              <a:t>0.60% </a:t>
            </a:r>
            <a:r>
              <a:rPr lang="en-US" sz="1400" dirty="0">
                <a:latin typeface="Century Gothic" panose="020B0502020202020204" pitchFamily="34" charset="0"/>
              </a:rPr>
              <a:t>higher</a:t>
            </a:r>
            <a:r>
              <a:rPr lang="en-US" sz="1400" dirty="0" smtClean="0">
                <a:latin typeface="Century Gothic" panose="020B0502020202020204" pitchFamily="34" charset="0"/>
              </a:rPr>
              <a:t>.</a:t>
            </a:r>
            <a:endParaRPr lang="en-US" sz="14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rPr>
              <a:t>Setting Risk Premium: </a:t>
            </a:r>
            <a:r>
              <a:rPr lang="en-US" sz="3000" kern="1800" dirty="0" smtClean="0">
                <a:solidFill>
                  <a:srgbClr val="469AC5"/>
                </a:solidFill>
                <a:latin typeface="Palatino Linotype" pitchFamily="18" charset="0"/>
                <a:ea typeface="+mj-ea"/>
                <a:cs typeface="+mj-cs"/>
              </a:rPr>
              <a:t>Non-U.S</a:t>
            </a:r>
            <a:r>
              <a:rPr lang="en-US" sz="3000" kern="1800" dirty="0">
                <a:solidFill>
                  <a:srgbClr val="469AC5"/>
                </a:solidFill>
                <a:latin typeface="Palatino Linotype" pitchFamily="18" charset="0"/>
                <a:ea typeface="+mj-ea"/>
                <a:cs typeface="+mj-cs"/>
              </a:rPr>
              <a:t>. Equity </a:t>
            </a:r>
          </a:p>
        </p:txBody>
      </p:sp>
    </p:spTree>
    <p:extLst>
      <p:ext uri="{BB962C8B-B14F-4D97-AF65-F5344CB8AC3E}">
        <p14:creationId xmlns:p14="http://schemas.microsoft.com/office/powerpoint/2010/main" val="8159963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599" y="1398534"/>
            <a:ext cx="9033735" cy="5527784"/>
          </a:xfrm>
          <a:prstGeom prst="rect">
            <a:avLst/>
          </a:prstGeom>
        </p:spPr>
        <p:txBody>
          <a:bodyPr>
            <a:normAutofit fontScale="92500" lnSpcReduction="20000"/>
          </a:bodyPr>
          <a:lstStyle/>
          <a:p>
            <a:pPr algn="just">
              <a:lnSpc>
                <a:spcPct val="150000"/>
              </a:lnSpc>
            </a:pPr>
            <a:r>
              <a:rPr lang="en-US" sz="1500" dirty="0">
                <a:latin typeface="Century Gothic" panose="020B0502020202020204" pitchFamily="34" charset="0"/>
              </a:rPr>
              <a:t>PCA applies the same general approach for estimating the expected fixed income risk premium return as that applied in establishing equity risk premium returns: </a:t>
            </a:r>
          </a:p>
          <a:p>
            <a:pPr marL="800100" lvl="1" indent="-400050" algn="just">
              <a:buFont typeface="+mj-lt"/>
              <a:buAutoNum type="romanLcPeriod"/>
            </a:pPr>
            <a:r>
              <a:rPr lang="en-US" sz="1300" dirty="0">
                <a:latin typeface="Century Gothic" panose="020B0502020202020204" pitchFamily="34" charset="0"/>
              </a:rPr>
              <a:t>E</a:t>
            </a:r>
            <a:r>
              <a:rPr lang="en-US" sz="1300" dirty="0" smtClean="0">
                <a:latin typeface="Century Gothic" panose="020B0502020202020204" pitchFamily="34" charset="0"/>
              </a:rPr>
              <a:t>xamine </a:t>
            </a:r>
            <a:r>
              <a:rPr lang="en-US" sz="1300" dirty="0">
                <a:latin typeface="Century Gothic" panose="020B0502020202020204" pitchFamily="34" charset="0"/>
              </a:rPr>
              <a:t>trends of the historical fixed income risk premium and </a:t>
            </a:r>
          </a:p>
          <a:p>
            <a:pPr marL="800100" lvl="1" indent="-400050" algn="just">
              <a:buFont typeface="+mj-lt"/>
              <a:buAutoNum type="romanLcPeriod"/>
            </a:pPr>
            <a:r>
              <a:rPr lang="en-US" sz="1300" dirty="0">
                <a:latin typeface="Century Gothic" panose="020B0502020202020204" pitchFamily="34" charset="0"/>
              </a:rPr>
              <a:t>A</a:t>
            </a:r>
            <a:r>
              <a:rPr lang="en-US" sz="1300" dirty="0" smtClean="0">
                <a:latin typeface="Century Gothic" panose="020B0502020202020204" pitchFamily="34" charset="0"/>
              </a:rPr>
              <a:t>ssess </a:t>
            </a:r>
            <a:r>
              <a:rPr lang="en-US" sz="1300" dirty="0">
                <a:latin typeface="Century Gothic" panose="020B0502020202020204" pitchFamily="34" charset="0"/>
              </a:rPr>
              <a:t>market-based fundamentals. Within fixed income, cash flows and cash flow growth are less uncertain than in the equity markets and long-term appreciation of underlying principal does not occur under equilibrium conditions.</a:t>
            </a:r>
          </a:p>
          <a:p>
            <a:pPr marL="800100" lvl="1" indent="-400050" algn="just">
              <a:buFont typeface="+mj-lt"/>
              <a:buAutoNum type="romanLcPeriod"/>
            </a:pPr>
            <a:r>
              <a:rPr lang="en-US" sz="1300" dirty="0">
                <a:latin typeface="Century Gothic" panose="020B0502020202020204" pitchFamily="34" charset="0"/>
              </a:rPr>
              <a:t>A</a:t>
            </a:r>
            <a:r>
              <a:rPr lang="en-US" sz="1300" dirty="0" smtClean="0">
                <a:latin typeface="Century Gothic" panose="020B0502020202020204" pitchFamily="34" charset="0"/>
              </a:rPr>
              <a:t>s </a:t>
            </a:r>
            <a:r>
              <a:rPr lang="en-US" sz="1300" dirty="0">
                <a:latin typeface="Century Gothic" panose="020B0502020202020204" pitchFamily="34" charset="0"/>
              </a:rPr>
              <a:t>a result, current yields-to-maturity across the fixed income spectrum provide key baselines from which to begin projecting long-term return expectations. </a:t>
            </a:r>
          </a:p>
          <a:p>
            <a:pPr marL="800100" lvl="1" indent="-400050" algn="just">
              <a:buFont typeface="+mj-lt"/>
              <a:buAutoNum type="romanLcPeriod"/>
            </a:pPr>
            <a:r>
              <a:rPr lang="en-US" sz="1300" dirty="0">
                <a:latin typeface="Century Gothic" panose="020B0502020202020204" pitchFamily="34" charset="0"/>
              </a:rPr>
              <a:t>From this point, analyses of risk premium trends and the current interest rate environment are then used to adjust the yield-to-maturity to arrive at a final estimate for the Fixed Income risk premium return.</a:t>
            </a:r>
          </a:p>
          <a:p>
            <a:pPr marL="0" indent="0" algn="just">
              <a:buNone/>
            </a:pPr>
            <a:endParaRPr lang="en-US" sz="1300" dirty="0">
              <a:latin typeface="Century Gothic" panose="020B0502020202020204" pitchFamily="34" charset="0"/>
            </a:endParaRPr>
          </a:p>
          <a:p>
            <a:pPr algn="just">
              <a:lnSpc>
                <a:spcPct val="150000"/>
              </a:lnSpc>
            </a:pPr>
            <a:r>
              <a:rPr lang="en-US" sz="1500" dirty="0">
                <a:latin typeface="Century Gothic" panose="020B0502020202020204" pitchFamily="34" charset="0"/>
              </a:rPr>
              <a:t>In this current investment cycle we believe a major factor influencing the Core Fixed Income return will be rising interest rates in future</a:t>
            </a:r>
          </a:p>
          <a:p>
            <a:pPr algn="just">
              <a:lnSpc>
                <a:spcPct val="150000"/>
              </a:lnSpc>
            </a:pPr>
            <a:endParaRPr lang="en-US" sz="1500" dirty="0">
              <a:latin typeface="Century Gothic" panose="020B0502020202020204" pitchFamily="34" charset="0"/>
            </a:endParaRPr>
          </a:p>
          <a:p>
            <a:pPr algn="just">
              <a:lnSpc>
                <a:spcPct val="150000"/>
              </a:lnSpc>
            </a:pPr>
            <a:r>
              <a:rPr lang="en-US" sz="1500" dirty="0">
                <a:latin typeface="Century Gothic" panose="020B0502020202020204" pitchFamily="34" charset="0"/>
              </a:rPr>
              <a:t>The recent past saw big return contribution from price appreciation relative to income for Fixed Income assets </a:t>
            </a:r>
          </a:p>
          <a:p>
            <a:pPr algn="just">
              <a:lnSpc>
                <a:spcPct val="150000"/>
              </a:lnSpc>
            </a:pPr>
            <a:endParaRPr lang="en-US" sz="1500" dirty="0">
              <a:latin typeface="Century Gothic" panose="020B0502020202020204" pitchFamily="34" charset="0"/>
            </a:endParaRPr>
          </a:p>
          <a:p>
            <a:pPr algn="just">
              <a:lnSpc>
                <a:spcPct val="150000"/>
              </a:lnSpc>
            </a:pPr>
            <a:r>
              <a:rPr lang="en-US" sz="1500" dirty="0">
                <a:latin typeface="Century Gothic" panose="020B0502020202020204" pitchFamily="34" charset="0"/>
              </a:rPr>
              <a:t>We assume that over the next 10 years that income will be a bigger contribution to return as appreciation turns marginally negative </a:t>
            </a:r>
          </a:p>
          <a:p>
            <a:pPr algn="just">
              <a:lnSpc>
                <a:spcPct val="150000"/>
              </a:lnSpc>
            </a:pPr>
            <a:endParaRPr lang="en-US" sz="1500" dirty="0">
              <a:latin typeface="Century Gothic" panose="020B0502020202020204" pitchFamily="34" charset="0"/>
            </a:endParaRPr>
          </a:p>
          <a:p>
            <a:pPr algn="just">
              <a:lnSpc>
                <a:spcPct val="150000"/>
              </a:lnSpc>
            </a:pPr>
            <a:r>
              <a:rPr lang="en-US" sz="1500" dirty="0">
                <a:latin typeface="Century Gothic" panose="020B0502020202020204" pitchFamily="34" charset="0"/>
              </a:rPr>
              <a:t>In addition we assume credit will account for the majority of Fixed Income real returns </a:t>
            </a: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rPr>
              <a:t>Setting Risk Premium: </a:t>
            </a:r>
            <a:r>
              <a:rPr lang="en-US" sz="3000" kern="1800" dirty="0" smtClean="0">
                <a:solidFill>
                  <a:srgbClr val="469AC5"/>
                </a:solidFill>
                <a:latin typeface="Palatino Linotype" pitchFamily="18" charset="0"/>
                <a:ea typeface="+mj-ea"/>
                <a:cs typeface="+mj-cs"/>
              </a:rPr>
              <a:t>Fixed </a:t>
            </a:r>
            <a:r>
              <a:rPr lang="en-US" sz="3000" kern="1800" dirty="0">
                <a:solidFill>
                  <a:srgbClr val="469AC5"/>
                </a:solidFill>
                <a:latin typeface="Palatino Linotype" pitchFamily="18" charset="0"/>
                <a:ea typeface="+mj-ea"/>
                <a:cs typeface="+mj-cs"/>
              </a:rPr>
              <a:t>Income</a:t>
            </a:r>
          </a:p>
        </p:txBody>
      </p:sp>
    </p:spTree>
    <p:extLst>
      <p:ext uri="{BB962C8B-B14F-4D97-AF65-F5344CB8AC3E}">
        <p14:creationId xmlns:p14="http://schemas.microsoft.com/office/powerpoint/2010/main" val="29374053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599" y="1398534"/>
            <a:ext cx="8862849" cy="5527784"/>
          </a:xfrm>
          <a:prstGeom prst="rect">
            <a:avLst/>
          </a:prstGeom>
        </p:spPr>
        <p:txBody>
          <a:bodyPr>
            <a:normAutofit/>
          </a:bodyPr>
          <a:lstStyle/>
          <a:p>
            <a:pPr algn="just">
              <a:lnSpc>
                <a:spcPct val="150000"/>
              </a:lnSpc>
            </a:pPr>
            <a:r>
              <a:rPr lang="en-US" sz="1400" dirty="0" smtClean="0">
                <a:latin typeface="Century Gothic" panose="020B0502020202020204" pitchFamily="34" charset="0"/>
              </a:rPr>
              <a:t>Neither of these </a:t>
            </a:r>
            <a:r>
              <a:rPr lang="en-US" sz="1400" dirty="0">
                <a:latin typeface="Century Gothic" panose="020B0502020202020204" pitchFamily="34" charset="0"/>
              </a:rPr>
              <a:t>asset classes </a:t>
            </a:r>
            <a:r>
              <a:rPr lang="en-US" sz="1400" dirty="0" smtClean="0">
                <a:latin typeface="Century Gothic" panose="020B0502020202020204" pitchFamily="34" charset="0"/>
              </a:rPr>
              <a:t>lend </a:t>
            </a:r>
            <a:r>
              <a:rPr lang="en-US" sz="1400" dirty="0">
                <a:latin typeface="Century Gothic" panose="020B0502020202020204" pitchFamily="34" charset="0"/>
              </a:rPr>
              <a:t>themselves well to statistical procedures utilized by the Capital Asset Pricing Model. </a:t>
            </a:r>
          </a:p>
          <a:p>
            <a:pPr algn="just">
              <a:lnSpc>
                <a:spcPct val="150000"/>
              </a:lnSpc>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A key reason for this problem is that these asset classes are not marked-to-market on a near-continuous basis as is the case with the other publicly-traded asset classes. </a:t>
            </a:r>
          </a:p>
          <a:p>
            <a:pPr algn="just">
              <a:lnSpc>
                <a:spcPct val="150000"/>
              </a:lnSpc>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As a result, more reliance on qualitative and fundamentals-based procedures is necessary for developing return and risk expectations for these classes.</a:t>
            </a:r>
          </a:p>
          <a:p>
            <a:pPr marL="0" indent="0" algn="just">
              <a:lnSpc>
                <a:spcPct val="150000"/>
              </a:lnSpc>
              <a:buNone/>
            </a:pPr>
            <a:r>
              <a:rPr lang="en-US" sz="1400" dirty="0">
                <a:latin typeface="Century Gothic" panose="020B0502020202020204" pitchFamily="34" charset="0"/>
              </a:rPr>
              <a:t> </a:t>
            </a:r>
          </a:p>
          <a:p>
            <a:pPr algn="just">
              <a:lnSpc>
                <a:spcPct val="150000"/>
              </a:lnSpc>
            </a:pPr>
            <a:r>
              <a:rPr lang="en-US" sz="1400" dirty="0">
                <a:latin typeface="Century Gothic" panose="020B0502020202020204" pitchFamily="34" charset="0"/>
              </a:rPr>
              <a:t>As with the other asset classes, PCA examines the trends in each of these asset classes’ risk premium returns. </a:t>
            </a:r>
          </a:p>
          <a:p>
            <a:pPr algn="just">
              <a:lnSpc>
                <a:spcPct val="150000"/>
              </a:lnSpc>
            </a:pPr>
            <a:endParaRPr lang="en-US" sz="1400" dirty="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rPr>
              <a:t>Setting Risk Premium: </a:t>
            </a:r>
            <a:r>
              <a:rPr lang="en-US" sz="3000" kern="1800" dirty="0" smtClean="0">
                <a:solidFill>
                  <a:srgbClr val="469AC5"/>
                </a:solidFill>
                <a:latin typeface="Palatino Linotype" pitchFamily="18" charset="0"/>
                <a:ea typeface="+mj-ea"/>
                <a:cs typeface="+mj-cs"/>
              </a:rPr>
              <a:t>Real </a:t>
            </a:r>
            <a:r>
              <a:rPr lang="en-US" sz="3000" kern="1800" dirty="0">
                <a:solidFill>
                  <a:srgbClr val="469AC5"/>
                </a:solidFill>
                <a:latin typeface="Palatino Linotype" pitchFamily="18" charset="0"/>
                <a:ea typeface="+mj-ea"/>
                <a:cs typeface="+mj-cs"/>
              </a:rPr>
              <a:t>Estate and Private Equity</a:t>
            </a:r>
          </a:p>
        </p:txBody>
      </p:sp>
    </p:spTree>
    <p:extLst>
      <p:ext uri="{BB962C8B-B14F-4D97-AF65-F5344CB8AC3E}">
        <p14:creationId xmlns:p14="http://schemas.microsoft.com/office/powerpoint/2010/main" val="35911135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599" y="1398534"/>
            <a:ext cx="8862849" cy="5527784"/>
          </a:xfrm>
          <a:prstGeom prst="rect">
            <a:avLst/>
          </a:prstGeom>
        </p:spPr>
        <p:txBody>
          <a:bodyPr>
            <a:normAutofit lnSpcReduction="10000"/>
          </a:bodyPr>
          <a:lstStyle/>
          <a:p>
            <a:pPr algn="just">
              <a:lnSpc>
                <a:spcPct val="150000"/>
              </a:lnSpc>
            </a:pPr>
            <a:r>
              <a:rPr lang="en-US" sz="1400" dirty="0">
                <a:latin typeface="Century Gothic" panose="020B0502020202020204" pitchFamily="34" charset="0"/>
              </a:rPr>
              <a:t>The trend of the real estate risk premium return has been to exhibit highly cyclical characteristics, largely attributable to the trending behavior associated with real estate appraisals and capital discount rates that fluctuate only modestly over time compared to other market-based rates.</a:t>
            </a:r>
          </a:p>
          <a:p>
            <a:pPr algn="just">
              <a:lnSpc>
                <a:spcPct val="150000"/>
              </a:lnSpc>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For the core real estate asset class </a:t>
            </a:r>
            <a:r>
              <a:rPr lang="en-US" sz="1400" dirty="0" smtClean="0">
                <a:latin typeface="Century Gothic" panose="020B0502020202020204" pitchFamily="34" charset="0"/>
              </a:rPr>
              <a:t>PCA </a:t>
            </a:r>
            <a:r>
              <a:rPr lang="en-US" sz="1400" dirty="0">
                <a:latin typeface="Century Gothic" panose="020B0502020202020204" pitchFamily="34" charset="0"/>
              </a:rPr>
              <a:t>models its risk premium return as falling between the risk premium returns of stocks and bonds. </a:t>
            </a:r>
          </a:p>
          <a:p>
            <a:pPr algn="just">
              <a:lnSpc>
                <a:spcPct val="150000"/>
              </a:lnSpc>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This approach reflects the common acceptance that real estate is a hybrid asset class offering both potentially high levels of current income (greater than fixed income), while also providing for potential long-term capital appreciation via income growth. </a:t>
            </a:r>
          </a:p>
          <a:p>
            <a:pPr algn="just">
              <a:lnSpc>
                <a:spcPct val="150000"/>
              </a:lnSpc>
            </a:pPr>
            <a:endParaRPr lang="en-US" sz="1400" dirty="0">
              <a:latin typeface="Century Gothic" panose="020B0502020202020204" pitchFamily="34" charset="0"/>
            </a:endParaRPr>
          </a:p>
          <a:p>
            <a:pPr algn="just">
              <a:lnSpc>
                <a:spcPct val="150000"/>
              </a:lnSpc>
            </a:pPr>
            <a:r>
              <a:rPr lang="en-US" sz="1400" dirty="0">
                <a:latin typeface="Century Gothic" panose="020B0502020202020204" pitchFamily="34" charset="0"/>
              </a:rPr>
              <a:t>One other attractive aspect of real estate is that since leases on commercial real estate are typically re-negotiated over time, lease cash flows should grow along with inflation</a:t>
            </a:r>
            <a:r>
              <a:rPr lang="en-US" sz="1400" dirty="0" smtClean="0">
                <a:latin typeface="Century Gothic" panose="020B0502020202020204" pitchFamily="34" charset="0"/>
              </a:rPr>
              <a:t>.</a:t>
            </a:r>
          </a:p>
          <a:p>
            <a:pPr algn="just">
              <a:lnSpc>
                <a:spcPct val="150000"/>
              </a:lnSpc>
            </a:pPr>
            <a:endParaRPr lang="en-US" sz="1400" dirty="0" smtClean="0">
              <a:latin typeface="Century Gothic" panose="020B0502020202020204" pitchFamily="34" charset="0"/>
            </a:endParaRPr>
          </a:p>
          <a:p>
            <a:pPr algn="just">
              <a:lnSpc>
                <a:spcPct val="150000"/>
              </a:lnSpc>
            </a:pPr>
            <a:r>
              <a:rPr lang="en-US" sz="1400" dirty="0" smtClean="0">
                <a:latin typeface="Century Gothic" panose="020B0502020202020204" pitchFamily="34" charset="0"/>
              </a:rPr>
              <a:t>Given the recent strong Real Estate market returns – the Real Estate risk premium has been reduced 50 bp from 2015 assumptions </a:t>
            </a:r>
          </a:p>
          <a:p>
            <a:pPr marL="0" indent="0" algn="just">
              <a:lnSpc>
                <a:spcPct val="150000"/>
              </a:lnSpc>
              <a:buNone/>
            </a:pPr>
            <a:endParaRPr lang="en-US" sz="1400" dirty="0" smtClean="0">
              <a:latin typeface="Century Gothic" panose="020B0502020202020204" pitchFamily="34" charset="0"/>
            </a:endParaRPr>
          </a:p>
          <a:p>
            <a:pPr algn="just">
              <a:lnSpc>
                <a:spcPct val="150000"/>
              </a:lnSpc>
            </a:pPr>
            <a:endParaRPr lang="en-US" sz="1300" dirty="0">
              <a:latin typeface="Century Gothic" panose="020B0502020202020204" pitchFamily="34" charset="0"/>
            </a:endParaRPr>
          </a:p>
          <a:p>
            <a:pPr algn="just">
              <a:lnSpc>
                <a:spcPct val="150000"/>
              </a:lnSpc>
            </a:pPr>
            <a:endParaRPr lang="en-US" sz="1300" dirty="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rPr>
              <a:t>Setting Risk Premium: </a:t>
            </a:r>
            <a:r>
              <a:rPr lang="en-US" sz="3000" kern="1800" dirty="0" smtClean="0">
                <a:solidFill>
                  <a:srgbClr val="469AC5"/>
                </a:solidFill>
                <a:latin typeface="Palatino Linotype" pitchFamily="18" charset="0"/>
                <a:ea typeface="+mj-ea"/>
                <a:cs typeface="+mj-cs"/>
              </a:rPr>
              <a:t>Real </a:t>
            </a:r>
            <a:r>
              <a:rPr lang="en-US" sz="3000" kern="1800" dirty="0">
                <a:solidFill>
                  <a:srgbClr val="469AC5"/>
                </a:solidFill>
                <a:latin typeface="Palatino Linotype" pitchFamily="18" charset="0"/>
                <a:ea typeface="+mj-ea"/>
                <a:cs typeface="+mj-cs"/>
              </a:rPr>
              <a:t>Estate</a:t>
            </a:r>
          </a:p>
        </p:txBody>
      </p:sp>
    </p:spTree>
    <p:extLst>
      <p:ext uri="{BB962C8B-B14F-4D97-AF65-F5344CB8AC3E}">
        <p14:creationId xmlns:p14="http://schemas.microsoft.com/office/powerpoint/2010/main" val="302507552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599" y="1398534"/>
            <a:ext cx="8862849" cy="5527784"/>
          </a:xfrm>
          <a:prstGeom prst="rect">
            <a:avLst/>
          </a:prstGeom>
        </p:spPr>
        <p:txBody>
          <a:bodyPr>
            <a:normAutofit/>
          </a:bodyPr>
          <a:lstStyle/>
          <a:p>
            <a:pPr marR="0" algn="just">
              <a:lnSpc>
                <a:spcPct val="150000"/>
              </a:lnSpc>
              <a:spcAft>
                <a:spcPts val="0"/>
              </a:spcAft>
            </a:pPr>
            <a:r>
              <a:rPr lang="en-US" sz="1400" dirty="0">
                <a:latin typeface="Century Gothic" panose="020B0502020202020204" pitchFamily="34" charset="0"/>
              </a:rPr>
              <a:t>The excess returns expected from private equity typically range from 3.0% to 5.0% annually over public equity counterparts. This premium is often associated with an “illiquidity premium” required by investors. </a:t>
            </a:r>
          </a:p>
          <a:p>
            <a:pPr marR="0" algn="just">
              <a:lnSpc>
                <a:spcPct val="150000"/>
              </a:lnSpc>
              <a:spcAft>
                <a:spcPts val="0"/>
              </a:spcAft>
            </a:pPr>
            <a:endParaRPr lang="en-US" sz="1400" dirty="0">
              <a:latin typeface="Century Gothic" panose="020B0502020202020204" pitchFamily="34" charset="0"/>
            </a:endParaRPr>
          </a:p>
          <a:p>
            <a:pPr marR="0" algn="just">
              <a:lnSpc>
                <a:spcPct val="150000"/>
              </a:lnSpc>
              <a:spcAft>
                <a:spcPts val="0"/>
              </a:spcAft>
            </a:pPr>
            <a:r>
              <a:rPr lang="en-US" sz="1400" dirty="0">
                <a:latin typeface="Century Gothic" panose="020B0502020202020204" pitchFamily="34" charset="0"/>
              </a:rPr>
              <a:t>As with the real estate asset class, PCA begins by assigning a “default position” for the private equity illiquidity premium. PCA then adjusts this illiquidity premium based on its current trend and any key fundamental factors impacting the asset class. The private equity illiquidity premium has varied cyclically over the last 40+ years</a:t>
            </a:r>
          </a:p>
          <a:p>
            <a:pPr algn="just">
              <a:lnSpc>
                <a:spcPct val="150000"/>
              </a:lnSpc>
            </a:pPr>
            <a:endParaRPr lang="en-US" sz="1300" dirty="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rPr>
              <a:t>Setting Risk Premium: </a:t>
            </a:r>
            <a:r>
              <a:rPr lang="en-US" sz="3000" kern="1800" dirty="0" smtClean="0">
                <a:solidFill>
                  <a:srgbClr val="469AC5"/>
                </a:solidFill>
                <a:latin typeface="Palatino Linotype" pitchFamily="18" charset="0"/>
                <a:ea typeface="+mj-ea"/>
                <a:cs typeface="+mj-cs"/>
              </a:rPr>
              <a:t>Private </a:t>
            </a:r>
            <a:r>
              <a:rPr lang="en-US" sz="3000" kern="1800" dirty="0">
                <a:solidFill>
                  <a:srgbClr val="469AC5"/>
                </a:solidFill>
                <a:latin typeface="Palatino Linotype" pitchFamily="18" charset="0"/>
                <a:ea typeface="+mj-ea"/>
                <a:cs typeface="+mj-cs"/>
              </a:rPr>
              <a:t>Equity</a:t>
            </a:r>
          </a:p>
        </p:txBody>
      </p:sp>
    </p:spTree>
    <p:extLst>
      <p:ext uri="{BB962C8B-B14F-4D97-AF65-F5344CB8AC3E}">
        <p14:creationId xmlns:p14="http://schemas.microsoft.com/office/powerpoint/2010/main" val="15672546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19034" y="1408637"/>
            <a:ext cx="8863013" cy="5527675"/>
          </a:xfrm>
          <a:prstGeom prst="rect">
            <a:avLst/>
          </a:prstGeom>
        </p:spPr>
        <p:txBody>
          <a:bodyPr>
            <a:normAutofit/>
          </a:bodyPr>
          <a:lstStyle/>
          <a:p>
            <a:pPr algn="just"/>
            <a:r>
              <a:rPr lang="en-US" sz="1400" dirty="0">
                <a:latin typeface="Century Gothic" panose="020B0502020202020204" pitchFamily="34" charset="0"/>
              </a:rPr>
              <a:t>To begin our risk projection process, we first review asset classes’ historical volatilities. </a:t>
            </a:r>
          </a:p>
          <a:p>
            <a:pPr algn="just"/>
            <a:endParaRPr lang="en-US" sz="1400" dirty="0">
              <a:latin typeface="Century Gothic" panose="020B0502020202020204" pitchFamily="34" charset="0"/>
            </a:endParaRPr>
          </a:p>
          <a:p>
            <a:pPr algn="just"/>
            <a:r>
              <a:rPr lang="en-US" sz="1400" dirty="0">
                <a:latin typeface="Century Gothic" panose="020B0502020202020204" pitchFamily="34" charset="0"/>
              </a:rPr>
              <a:t>For the 89 years ending 2014 (beginning with 1926), the standard deviation of annual returns for U.S. Equity and U.S. Core Fixed Income asset classes were 20.3% and 5.7%, respectively. </a:t>
            </a:r>
          </a:p>
          <a:p>
            <a:pPr algn="just"/>
            <a:endParaRPr lang="en-US" sz="1400" dirty="0">
              <a:latin typeface="Century Gothic" panose="020B0502020202020204" pitchFamily="34" charset="0"/>
            </a:endParaRPr>
          </a:p>
          <a:p>
            <a:pPr algn="just"/>
            <a:r>
              <a:rPr lang="en-US" sz="1400" dirty="0">
                <a:latin typeface="Century Gothic" panose="020B0502020202020204" pitchFamily="34" charset="0"/>
              </a:rPr>
              <a:t>We then compute standard deviations for each discrete 5-year period ending with 2010-2014. Using statistical procedures, we then map out the trend of those discrete observations. </a:t>
            </a:r>
          </a:p>
          <a:p>
            <a:pPr algn="just"/>
            <a:endParaRPr lang="en-US" sz="1400" dirty="0">
              <a:latin typeface="Century Gothic" panose="020B0502020202020204" pitchFamily="34" charset="0"/>
            </a:endParaRPr>
          </a:p>
          <a:p>
            <a:pPr marL="0" indent="0" algn="just">
              <a:buNone/>
            </a:pPr>
            <a:r>
              <a:rPr lang="en-US" sz="1400" u="sng" dirty="0">
                <a:latin typeface="Century Gothic" panose="020B0502020202020204" pitchFamily="34" charset="0"/>
              </a:rPr>
              <a:t>Examples:</a:t>
            </a:r>
            <a:endParaRPr lang="en-US" sz="1400" dirty="0">
              <a:latin typeface="Century Gothic" panose="020B0502020202020204" pitchFamily="34" charset="0"/>
            </a:endParaRPr>
          </a:p>
          <a:p>
            <a:pPr algn="just"/>
            <a:r>
              <a:rPr lang="en-US" sz="1400" dirty="0">
                <a:latin typeface="Century Gothic" panose="020B0502020202020204" pitchFamily="34" charset="0"/>
              </a:rPr>
              <a:t>While the secular trend for </a:t>
            </a:r>
            <a:r>
              <a:rPr lang="en-US" sz="1400" b="1" dirty="0">
                <a:latin typeface="Century Gothic" panose="020B0502020202020204" pitchFamily="34" charset="0"/>
              </a:rPr>
              <a:t>U.S. Equity</a:t>
            </a:r>
            <a:r>
              <a:rPr lang="en-US" sz="1400" dirty="0">
                <a:latin typeface="Century Gothic" panose="020B0502020202020204" pitchFamily="34" charset="0"/>
              </a:rPr>
              <a:t> risk appears to be downward, </a:t>
            </a:r>
            <a:r>
              <a:rPr lang="en-US" sz="1400" b="1" dirty="0">
                <a:latin typeface="Century Gothic" panose="020B0502020202020204" pitchFamily="34" charset="0"/>
              </a:rPr>
              <a:t>U.S. Core Fixed Income </a:t>
            </a:r>
            <a:r>
              <a:rPr lang="en-US" sz="1400" dirty="0">
                <a:latin typeface="Century Gothic" panose="020B0502020202020204" pitchFamily="34" charset="0"/>
              </a:rPr>
              <a:t>risk appears to be cyclical.</a:t>
            </a:r>
          </a:p>
          <a:p>
            <a:pPr algn="just"/>
            <a:endParaRPr lang="en-US" sz="1400" dirty="0">
              <a:latin typeface="Century Gothic" panose="020B0502020202020204" pitchFamily="34" charset="0"/>
            </a:endParaRPr>
          </a:p>
          <a:p>
            <a:pPr algn="just"/>
            <a:r>
              <a:rPr lang="en-US" sz="1400" dirty="0">
                <a:latin typeface="Century Gothic" panose="020B0502020202020204" pitchFamily="34" charset="0"/>
              </a:rPr>
              <a:t>We expect the long-term secular trend of lower </a:t>
            </a:r>
            <a:r>
              <a:rPr lang="en-US" sz="1400" b="1" dirty="0">
                <a:latin typeface="Century Gothic" panose="020B0502020202020204" pitchFamily="34" charset="0"/>
              </a:rPr>
              <a:t>equity</a:t>
            </a:r>
            <a:r>
              <a:rPr lang="en-US" sz="1400" dirty="0">
                <a:latin typeface="Century Gothic" panose="020B0502020202020204" pitchFamily="34" charset="0"/>
              </a:rPr>
              <a:t> risk to continue as the volatility of global output continues to moderate.</a:t>
            </a:r>
          </a:p>
          <a:p>
            <a:pPr algn="just"/>
            <a:endParaRPr lang="en-US" sz="1400" dirty="0">
              <a:latin typeface="Century Gothic" panose="020B0502020202020204" pitchFamily="34" charset="0"/>
            </a:endParaRPr>
          </a:p>
          <a:p>
            <a:pPr algn="just"/>
            <a:r>
              <a:rPr lang="en-US" sz="1400" dirty="0">
                <a:latin typeface="Century Gothic" panose="020B0502020202020204" pitchFamily="34" charset="0"/>
              </a:rPr>
              <a:t>We believe the volatility of </a:t>
            </a:r>
            <a:r>
              <a:rPr lang="en-US" sz="1400" b="1" dirty="0">
                <a:latin typeface="Century Gothic" panose="020B0502020202020204" pitchFamily="34" charset="0"/>
              </a:rPr>
              <a:t>U.S. core fixed income</a:t>
            </a:r>
            <a:r>
              <a:rPr lang="en-US" sz="1400" dirty="0">
                <a:latin typeface="Century Gothic" panose="020B0502020202020204" pitchFamily="34" charset="0"/>
              </a:rPr>
              <a:t> has likely bottomed and could rise in response to a more volatile (less predictable) level of inflation, should that occur. </a:t>
            </a:r>
          </a:p>
          <a:p>
            <a:endParaRPr lang="en-US" sz="1400" dirty="0"/>
          </a:p>
          <a:p>
            <a:pPr marL="0" indent="0">
              <a:buNone/>
            </a:pPr>
            <a:endParaRPr lang="en-US" sz="1400" dirty="0"/>
          </a:p>
          <a:p>
            <a:pPr algn="just">
              <a:lnSpc>
                <a:spcPct val="150000"/>
              </a:lnSpc>
            </a:pPr>
            <a:endParaRPr lang="en-US" sz="1300" dirty="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a:solidFill>
                  <a:srgbClr val="469AC5"/>
                </a:solidFill>
                <a:latin typeface="Palatino Linotype" pitchFamily="18" charset="0"/>
                <a:ea typeface="+mj-ea"/>
                <a:cs typeface="+mj-cs"/>
              </a:rPr>
              <a:t>Return </a:t>
            </a:r>
            <a:r>
              <a:rPr lang="en-US" sz="3000" kern="1800" dirty="0" smtClean="0">
                <a:solidFill>
                  <a:srgbClr val="469AC5"/>
                </a:solidFill>
                <a:latin typeface="Palatino Linotype" pitchFamily="18" charset="0"/>
                <a:ea typeface="+mj-ea"/>
                <a:cs typeface="+mj-cs"/>
              </a:rPr>
              <a:t>Volatility:  U.S. Equity and Fixed Income  </a:t>
            </a:r>
            <a:endParaRPr lang="en-US" sz="30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37406908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65014" y="1418684"/>
            <a:ext cx="9283700" cy="5527675"/>
          </a:xfrm>
          <a:prstGeom prst="rect">
            <a:avLst/>
          </a:prstGeom>
        </p:spPr>
        <p:txBody>
          <a:bodyPr>
            <a:normAutofit/>
          </a:bodyPr>
          <a:lstStyle/>
          <a:p>
            <a:pPr algn="just">
              <a:lnSpc>
                <a:spcPct val="150000"/>
              </a:lnSpc>
            </a:pPr>
            <a:r>
              <a:rPr lang="en-US" sz="1600" dirty="0">
                <a:latin typeface="Century Gothic" panose="020B0502020202020204" pitchFamily="34" charset="0"/>
              </a:rPr>
              <a:t>Several asset class benchmarks have 40 years or less of history (e.g., international equities, non-U.S. and global bonds, real return, private real estate, and private equity). </a:t>
            </a:r>
          </a:p>
          <a:p>
            <a:pPr algn="just">
              <a:lnSpc>
                <a:spcPct val="150000"/>
              </a:lnSpc>
            </a:pPr>
            <a:endParaRPr lang="en-US" sz="1600" dirty="0">
              <a:latin typeface="Century Gothic" panose="020B0502020202020204" pitchFamily="34" charset="0"/>
            </a:endParaRPr>
          </a:p>
          <a:p>
            <a:pPr algn="just">
              <a:lnSpc>
                <a:spcPct val="150000"/>
              </a:lnSpc>
            </a:pPr>
            <a:r>
              <a:rPr lang="en-US" sz="1600" dirty="0">
                <a:latin typeface="Century Gothic" panose="020B0502020202020204" pitchFamily="34" charset="0"/>
              </a:rPr>
              <a:t>As a result, the number of 5-year risk data points is too few to perform any meaningful statistical analysis.</a:t>
            </a:r>
          </a:p>
          <a:p>
            <a:pPr algn="just">
              <a:lnSpc>
                <a:spcPct val="150000"/>
              </a:lnSpc>
            </a:pPr>
            <a:endParaRPr lang="en-US" sz="1600" dirty="0">
              <a:latin typeface="Century Gothic" panose="020B0502020202020204" pitchFamily="34" charset="0"/>
            </a:endParaRPr>
          </a:p>
          <a:p>
            <a:pPr algn="just">
              <a:lnSpc>
                <a:spcPct val="150000"/>
              </a:lnSpc>
            </a:pPr>
            <a:r>
              <a:rPr lang="en-US" sz="1600" dirty="0">
                <a:latin typeface="Century Gothic" panose="020B0502020202020204" pitchFamily="34" charset="0"/>
              </a:rPr>
              <a:t>In these cases, PCA computes historical standard deviations, weighting the most recent periods heavier than prior decades, and combines these estimates with visual inspection of shorter trends to develop future expectations for risk of the strategic class. </a:t>
            </a:r>
          </a:p>
          <a:p>
            <a:pPr algn="just">
              <a:lnSpc>
                <a:spcPct val="150000"/>
              </a:lnSpc>
            </a:pPr>
            <a:endParaRPr lang="en-US" sz="1600" dirty="0">
              <a:latin typeface="Century Gothic" panose="020B0502020202020204" pitchFamily="34" charset="0"/>
            </a:endParaRPr>
          </a:p>
          <a:p>
            <a:pPr algn="just">
              <a:lnSpc>
                <a:spcPct val="150000"/>
              </a:lnSpc>
            </a:pPr>
            <a:r>
              <a:rPr lang="en-US" sz="1600" dirty="0" smtClean="0">
                <a:latin typeface="Century Gothic" panose="020B0502020202020204" pitchFamily="34" charset="0"/>
              </a:rPr>
              <a:t>These procedures are applied to all other asset classes lacking ample history for further statistical trend analysis.</a:t>
            </a:r>
          </a:p>
          <a:p>
            <a:pPr>
              <a:lnSpc>
                <a:spcPct val="150000"/>
              </a:lnSpc>
            </a:pPr>
            <a:endParaRPr lang="en-US" sz="1600" dirty="0"/>
          </a:p>
          <a:p>
            <a:endParaRPr lang="en-US" sz="1400" dirty="0"/>
          </a:p>
          <a:p>
            <a:endParaRPr lang="en-US" sz="1400" dirty="0"/>
          </a:p>
          <a:p>
            <a:pPr algn="just">
              <a:lnSpc>
                <a:spcPct val="150000"/>
              </a:lnSpc>
            </a:pPr>
            <a:endParaRPr lang="en-US" sz="1300" dirty="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64530"/>
          </a:xfrm>
          <a:prstGeom prst="rect">
            <a:avLst/>
          </a:prstGeom>
          <a:noFill/>
        </p:spPr>
        <p:txBody>
          <a:bodyPr wrap="square" lIns="101870" tIns="50935" rIns="101870" bIns="50935">
            <a:spAutoFit/>
          </a:bodyPr>
          <a:lstStyle/>
          <a:p>
            <a:pPr>
              <a:defRPr/>
            </a:pPr>
            <a:r>
              <a:rPr lang="en-US" sz="3000" kern="1800" dirty="0" smtClean="0">
                <a:solidFill>
                  <a:srgbClr val="469AC5"/>
                </a:solidFill>
                <a:latin typeface="Palatino Linotype" pitchFamily="18" charset="0"/>
                <a:ea typeface="+mj-ea"/>
                <a:cs typeface="+mj-cs"/>
              </a:rPr>
              <a:t>Return Volatility: Other Asset </a:t>
            </a:r>
            <a:r>
              <a:rPr lang="en-US" sz="3000" kern="1800" dirty="0">
                <a:solidFill>
                  <a:srgbClr val="469AC5"/>
                </a:solidFill>
                <a:latin typeface="Palatino Linotype" pitchFamily="18" charset="0"/>
                <a:ea typeface="+mj-ea"/>
                <a:cs typeface="+mj-cs"/>
              </a:rPr>
              <a:t>C</a:t>
            </a:r>
            <a:r>
              <a:rPr lang="en-US" sz="3000" kern="1800" dirty="0" smtClean="0">
                <a:solidFill>
                  <a:srgbClr val="469AC5"/>
                </a:solidFill>
                <a:latin typeface="Palatino Linotype" pitchFamily="18" charset="0"/>
                <a:ea typeface="+mj-ea"/>
                <a:cs typeface="+mj-cs"/>
              </a:rPr>
              <a:t>lasses</a:t>
            </a:r>
            <a:endParaRPr lang="en-US" sz="30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9565022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346933" y="1407644"/>
            <a:ext cx="8863013" cy="5704801"/>
          </a:xfrm>
          <a:prstGeom prst="rect">
            <a:avLst/>
          </a:prstGeom>
        </p:spPr>
        <p:txBody>
          <a:bodyPr>
            <a:normAutofit/>
          </a:bodyPr>
          <a:lstStyle/>
          <a:p>
            <a:pPr lvl="0" algn="just">
              <a:lnSpc>
                <a:spcPct val="124000"/>
              </a:lnSpc>
            </a:pPr>
            <a:r>
              <a:rPr lang="en-US" sz="1700" dirty="0" smtClean="0">
                <a:latin typeface="Century Gothic" panose="020B0502020202020204" pitchFamily="34" charset="0"/>
              </a:rPr>
              <a:t>Review PCA / ERSRI capital market assumptions </a:t>
            </a:r>
          </a:p>
          <a:p>
            <a:pPr lvl="1" algn="just">
              <a:lnSpc>
                <a:spcPct val="124000"/>
              </a:lnSpc>
            </a:pPr>
            <a:r>
              <a:rPr lang="en-US" sz="1600" dirty="0" smtClean="0">
                <a:latin typeface="Century Gothic" panose="020B0502020202020204" pitchFamily="34" charset="0"/>
              </a:rPr>
              <a:t>How were return and risk assumptions derived?  </a:t>
            </a:r>
          </a:p>
          <a:p>
            <a:pPr lvl="1" algn="just">
              <a:lnSpc>
                <a:spcPct val="124000"/>
              </a:lnSpc>
            </a:pPr>
            <a:r>
              <a:rPr lang="en-US" sz="1600" dirty="0" smtClean="0">
                <a:latin typeface="Century Gothic" panose="020B0502020202020204" pitchFamily="34" charset="0"/>
              </a:rPr>
              <a:t>SIC approve model input data</a:t>
            </a:r>
          </a:p>
          <a:p>
            <a:pPr lvl="0" algn="just">
              <a:lnSpc>
                <a:spcPct val="124000"/>
              </a:lnSpc>
            </a:pPr>
            <a:endParaRPr lang="en-US" sz="1700" dirty="0">
              <a:latin typeface="Century Gothic" panose="020B0502020202020204" pitchFamily="34" charset="0"/>
            </a:endParaRPr>
          </a:p>
          <a:p>
            <a:pPr algn="just">
              <a:lnSpc>
                <a:spcPct val="124000"/>
              </a:lnSpc>
            </a:pPr>
            <a:r>
              <a:rPr lang="en-US" sz="1700" dirty="0">
                <a:latin typeface="Century Gothic" panose="020B0502020202020204" pitchFamily="34" charset="0"/>
              </a:rPr>
              <a:t>Review model asset class constraints (mix / max allocations)</a:t>
            </a:r>
          </a:p>
          <a:p>
            <a:pPr lvl="1" algn="just">
              <a:lnSpc>
                <a:spcPct val="124000"/>
              </a:lnSpc>
            </a:pPr>
            <a:r>
              <a:rPr lang="en-US" sz="1600" dirty="0" smtClean="0">
                <a:latin typeface="Century Gothic" panose="020B0502020202020204" pitchFamily="34" charset="0"/>
              </a:rPr>
              <a:t>SIC approve </a:t>
            </a:r>
            <a:r>
              <a:rPr lang="en-US" sz="1600" dirty="0">
                <a:latin typeface="Century Gothic" panose="020B0502020202020204" pitchFamily="34" charset="0"/>
              </a:rPr>
              <a:t>model asset class constraints</a:t>
            </a:r>
          </a:p>
          <a:p>
            <a:pPr algn="just">
              <a:lnSpc>
                <a:spcPct val="124000"/>
              </a:lnSpc>
            </a:pPr>
            <a:endParaRPr lang="en-US" sz="1700" dirty="0" smtClean="0">
              <a:latin typeface="Century Gothic" panose="020B0502020202020204" pitchFamily="34" charset="0"/>
            </a:endParaRPr>
          </a:p>
          <a:p>
            <a:pPr algn="just">
              <a:lnSpc>
                <a:spcPct val="124000"/>
              </a:lnSpc>
            </a:pPr>
            <a:r>
              <a:rPr lang="en-US" sz="1700" dirty="0" smtClean="0">
                <a:latin typeface="Century Gothic" panose="020B0502020202020204" pitchFamily="34" charset="0"/>
              </a:rPr>
              <a:t>Review </a:t>
            </a:r>
            <a:r>
              <a:rPr lang="en-US" sz="1700" dirty="0">
                <a:latin typeface="Century Gothic" panose="020B0502020202020204" pitchFamily="34" charset="0"/>
              </a:rPr>
              <a:t>model </a:t>
            </a:r>
            <a:r>
              <a:rPr lang="en-US" sz="1700" dirty="0" smtClean="0">
                <a:latin typeface="Century Gothic" panose="020B0502020202020204" pitchFamily="34" charset="0"/>
              </a:rPr>
              <a:t>Return Resampling </a:t>
            </a:r>
            <a:r>
              <a:rPr lang="en-US" sz="1700" dirty="0">
                <a:latin typeface="Century Gothic" panose="020B0502020202020204" pitchFamily="34" charset="0"/>
              </a:rPr>
              <a:t>process </a:t>
            </a:r>
            <a:endParaRPr lang="en-US" sz="1700" dirty="0" smtClean="0">
              <a:latin typeface="Century Gothic" panose="020B0502020202020204" pitchFamily="34" charset="0"/>
            </a:endParaRPr>
          </a:p>
          <a:p>
            <a:pPr algn="just">
              <a:lnSpc>
                <a:spcPct val="124000"/>
              </a:lnSpc>
            </a:pPr>
            <a:endParaRPr lang="en-US" sz="1700" dirty="0">
              <a:latin typeface="Century Gothic" panose="020B0502020202020204" pitchFamily="34" charset="0"/>
            </a:endParaRPr>
          </a:p>
          <a:p>
            <a:pPr algn="just">
              <a:lnSpc>
                <a:spcPct val="124000"/>
              </a:lnSpc>
            </a:pPr>
            <a:endParaRPr lang="en-US" sz="1700" dirty="0">
              <a:latin typeface="Century Gothic" panose="020B0502020202020204" pitchFamily="34" charset="0"/>
            </a:endParaRPr>
          </a:p>
          <a:p>
            <a:pPr marR="0" algn="just">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95307"/>
          </a:xfrm>
          <a:prstGeom prst="rect">
            <a:avLst/>
          </a:prstGeom>
          <a:noFill/>
        </p:spPr>
        <p:txBody>
          <a:bodyPr wrap="square" lIns="101870" tIns="50935" rIns="101870" bIns="50935">
            <a:spAutoFit/>
          </a:bodyPr>
          <a:lstStyle/>
          <a:p>
            <a:pPr>
              <a:defRPr/>
            </a:pPr>
            <a:r>
              <a:rPr lang="en-US" sz="3200" kern="1800" dirty="0" smtClean="0">
                <a:solidFill>
                  <a:srgbClr val="469AC5"/>
                </a:solidFill>
                <a:latin typeface="Palatino Linotype" pitchFamily="18" charset="0"/>
                <a:ea typeface="+mj-ea"/>
                <a:cs typeface="+mj-cs"/>
              </a:rPr>
              <a:t>Today’s Discussion   </a:t>
            </a:r>
            <a:endParaRPr lang="en-US" sz="32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19624146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pPr>
              <a:defRPr/>
            </a:pPr>
            <a:fld id="{737F9FB1-BF69-416F-8A9A-894B36241A7A}" type="slidenum">
              <a:rPr lang="en-US" smtClean="0">
                <a:solidFill>
                  <a:prstClr val="black">
                    <a:tint val="75000"/>
                  </a:prstClr>
                </a:solidFill>
              </a:rPr>
              <a:pPr>
                <a:defRPr/>
              </a:pPr>
              <a:t>30</a:t>
            </a:fld>
            <a:endParaRPr lang="en-US" dirty="0">
              <a:solidFill>
                <a:prstClr val="black">
                  <a:tint val="75000"/>
                </a:prstClr>
              </a:solidFill>
            </a:endParaRPr>
          </a:p>
        </p:txBody>
      </p:sp>
      <p:sp>
        <p:nvSpPr>
          <p:cNvPr id="7" name="TextBox 6"/>
          <p:cNvSpPr txBox="1"/>
          <p:nvPr/>
        </p:nvSpPr>
        <p:spPr>
          <a:xfrm>
            <a:off x="340964" y="391274"/>
            <a:ext cx="9353366" cy="467288"/>
          </a:xfrm>
          <a:prstGeom prst="rect">
            <a:avLst/>
          </a:prstGeom>
          <a:noFill/>
        </p:spPr>
        <p:txBody>
          <a:bodyPr wrap="square" lIns="112058" tIns="56029" rIns="112058" bIns="56029">
            <a:spAutoFit/>
          </a:bodyPr>
          <a:lstStyle/>
          <a:p>
            <a:pPr algn="just" defTabSz="1005840" fontAlgn="base">
              <a:lnSpc>
                <a:spcPct val="80000"/>
              </a:lnSpc>
              <a:spcBef>
                <a:spcPct val="20000"/>
              </a:spcBef>
              <a:spcAft>
                <a:spcPct val="0"/>
              </a:spcAft>
              <a:defRPr/>
            </a:pPr>
            <a:r>
              <a:rPr lang="en-US" sz="2800" kern="1800" dirty="0" smtClean="0">
                <a:solidFill>
                  <a:srgbClr val="469AC5"/>
                </a:solidFill>
                <a:latin typeface="Palatino Linotype" pitchFamily="18" charset="0"/>
              </a:rPr>
              <a:t>2016 </a:t>
            </a:r>
            <a:r>
              <a:rPr lang="en-US" sz="2800" kern="1800" dirty="0">
                <a:solidFill>
                  <a:srgbClr val="469AC5"/>
                </a:solidFill>
                <a:latin typeface="Palatino Linotype" pitchFamily="18" charset="0"/>
              </a:rPr>
              <a:t>10-Year Capital Market Assumptions: Overview</a:t>
            </a:r>
          </a:p>
        </p:txBody>
      </p:sp>
      <p:graphicFrame>
        <p:nvGraphicFramePr>
          <p:cNvPr id="6" name="Chart 5"/>
          <p:cNvGraphicFramePr>
            <a:graphicFrameLocks/>
          </p:cNvGraphicFramePr>
          <p:nvPr>
            <p:extLst/>
          </p:nvPr>
        </p:nvGraphicFramePr>
        <p:xfrm>
          <a:off x="807811" y="1148152"/>
          <a:ext cx="8420078" cy="3328162"/>
        </p:xfrm>
        <a:graphic>
          <a:graphicData uri="http://schemas.openxmlformats.org/drawingml/2006/chart">
            <c:chart xmlns:c="http://schemas.openxmlformats.org/drawingml/2006/chart" xmlns:r="http://schemas.openxmlformats.org/officeDocument/2006/relationships" r:id="rId2"/>
          </a:graphicData>
        </a:graphic>
      </p:graphicFrame>
      <p:sp>
        <p:nvSpPr>
          <p:cNvPr id="8" name="Rectangle 7"/>
          <p:cNvSpPr/>
          <p:nvPr/>
        </p:nvSpPr>
        <p:spPr>
          <a:xfrm>
            <a:off x="687850" y="6858971"/>
            <a:ext cx="9290991" cy="792396"/>
          </a:xfrm>
          <a:prstGeom prst="rect">
            <a:avLst/>
          </a:prstGeom>
        </p:spPr>
        <p:txBody>
          <a:bodyPr wrap="square">
            <a:spAutoFit/>
          </a:bodyPr>
          <a:lstStyle/>
          <a:p>
            <a:pPr marL="377190" indent="-377190" algn="just" defTabSz="1005840" fontAlgn="base">
              <a:lnSpc>
                <a:spcPct val="107000"/>
              </a:lnSpc>
              <a:spcAft>
                <a:spcPts val="880"/>
              </a:spcAft>
              <a:buFont typeface="Arial" panose="020B0604020202020204" pitchFamily="34" charset="0"/>
              <a:buChar char="•"/>
              <a:tabLst>
                <a:tab pos="502920" algn="l"/>
              </a:tabLst>
            </a:pPr>
            <a:r>
              <a:rPr lang="en-US" sz="121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PCA’s capital market assumptions are in-line with peers and generally near the median</a:t>
            </a:r>
          </a:p>
          <a:p>
            <a:pPr algn="just" defTabSz="1005840" fontAlgn="base">
              <a:lnSpc>
                <a:spcPct val="80000"/>
              </a:lnSpc>
              <a:spcBef>
                <a:spcPct val="20000"/>
              </a:spcBef>
              <a:spcAft>
                <a:spcPct val="0"/>
              </a:spcAft>
            </a:pPr>
            <a:r>
              <a:rPr lang="en-US" sz="1210" dirty="0">
                <a:solidFill>
                  <a:prstClr val="black"/>
                </a:solidFill>
                <a:latin typeface="Century Gothic" panose="020B0502020202020204" pitchFamily="34" charset="0"/>
                <a:ea typeface="Calibri" panose="020F0502020204030204" pitchFamily="34" charset="0"/>
                <a:cs typeface="Times New Roman" panose="02020603050405020304" pitchFamily="18" charset="0"/>
              </a:rPr>
              <a:t> </a:t>
            </a:r>
          </a:p>
          <a:p>
            <a:pPr marL="377190" indent="-377190" algn="just" defTabSz="1005840" fontAlgn="base">
              <a:lnSpc>
                <a:spcPct val="107000"/>
              </a:lnSpc>
              <a:spcAft>
                <a:spcPts val="880"/>
              </a:spcAft>
              <a:buFont typeface="Arial" panose="020B0604020202020204" pitchFamily="34" charset="0"/>
              <a:buChar char="•"/>
              <a:tabLst>
                <a:tab pos="502920" algn="l"/>
              </a:tabLst>
            </a:pPr>
            <a:endParaRPr lang="en-US" sz="1210" dirty="0">
              <a:solidFill>
                <a:prstClr val="black"/>
              </a:solidFill>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nvPr>
        </p:nvGraphicFramePr>
        <p:xfrm>
          <a:off x="341372" y="4512625"/>
          <a:ext cx="9352958" cy="2178030"/>
        </p:xfrm>
        <a:graphic>
          <a:graphicData uri="http://schemas.openxmlformats.org/drawingml/2006/table">
            <a:tbl>
              <a:tblPr>
                <a:tableStyleId>{5C22544A-7EE6-4342-B048-85BDC9FD1C3A}</a:tableStyleId>
              </a:tblPr>
              <a:tblGrid>
                <a:gridCol w="556545">
                  <a:extLst>
                    <a:ext uri="{9D8B030D-6E8A-4147-A177-3AD203B41FA5}">
                      <a16:colId xmlns:a16="http://schemas.microsoft.com/office/drawing/2014/main" xmlns="" val="966075469"/>
                    </a:ext>
                  </a:extLst>
                </a:gridCol>
                <a:gridCol w="603504">
                  <a:extLst>
                    <a:ext uri="{9D8B030D-6E8A-4147-A177-3AD203B41FA5}">
                      <a16:colId xmlns:a16="http://schemas.microsoft.com/office/drawing/2014/main" xmlns="" val="1674549832"/>
                    </a:ext>
                  </a:extLst>
                </a:gridCol>
                <a:gridCol w="542476">
                  <a:extLst>
                    <a:ext uri="{9D8B030D-6E8A-4147-A177-3AD203B41FA5}">
                      <a16:colId xmlns:a16="http://schemas.microsoft.com/office/drawing/2014/main" xmlns="" val="2570869899"/>
                    </a:ext>
                  </a:extLst>
                </a:gridCol>
                <a:gridCol w="542476">
                  <a:extLst>
                    <a:ext uri="{9D8B030D-6E8A-4147-A177-3AD203B41FA5}">
                      <a16:colId xmlns:a16="http://schemas.microsoft.com/office/drawing/2014/main" xmlns="" val="2591661610"/>
                    </a:ext>
                  </a:extLst>
                </a:gridCol>
                <a:gridCol w="124318">
                  <a:extLst>
                    <a:ext uri="{9D8B030D-6E8A-4147-A177-3AD203B41FA5}">
                      <a16:colId xmlns:a16="http://schemas.microsoft.com/office/drawing/2014/main" xmlns="" val="3718873243"/>
                    </a:ext>
                  </a:extLst>
                </a:gridCol>
                <a:gridCol w="556545">
                  <a:extLst>
                    <a:ext uri="{9D8B030D-6E8A-4147-A177-3AD203B41FA5}">
                      <a16:colId xmlns:a16="http://schemas.microsoft.com/office/drawing/2014/main" xmlns="" val="2472388622"/>
                    </a:ext>
                  </a:extLst>
                </a:gridCol>
                <a:gridCol w="603504">
                  <a:extLst>
                    <a:ext uri="{9D8B030D-6E8A-4147-A177-3AD203B41FA5}">
                      <a16:colId xmlns:a16="http://schemas.microsoft.com/office/drawing/2014/main" xmlns="" val="2313261187"/>
                    </a:ext>
                  </a:extLst>
                </a:gridCol>
                <a:gridCol w="542476">
                  <a:extLst>
                    <a:ext uri="{9D8B030D-6E8A-4147-A177-3AD203B41FA5}">
                      <a16:colId xmlns:a16="http://schemas.microsoft.com/office/drawing/2014/main" xmlns="" val="115878173"/>
                    </a:ext>
                  </a:extLst>
                </a:gridCol>
                <a:gridCol w="542476">
                  <a:extLst>
                    <a:ext uri="{9D8B030D-6E8A-4147-A177-3AD203B41FA5}">
                      <a16:colId xmlns:a16="http://schemas.microsoft.com/office/drawing/2014/main" xmlns="" val="1271491350"/>
                    </a:ext>
                  </a:extLst>
                </a:gridCol>
                <a:gridCol w="124318">
                  <a:extLst>
                    <a:ext uri="{9D8B030D-6E8A-4147-A177-3AD203B41FA5}">
                      <a16:colId xmlns:a16="http://schemas.microsoft.com/office/drawing/2014/main" xmlns="" val="1946917885"/>
                    </a:ext>
                  </a:extLst>
                </a:gridCol>
                <a:gridCol w="556545">
                  <a:extLst>
                    <a:ext uri="{9D8B030D-6E8A-4147-A177-3AD203B41FA5}">
                      <a16:colId xmlns:a16="http://schemas.microsoft.com/office/drawing/2014/main" xmlns="" val="4257325433"/>
                    </a:ext>
                  </a:extLst>
                </a:gridCol>
                <a:gridCol w="603504">
                  <a:extLst>
                    <a:ext uri="{9D8B030D-6E8A-4147-A177-3AD203B41FA5}">
                      <a16:colId xmlns:a16="http://schemas.microsoft.com/office/drawing/2014/main" xmlns="" val="4050342214"/>
                    </a:ext>
                  </a:extLst>
                </a:gridCol>
                <a:gridCol w="542476">
                  <a:extLst>
                    <a:ext uri="{9D8B030D-6E8A-4147-A177-3AD203B41FA5}">
                      <a16:colId xmlns:a16="http://schemas.microsoft.com/office/drawing/2014/main" xmlns="" val="4285922333"/>
                    </a:ext>
                  </a:extLst>
                </a:gridCol>
                <a:gridCol w="542476">
                  <a:extLst>
                    <a:ext uri="{9D8B030D-6E8A-4147-A177-3AD203B41FA5}">
                      <a16:colId xmlns:a16="http://schemas.microsoft.com/office/drawing/2014/main" xmlns="" val="896910450"/>
                    </a:ext>
                  </a:extLst>
                </a:gridCol>
                <a:gridCol w="124318">
                  <a:extLst>
                    <a:ext uri="{9D8B030D-6E8A-4147-A177-3AD203B41FA5}">
                      <a16:colId xmlns:a16="http://schemas.microsoft.com/office/drawing/2014/main" xmlns="" val="2919594497"/>
                    </a:ext>
                  </a:extLst>
                </a:gridCol>
                <a:gridCol w="556545">
                  <a:extLst>
                    <a:ext uri="{9D8B030D-6E8A-4147-A177-3AD203B41FA5}">
                      <a16:colId xmlns:a16="http://schemas.microsoft.com/office/drawing/2014/main" xmlns="" val="836498037"/>
                    </a:ext>
                  </a:extLst>
                </a:gridCol>
                <a:gridCol w="603504">
                  <a:extLst>
                    <a:ext uri="{9D8B030D-6E8A-4147-A177-3AD203B41FA5}">
                      <a16:colId xmlns:a16="http://schemas.microsoft.com/office/drawing/2014/main" xmlns="" val="3387157463"/>
                    </a:ext>
                  </a:extLst>
                </a:gridCol>
                <a:gridCol w="542476">
                  <a:extLst>
                    <a:ext uri="{9D8B030D-6E8A-4147-A177-3AD203B41FA5}">
                      <a16:colId xmlns:a16="http://schemas.microsoft.com/office/drawing/2014/main" xmlns="" val="4084839403"/>
                    </a:ext>
                  </a:extLst>
                </a:gridCol>
                <a:gridCol w="542476">
                  <a:extLst>
                    <a:ext uri="{9D8B030D-6E8A-4147-A177-3AD203B41FA5}">
                      <a16:colId xmlns:a16="http://schemas.microsoft.com/office/drawing/2014/main" xmlns="" val="801633175"/>
                    </a:ext>
                  </a:extLst>
                </a:gridCol>
              </a:tblGrid>
              <a:tr h="169523">
                <a:tc gridSpan="4">
                  <a:txBody>
                    <a:bodyPr/>
                    <a:lstStyle/>
                    <a:p>
                      <a:pPr algn="ctr" fontAlgn="b"/>
                      <a:r>
                        <a:rPr lang="en-US" sz="1000" u="none" strike="noStrike" dirty="0">
                          <a:solidFill>
                            <a:schemeClr val="bg1"/>
                          </a:solidFill>
                          <a:effectLst/>
                        </a:rPr>
                        <a:t>US Equity</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solidFill>
                  </a:tcPr>
                </a:tc>
                <a:tc hMerge="1">
                  <a:txBody>
                    <a:bodyPr/>
                    <a:lstStyle/>
                    <a:p>
                      <a:pPr algn="ctr" fontAlgn="b"/>
                      <a:endParaRPr lang="en-US" sz="900" b="0" i="0" u="none" strike="noStrike" dirty="0">
                        <a:solidFill>
                          <a:srgbClr val="000000"/>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tc hMerge="1">
                  <a:txBody>
                    <a:bodyPr/>
                    <a:lstStyle/>
                    <a:p>
                      <a:pPr algn="ctr" fontAlgn="b"/>
                      <a:endParaRPr lang="en-US" sz="900" b="0" i="0" u="none" strike="noStrike" dirty="0">
                        <a:solidFill>
                          <a:srgbClr val="000000"/>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tc hMerge="1">
                  <a:txBody>
                    <a:bodyPr/>
                    <a:lstStyle/>
                    <a:p>
                      <a:pPr algn="ctr" fontAlgn="b"/>
                      <a:endParaRPr lang="en-US" sz="900" b="0" i="0" u="none" strike="noStrike" dirty="0">
                        <a:solidFill>
                          <a:srgbClr val="000000"/>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gridSpan="4">
                  <a:txBody>
                    <a:bodyPr/>
                    <a:lstStyle/>
                    <a:p>
                      <a:pPr algn="ctr" fontAlgn="b"/>
                      <a:r>
                        <a:rPr lang="en-US" sz="1000" u="none" strike="noStrike" dirty="0">
                          <a:solidFill>
                            <a:schemeClr val="bg1"/>
                          </a:solidFill>
                          <a:effectLst/>
                        </a:rPr>
                        <a:t>Fixed Income</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2"/>
                    </a:solidFill>
                  </a:tcPr>
                </a:tc>
                <a:tc hMerge="1">
                  <a:txBody>
                    <a:bodyPr/>
                    <a:lstStyle/>
                    <a:p>
                      <a:endParaRPr lang="en-US"/>
                    </a:p>
                  </a:txBody>
                  <a:tcPr/>
                </a:tc>
                <a:tc hMerge="1">
                  <a:txBody>
                    <a:bodyPr/>
                    <a:lstStyle/>
                    <a:p>
                      <a:pPr algn="ctr" fontAlgn="b"/>
                      <a:endParaRPr lang="en-US" sz="900" b="0" i="0" u="none" strike="noStrike" dirty="0">
                        <a:solidFill>
                          <a:srgbClr val="000000"/>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tc hMerge="1">
                  <a:txBody>
                    <a:bodyPr/>
                    <a:lstStyle/>
                    <a:p>
                      <a:pPr algn="ctr" fontAlgn="b"/>
                      <a:endParaRPr lang="en-US" sz="900" b="0" i="0" u="none" strike="noStrike" dirty="0">
                        <a:solidFill>
                          <a:srgbClr val="000000"/>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gridSpan="4">
                  <a:txBody>
                    <a:bodyPr/>
                    <a:lstStyle/>
                    <a:p>
                      <a:pPr algn="ctr" fontAlgn="b"/>
                      <a:r>
                        <a:rPr lang="en-US" sz="1000" u="none" strike="noStrike" dirty="0">
                          <a:solidFill>
                            <a:schemeClr val="bg1"/>
                          </a:solidFill>
                          <a:effectLst/>
                        </a:rPr>
                        <a:t>Real Estate</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3"/>
                    </a:solidFill>
                  </a:tcPr>
                </a:tc>
                <a:tc hMerge="1">
                  <a:txBody>
                    <a:bodyPr/>
                    <a:lstStyle/>
                    <a:p>
                      <a:endParaRPr lang="en-US"/>
                    </a:p>
                  </a:txBody>
                  <a:tcPr/>
                </a:tc>
                <a:tc hMerge="1">
                  <a:txBody>
                    <a:bodyPr/>
                    <a:lstStyle/>
                    <a:p>
                      <a:pPr algn="ctr" fontAlgn="b"/>
                      <a:endParaRPr lang="en-US" sz="900" b="0" i="0" u="none" strike="noStrike" dirty="0">
                        <a:solidFill>
                          <a:schemeClr val="bg1"/>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tc hMerge="1">
                  <a:txBody>
                    <a:bodyPr/>
                    <a:lstStyle/>
                    <a:p>
                      <a:pPr algn="ctr" fontAlgn="b"/>
                      <a:endParaRPr lang="en-US" sz="900" b="0" i="0" u="none" strike="noStrike" dirty="0">
                        <a:solidFill>
                          <a:schemeClr val="bg1"/>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gridSpan="4">
                  <a:txBody>
                    <a:bodyPr/>
                    <a:lstStyle/>
                    <a:p>
                      <a:pPr algn="ctr" fontAlgn="b"/>
                      <a:r>
                        <a:rPr lang="en-US" sz="1000" u="none" strike="noStrike" dirty="0">
                          <a:solidFill>
                            <a:schemeClr val="bg1"/>
                          </a:solidFill>
                          <a:effectLst/>
                        </a:rPr>
                        <a:t>Private Equity</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4"/>
                    </a:solidFill>
                  </a:tcPr>
                </a:tc>
                <a:tc hMerge="1">
                  <a:txBody>
                    <a:bodyPr/>
                    <a:lstStyle/>
                    <a:p>
                      <a:endParaRPr lang="en-US"/>
                    </a:p>
                  </a:txBody>
                  <a:tcPr/>
                </a:tc>
                <a:tc hMerge="1">
                  <a:txBody>
                    <a:bodyPr/>
                    <a:lstStyle/>
                    <a:p>
                      <a:pPr algn="ctr" fontAlgn="b"/>
                      <a:endParaRPr lang="en-US" sz="900" b="0" i="0" u="none" strike="noStrike" dirty="0">
                        <a:solidFill>
                          <a:schemeClr val="bg1"/>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tc hMerge="1">
                  <a:txBody>
                    <a:bodyPr/>
                    <a:lstStyle/>
                    <a:p>
                      <a:pPr algn="ctr" fontAlgn="b"/>
                      <a:endParaRPr lang="en-US" sz="900" b="0" i="0" u="none" strike="noStrike" dirty="0">
                        <a:solidFill>
                          <a:schemeClr val="bg1"/>
                        </a:solidFill>
                        <a:effectLst/>
                        <a:latin typeface="Calibri" panose="020F0502020204030204" pitchFamily="34" charset="0"/>
                      </a:endParaRPr>
                    </a:p>
                  </a:txBody>
                  <a:tcPr marL="7706" marR="7706" marT="7706" marB="0" anchor="ctr">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96631978"/>
                  </a:ext>
                </a:extLst>
              </a:tr>
              <a:tr h="310229">
                <a:tc>
                  <a:txBody>
                    <a:bodyPr/>
                    <a:lstStyle/>
                    <a:p>
                      <a:pPr algn="ctr" fontAlgn="b"/>
                      <a:r>
                        <a:rPr lang="en-US" sz="1000" u="none" strike="noStrike" dirty="0">
                          <a:solidFill>
                            <a:schemeClr val="bg1"/>
                          </a:solidFill>
                          <a:effectLst/>
                        </a:rPr>
                        <a:t>Firm</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a:solidFill>
                            <a:schemeClr val="bg1"/>
                          </a:solidFill>
                          <a:effectLst/>
                        </a:rPr>
                        <a:t>Compound Return</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err="1">
                          <a:solidFill>
                            <a:schemeClr val="bg1"/>
                          </a:solidFill>
                          <a:effectLst/>
                        </a:rPr>
                        <a:t>Arith</a:t>
                      </a:r>
                      <a:r>
                        <a:rPr lang="en-US" sz="1000" u="none" strike="noStrike" dirty="0">
                          <a:solidFill>
                            <a:schemeClr val="bg1"/>
                          </a:solidFill>
                          <a:effectLst/>
                        </a:rPr>
                        <a:t>. Return</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err="1">
                          <a:solidFill>
                            <a:schemeClr val="bg1"/>
                          </a:solidFill>
                          <a:effectLst/>
                        </a:rPr>
                        <a:t>StDev</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ctr" fontAlgn="b"/>
                      <a:r>
                        <a:rPr lang="en-US" sz="1000" u="none" strike="noStrike" dirty="0">
                          <a:solidFill>
                            <a:schemeClr val="bg1"/>
                          </a:solidFill>
                          <a:effectLst/>
                        </a:rPr>
                        <a:t>Firm</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a:solidFill>
                            <a:schemeClr val="bg1"/>
                          </a:solidFill>
                          <a:effectLst/>
                        </a:rPr>
                        <a:t>Compound Return</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err="1">
                          <a:solidFill>
                            <a:schemeClr val="bg1"/>
                          </a:solidFill>
                          <a:effectLst/>
                        </a:rPr>
                        <a:t>Arith</a:t>
                      </a:r>
                      <a:r>
                        <a:rPr lang="en-US" sz="1000" u="none" strike="noStrike" dirty="0">
                          <a:solidFill>
                            <a:schemeClr val="bg1"/>
                          </a:solidFill>
                          <a:effectLst/>
                        </a:rPr>
                        <a:t>. Return</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err="1">
                          <a:solidFill>
                            <a:schemeClr val="bg1"/>
                          </a:solidFill>
                          <a:effectLst/>
                        </a:rPr>
                        <a:t>StDev</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ctr" fontAlgn="b"/>
                      <a:r>
                        <a:rPr lang="en-US" sz="1000" u="none" strike="noStrike" dirty="0">
                          <a:solidFill>
                            <a:schemeClr val="bg1"/>
                          </a:solidFill>
                          <a:effectLst/>
                        </a:rPr>
                        <a:t>Firm</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a:solidFill>
                            <a:schemeClr val="bg1"/>
                          </a:solidFill>
                          <a:effectLst/>
                        </a:rPr>
                        <a:t>Compound Return</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err="1">
                          <a:solidFill>
                            <a:schemeClr val="bg1"/>
                          </a:solidFill>
                          <a:effectLst/>
                        </a:rPr>
                        <a:t>Arith</a:t>
                      </a:r>
                      <a:r>
                        <a:rPr lang="en-US" sz="1000" u="none" strike="noStrike" dirty="0">
                          <a:solidFill>
                            <a:schemeClr val="bg1"/>
                          </a:solidFill>
                          <a:effectLst/>
                        </a:rPr>
                        <a:t>. Return</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err="1">
                          <a:solidFill>
                            <a:schemeClr val="bg1"/>
                          </a:solidFill>
                          <a:effectLst/>
                        </a:rPr>
                        <a:t>StDev</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ctr" fontAlgn="b"/>
                      <a:r>
                        <a:rPr lang="en-US" sz="1000" u="none" strike="noStrike" dirty="0">
                          <a:solidFill>
                            <a:schemeClr val="bg1"/>
                          </a:solidFill>
                          <a:effectLst/>
                        </a:rPr>
                        <a:t>Firm</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a:solidFill>
                            <a:schemeClr val="bg1"/>
                          </a:solidFill>
                          <a:effectLst/>
                        </a:rPr>
                        <a:t>Compound Return</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err="1">
                          <a:solidFill>
                            <a:schemeClr val="bg1"/>
                          </a:solidFill>
                          <a:effectLst/>
                        </a:rPr>
                        <a:t>Arith</a:t>
                      </a:r>
                      <a:r>
                        <a:rPr lang="en-US" sz="1000" u="none" strike="noStrike" dirty="0">
                          <a:solidFill>
                            <a:schemeClr val="bg1"/>
                          </a:solidFill>
                          <a:effectLst/>
                        </a:rPr>
                        <a:t>. Return</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tc>
                  <a:txBody>
                    <a:bodyPr/>
                    <a:lstStyle/>
                    <a:p>
                      <a:pPr algn="ctr" fontAlgn="b"/>
                      <a:r>
                        <a:rPr lang="en-US" sz="1000" u="none" strike="noStrike" dirty="0" err="1">
                          <a:solidFill>
                            <a:schemeClr val="bg1"/>
                          </a:solidFill>
                          <a:effectLst/>
                        </a:rPr>
                        <a:t>StDev</a:t>
                      </a:r>
                      <a:endParaRPr lang="en-US" sz="1000" b="0" i="0" u="none" strike="noStrike" dirty="0">
                        <a:solidFill>
                          <a:schemeClr val="bg1"/>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xmlns="" val="4280911735"/>
                  </a:ext>
                </a:extLst>
              </a:tr>
              <a:tr h="169523">
                <a:tc>
                  <a:txBody>
                    <a:bodyPr/>
                    <a:lstStyle/>
                    <a:p>
                      <a:pPr algn="l" fontAlgn="b"/>
                      <a:r>
                        <a:rPr lang="en-US" sz="1000" u="none" strike="noStrike" dirty="0">
                          <a:effectLst/>
                        </a:rPr>
                        <a:t>BNY</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7.20%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8.40%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16.10%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JPM</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3.72%</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3.80%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4.00%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PNC</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7.14%</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8.65%</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18.05%</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PNC</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9.63%</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13.00%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27.40%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72071852"/>
                  </a:ext>
                </a:extLst>
              </a:tr>
              <a:tr h="169523">
                <a:tc>
                  <a:txBody>
                    <a:bodyPr/>
                    <a:lstStyle/>
                    <a:p>
                      <a:pPr algn="l" fontAlgn="b"/>
                      <a:r>
                        <a:rPr lang="en-US" sz="1000" u="none" strike="noStrike" dirty="0">
                          <a:effectLst/>
                        </a:rPr>
                        <a:t>Callan</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7.18%</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8.80%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18.70%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a:effectLst/>
                        </a:rPr>
                        <a:t>Wilshire</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3.48%</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3.60%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5.00%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a:effectLst/>
                        </a:rPr>
                        <a:t>NEPC</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6.50%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7.55%</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15.00%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BNY</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9.14%</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10.80%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19.10%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52147878"/>
                  </a:ext>
                </a:extLst>
              </a:tr>
              <a:tr h="169523">
                <a:tc>
                  <a:txBody>
                    <a:bodyPr/>
                    <a:lstStyle/>
                    <a:p>
                      <a:pPr algn="l" fontAlgn="b"/>
                      <a:r>
                        <a:rPr lang="en-US" sz="1000" u="none" strike="noStrike" dirty="0">
                          <a:effectLst/>
                        </a:rPr>
                        <a:t>JPM</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6.98%</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8.10%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15.50%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Callan</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3.03%</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3.10%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3.80%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Callan</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6.02%</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7.30%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16.50%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a:effectLst/>
                        </a:rPr>
                        <a:t>PCA</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9.04%</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12.10%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26.00%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906420353"/>
                  </a:ext>
                </a:extLst>
              </a:tr>
              <a:tr h="169523">
                <a:tc>
                  <a:txBody>
                    <a:bodyPr/>
                    <a:lstStyle/>
                    <a:p>
                      <a:pPr algn="l" fontAlgn="b"/>
                      <a:r>
                        <a:rPr lang="en-US" sz="1000" u="none" strike="noStrike" dirty="0">
                          <a:effectLst/>
                        </a:rPr>
                        <a:t>PCA</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6.91%</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8.50%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18.50%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PCA</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2.92%</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3.00%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4.00%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BlackRock</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5.61%</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17.20%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Wilshire</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8.98%</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12.40%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27.50%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744406416"/>
                  </a:ext>
                </a:extLst>
              </a:tr>
              <a:tr h="169523">
                <a:tc>
                  <a:txBody>
                    <a:bodyPr/>
                    <a:lstStyle/>
                    <a:p>
                      <a:pPr algn="l" fontAlgn="b"/>
                      <a:r>
                        <a:rPr lang="en-US" sz="1000" u="none" strike="noStrike" dirty="0">
                          <a:effectLst/>
                        </a:rPr>
                        <a:t>Wilshire</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6.50%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7.85%</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17.00%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a:effectLst/>
                        </a:rPr>
                        <a:t>BlackRock</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2.91%</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3.00%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4.30%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a:effectLst/>
                        </a:rPr>
                        <a:t>JPM</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5.47%</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6.10%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11.50%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JPM</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8.53%</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10.70%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21.80%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066111198"/>
                  </a:ext>
                </a:extLst>
              </a:tr>
              <a:tr h="169523">
                <a:tc>
                  <a:txBody>
                    <a:bodyPr/>
                    <a:lstStyle/>
                    <a:p>
                      <a:pPr algn="l" fontAlgn="b"/>
                      <a:r>
                        <a:rPr lang="en-US" sz="1000" u="none" strike="noStrike" dirty="0">
                          <a:effectLst/>
                        </a:rPr>
                        <a:t>PNC</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6.40%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15.35%</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VOYA </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2.60%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2.85%</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7.10%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PCA</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5.12%</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5.50%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9.00%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NEPC</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8.49%</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10.90%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23.00%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98584962"/>
                  </a:ext>
                </a:extLst>
              </a:tr>
              <a:tr h="169523">
                <a:tc>
                  <a:txBody>
                    <a:bodyPr/>
                    <a:lstStyle/>
                    <a:p>
                      <a:pPr algn="l" fontAlgn="b"/>
                      <a:r>
                        <a:rPr lang="en-US" sz="1000" u="none" strike="noStrike" dirty="0">
                          <a:effectLst/>
                        </a:rPr>
                        <a:t>BlackRock</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6.33%</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15.80%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BNY</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2.54%</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2.60%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3.50%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Wilshire</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5.03%</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6.40%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17.00%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Callan</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8.24%</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13.10%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32.80%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30035460"/>
                  </a:ext>
                </a:extLst>
              </a:tr>
              <a:tr h="169523">
                <a:tc>
                  <a:txBody>
                    <a:bodyPr/>
                    <a:lstStyle/>
                    <a:p>
                      <a:pPr algn="l" fontAlgn="b"/>
                      <a:r>
                        <a:rPr lang="en-US" sz="1000" u="none" strike="noStrike" dirty="0">
                          <a:effectLst/>
                        </a:rPr>
                        <a:t>NEPC</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5.96%</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7.40%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17.50%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err="1">
                          <a:effectLst/>
                        </a:rPr>
                        <a:t>Sellwood</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2.48%</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2.60%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5.00%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err="1">
                          <a:effectLst/>
                        </a:rPr>
                        <a:t>Sellwood</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4.73%</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6.40%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18.75%</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err="1">
                          <a:effectLst/>
                        </a:rPr>
                        <a:t>Sellwood</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8.10%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12.60%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31.50%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60566045"/>
                  </a:ext>
                </a:extLst>
              </a:tr>
              <a:tr h="169523">
                <a:tc>
                  <a:txBody>
                    <a:bodyPr/>
                    <a:lstStyle/>
                    <a:p>
                      <a:pPr algn="l" fontAlgn="b"/>
                      <a:r>
                        <a:rPr lang="en-US" sz="1000" u="none" strike="noStrike" dirty="0">
                          <a:effectLst/>
                        </a:rPr>
                        <a:t>VOYA </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5.32%</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6.70%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17.10%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NEPC</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2.42%</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2.60%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6.03%</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BNY</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4.07%</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4.20%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5.30%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BlackRock</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8.01%</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11.00%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25.60%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47361827"/>
                  </a:ext>
                </a:extLst>
              </a:tr>
              <a:tr h="169523">
                <a:tc>
                  <a:txBody>
                    <a:bodyPr/>
                    <a:lstStyle/>
                    <a:p>
                      <a:pPr algn="l" fontAlgn="b"/>
                      <a:r>
                        <a:rPr lang="en-US" sz="1000" u="none" strike="noStrike" dirty="0" err="1">
                          <a:effectLst/>
                        </a:rPr>
                        <a:t>Sellwood</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5.20%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6.90%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19.00%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PNC</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2.41%</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2.50%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4.35%</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noFill/>
                  </a:tcPr>
                </a:tc>
                <a:tc>
                  <a:txBody>
                    <a:bodyPr/>
                    <a:lstStyle/>
                    <a:p>
                      <a:pPr algn="l" fontAlgn="b"/>
                      <a:r>
                        <a:rPr lang="en-US" sz="1000" u="none" strike="noStrike" dirty="0">
                          <a:effectLst/>
                        </a:rPr>
                        <a:t>VOYA </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3.96%</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a:effectLst/>
                        </a:rPr>
                        <a:t>6.10%</a:t>
                      </a:r>
                      <a:endParaRPr lang="en-US" sz="1000" b="0" i="0" u="none" strike="noStrike">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r>
                        <a:rPr lang="en-US" sz="1000" u="none" strike="noStrike" dirty="0">
                          <a:effectLst/>
                        </a:rPr>
                        <a:t>21.20%</a:t>
                      </a:r>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477" marR="8477" marT="8477" marB="0" anchor="ctr">
                    <a:lnL w="3175" cap="flat" cmpd="sng" algn="ctr">
                      <a:solidFill>
                        <a:schemeClr val="tx1"/>
                      </a:solidFill>
                      <a:prstDash val="solid"/>
                      <a:round/>
                      <a:headEnd type="none" w="med" len="med"/>
                      <a:tailEnd type="none" w="med" len="med"/>
                    </a:lnL>
                    <a:no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477" marR="8477" marT="8477" marB="0" anchor="ctr">
                    <a:lnT w="3175" cap="flat" cmpd="sng" algn="ctr">
                      <a:solidFill>
                        <a:schemeClr val="tx1"/>
                      </a:solidFill>
                      <a:prstDash val="solid"/>
                      <a:round/>
                      <a:headEnd type="none" w="med" len="med"/>
                      <a:tailEnd type="none" w="med" len="med"/>
                    </a:lnT>
                    <a:no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477" marR="8477" marT="8477" marB="0" anchor="ctr">
                    <a:lnT w="3175" cap="flat" cmpd="sng" algn="ctr">
                      <a:solidFill>
                        <a:schemeClr val="tx1"/>
                      </a:solidFill>
                      <a:prstDash val="solid"/>
                      <a:round/>
                      <a:headEnd type="none" w="med" len="med"/>
                      <a:tailEnd type="none" w="med" len="med"/>
                    </a:lnT>
                    <a:no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8477" marR="8477" marT="8477" marB="0" anchor="ctr">
                    <a:lnT w="3175" cap="flat" cmpd="sng" algn="ctr">
                      <a:solidFill>
                        <a:schemeClr val="tx1"/>
                      </a:solidFill>
                      <a:prstDash val="solid"/>
                      <a:round/>
                      <a:headEnd type="none" w="med" len="med"/>
                      <a:tailEnd type="none" w="med" len="med"/>
                    </a:lnT>
                    <a:no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8477" marR="8477" marT="8477" marB="0" anchor="ctr">
                    <a:lnT w="317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xmlns="" val="2424215533"/>
                  </a:ext>
                </a:extLst>
              </a:tr>
            </a:tbl>
          </a:graphicData>
        </a:graphic>
      </p:graphicFrame>
      <p:sp>
        <p:nvSpPr>
          <p:cNvPr id="4" name="TextBox 3"/>
          <p:cNvSpPr txBox="1"/>
          <p:nvPr/>
        </p:nvSpPr>
        <p:spPr bwMode="auto">
          <a:xfrm>
            <a:off x="269813" y="6671644"/>
            <a:ext cx="5176907" cy="210827"/>
          </a:xfrm>
          <a:prstGeom prst="rect">
            <a:avLst/>
          </a:prstGeom>
          <a:noFill/>
          <a:ln w="12700">
            <a:noFill/>
            <a:miter lim="800000"/>
            <a:headEnd/>
            <a:tailEnd/>
          </a:ln>
          <a:effectLst/>
        </p:spPr>
        <p:txBody>
          <a:bodyPr wrap="square" rtlCol="0">
            <a:spAutoFit/>
          </a:bodyPr>
          <a:lstStyle/>
          <a:p>
            <a:pPr defTabSz="1005840" eaLnBrk="0" fontAlgn="base" hangingPunct="0">
              <a:spcBef>
                <a:spcPct val="25000"/>
              </a:spcBef>
              <a:spcAft>
                <a:spcPct val="0"/>
              </a:spcAft>
            </a:pPr>
            <a:r>
              <a:rPr lang="en-US" sz="770" dirty="0">
                <a:solidFill>
                  <a:prstClr val="black"/>
                </a:solidFill>
                <a:latin typeface="Arial" charset="0"/>
              </a:rPr>
              <a:t>Data is sorted by expected compound return from highest to lowest</a:t>
            </a:r>
          </a:p>
        </p:txBody>
      </p:sp>
    </p:spTree>
    <p:extLst>
      <p:ext uri="{BB962C8B-B14F-4D97-AF65-F5344CB8AC3E}">
        <p14:creationId xmlns:p14="http://schemas.microsoft.com/office/powerpoint/2010/main" val="4019147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9555163" y="7321550"/>
            <a:ext cx="503237" cy="412750"/>
          </a:xfrm>
          <a:prstGeom prst="rect">
            <a:avLst/>
          </a:prstGeom>
        </p:spPr>
        <p:txBody>
          <a:bodyPr/>
          <a:lstStyle/>
          <a:p>
            <a:pPr>
              <a:defRPr/>
            </a:pPr>
            <a:fld id="{737F9FB1-BF69-416F-8A9A-894B36241A7A}" type="slidenum">
              <a:rPr lang="en-US" smtClean="0">
                <a:solidFill>
                  <a:prstClr val="black">
                    <a:tint val="75000"/>
                  </a:prstClr>
                </a:solidFill>
              </a:rPr>
              <a:pPr>
                <a:defRPr/>
              </a:pPr>
              <a:t>4</a:t>
            </a:fld>
            <a:endParaRPr lang="en-US" dirty="0">
              <a:solidFill>
                <a:prstClr val="black">
                  <a:tint val="75000"/>
                </a:prstClr>
              </a:solidFill>
            </a:endParaRPr>
          </a:p>
        </p:txBody>
      </p:sp>
      <p:sp>
        <p:nvSpPr>
          <p:cNvPr id="7" name="TextBox 6"/>
          <p:cNvSpPr txBox="1"/>
          <p:nvPr/>
        </p:nvSpPr>
        <p:spPr>
          <a:xfrm>
            <a:off x="294664" y="440084"/>
            <a:ext cx="7533323" cy="517878"/>
          </a:xfrm>
          <a:prstGeom prst="rect">
            <a:avLst/>
          </a:prstGeom>
          <a:noFill/>
        </p:spPr>
        <p:txBody>
          <a:bodyPr lIns="112058" tIns="56029" rIns="112058" bIns="56029">
            <a:spAutoFit/>
          </a:bodyPr>
          <a:lstStyle/>
          <a:p>
            <a:pPr algn="just" fontAlgn="base">
              <a:lnSpc>
                <a:spcPct val="80000"/>
              </a:lnSpc>
              <a:spcBef>
                <a:spcPct val="20000"/>
              </a:spcBef>
              <a:spcAft>
                <a:spcPct val="0"/>
              </a:spcAft>
              <a:defRPr/>
            </a:pPr>
            <a:r>
              <a:rPr lang="en-US" sz="3200" kern="1800" dirty="0" smtClean="0">
                <a:solidFill>
                  <a:srgbClr val="469AC5"/>
                </a:solidFill>
                <a:latin typeface="Palatino Linotype" pitchFamily="18" charset="0"/>
              </a:rPr>
              <a:t>Capital </a:t>
            </a:r>
            <a:r>
              <a:rPr lang="en-US" sz="3200" kern="1800" dirty="0">
                <a:solidFill>
                  <a:srgbClr val="469AC5"/>
                </a:solidFill>
                <a:latin typeface="Palatino Linotype" pitchFamily="18" charset="0"/>
              </a:rPr>
              <a:t>Market Assumptions </a:t>
            </a:r>
          </a:p>
        </p:txBody>
      </p:sp>
      <p:sp>
        <p:nvSpPr>
          <p:cNvPr id="3" name="Rectangle 2"/>
          <p:cNvSpPr/>
          <p:nvPr/>
        </p:nvSpPr>
        <p:spPr>
          <a:xfrm>
            <a:off x="433923" y="1437252"/>
            <a:ext cx="8774475" cy="4671920"/>
          </a:xfrm>
          <a:prstGeom prst="rect">
            <a:avLst/>
          </a:prstGeom>
        </p:spPr>
        <p:txBody>
          <a:bodyPr wrap="square">
            <a:spAutoFit/>
          </a:bodyPr>
          <a:lstStyle/>
          <a:p>
            <a:pPr marL="377190" indent="-377190">
              <a:buFont typeface="Arial" panose="020B0604020202020204" pitchFamily="34" charset="0"/>
              <a:buChar char="•"/>
            </a:pPr>
            <a:r>
              <a:rPr lang="en-US" sz="1800" dirty="0">
                <a:latin typeface="Century Gothic" panose="020B0502020202020204" pitchFamily="34" charset="0"/>
              </a:rPr>
              <a:t>Capital Market return expectations have declined in the past decade </a:t>
            </a:r>
          </a:p>
          <a:p>
            <a:pPr marL="377190" indent="-377190">
              <a:buFont typeface="Arial" panose="020B0604020202020204" pitchFamily="34" charset="0"/>
              <a:buChar char="•"/>
            </a:pPr>
            <a:endParaRPr lang="en-US" sz="1800" dirty="0">
              <a:latin typeface="Century Gothic" panose="020B0502020202020204" pitchFamily="34" charset="0"/>
            </a:endParaRPr>
          </a:p>
          <a:p>
            <a:pPr marL="815499" lvl="1" indent="-314325">
              <a:buFont typeface="Arial" panose="020B0604020202020204" pitchFamily="34" charset="0"/>
              <a:buChar char="•"/>
            </a:pPr>
            <a:r>
              <a:rPr lang="en-US" sz="1800" dirty="0">
                <a:latin typeface="Century Gothic" panose="020B0502020202020204" pitchFamily="34" charset="0"/>
              </a:rPr>
              <a:t>Primarily due to the decline in interest rates </a:t>
            </a:r>
            <a:endParaRPr lang="en-US" sz="1800" dirty="0" smtClean="0">
              <a:latin typeface="Century Gothic" panose="020B0502020202020204" pitchFamily="34" charset="0"/>
            </a:endParaRPr>
          </a:p>
          <a:p>
            <a:pPr marL="815499" lvl="1" indent="-314325">
              <a:buFont typeface="Arial" panose="020B0604020202020204" pitchFamily="34" charset="0"/>
              <a:buChar char="•"/>
            </a:pPr>
            <a:endParaRPr lang="en-US" sz="1800" dirty="0">
              <a:latin typeface="Century Gothic" panose="020B0502020202020204" pitchFamily="34" charset="0"/>
            </a:endParaRPr>
          </a:p>
          <a:p>
            <a:pPr marL="815499" lvl="1" indent="-314325">
              <a:buFont typeface="Arial" panose="020B0604020202020204" pitchFamily="34" charset="0"/>
              <a:buChar char="•"/>
            </a:pPr>
            <a:endParaRPr lang="en-US" sz="1800" dirty="0" smtClean="0">
              <a:latin typeface="Century Gothic" panose="020B0502020202020204" pitchFamily="34" charset="0"/>
            </a:endParaRPr>
          </a:p>
          <a:p>
            <a:pPr marL="377190" indent="-377190">
              <a:buFont typeface="Arial" panose="020B0604020202020204" pitchFamily="34" charset="0"/>
              <a:buChar char="•"/>
            </a:pPr>
            <a:r>
              <a:rPr lang="en-US" sz="1800" dirty="0" smtClean="0">
                <a:latin typeface="Century Gothic" panose="020B0502020202020204" pitchFamily="34" charset="0"/>
              </a:rPr>
              <a:t>Riskier </a:t>
            </a:r>
            <a:r>
              <a:rPr lang="en-US" sz="1800" dirty="0">
                <a:latin typeface="Century Gothic" panose="020B0502020202020204" pitchFamily="34" charset="0"/>
              </a:rPr>
              <a:t>assets’ expected returns are also lower </a:t>
            </a:r>
          </a:p>
          <a:p>
            <a:pPr marL="377190" indent="-377190">
              <a:buFont typeface="Arial" panose="020B0604020202020204" pitchFamily="34" charset="0"/>
              <a:buChar char="•"/>
            </a:pPr>
            <a:endParaRPr lang="en-US" sz="1800" dirty="0">
              <a:latin typeface="Century Gothic" panose="020B0502020202020204" pitchFamily="34" charset="0"/>
            </a:endParaRPr>
          </a:p>
          <a:p>
            <a:pPr marL="815499" lvl="1" indent="-314325">
              <a:buFont typeface="Arial" panose="020B0604020202020204" pitchFamily="34" charset="0"/>
              <a:buChar char="•"/>
            </a:pPr>
            <a:r>
              <a:rPr lang="en-US" sz="1800" dirty="0">
                <a:latin typeface="Century Gothic" panose="020B0502020202020204" pitchFamily="34" charset="0"/>
              </a:rPr>
              <a:t>Their expected returns are based off a risk premium over interest </a:t>
            </a:r>
            <a:r>
              <a:rPr lang="en-US" sz="1800" dirty="0" smtClean="0">
                <a:latin typeface="Century Gothic" panose="020B0502020202020204" pitchFamily="34" charset="0"/>
              </a:rPr>
              <a:t>rates</a:t>
            </a:r>
          </a:p>
          <a:p>
            <a:pPr marL="815499" lvl="1" indent="-314325">
              <a:buFont typeface="Arial" panose="020B0604020202020204" pitchFamily="34" charset="0"/>
              <a:buChar char="•"/>
            </a:pPr>
            <a:endParaRPr lang="en-US" sz="1800" dirty="0">
              <a:latin typeface="Century Gothic" panose="020B0502020202020204" pitchFamily="34" charset="0"/>
            </a:endParaRPr>
          </a:p>
          <a:p>
            <a:pPr marL="815499" lvl="1" indent="-314325">
              <a:buFont typeface="Arial" panose="020B0604020202020204" pitchFamily="34" charset="0"/>
              <a:buChar char="•"/>
            </a:pPr>
            <a:r>
              <a:rPr lang="en-US" sz="1800" dirty="0">
                <a:latin typeface="Century Gothic" panose="020B0502020202020204" pitchFamily="34" charset="0"/>
              </a:rPr>
              <a:t>Lower inflation expectations also dampen expected total returns for most classes</a:t>
            </a:r>
          </a:p>
          <a:p>
            <a:pPr lvl="1"/>
            <a:endParaRPr lang="en-US" sz="1800" dirty="0">
              <a:latin typeface="Century Gothic" panose="020B0502020202020204" pitchFamily="34" charset="0"/>
            </a:endParaRPr>
          </a:p>
          <a:p>
            <a:pPr marL="314325" indent="-314325">
              <a:buFont typeface="Arial" panose="020B0604020202020204" pitchFamily="34" charset="0"/>
              <a:buChar char="•"/>
            </a:pPr>
            <a:r>
              <a:rPr lang="en-US" sz="1800" dirty="0">
                <a:latin typeface="Century Gothic" panose="020B0502020202020204" pitchFamily="34" charset="0"/>
              </a:rPr>
              <a:t>Long-term investors face difficult choices as they invest in a diversified portfolio to meet their long-term return expectations</a:t>
            </a:r>
          </a:p>
          <a:p>
            <a:pPr marL="377190" indent="-377190" algn="just" fontAlgn="base">
              <a:lnSpc>
                <a:spcPct val="107000"/>
              </a:lnSpc>
              <a:spcAft>
                <a:spcPts val="880"/>
              </a:spcAft>
              <a:buFont typeface="Arial" panose="020B0604020202020204" pitchFamily="34" charset="0"/>
              <a:buChar char="•"/>
              <a:tabLst>
                <a:tab pos="502920" algn="l"/>
              </a:tabLst>
            </a:pPr>
            <a:endParaRPr lang="en-US" sz="1800" dirty="0">
              <a:solidFill>
                <a:prstClr val="black"/>
              </a:solidFill>
              <a:latin typeface="Century Gothic" panose="020B0502020202020204" pitchFamily="34" charset="0"/>
              <a:ea typeface="Calibri" panose="020F0502020204030204" pitchFamily="34" charset="0"/>
              <a:cs typeface="Times New Roman" panose="02020603050405020304" pitchFamily="18" charset="0"/>
            </a:endParaRPr>
          </a:p>
          <a:p>
            <a:pPr marL="377190" indent="-377190" algn="just" fontAlgn="base">
              <a:lnSpc>
                <a:spcPct val="107000"/>
              </a:lnSpc>
              <a:spcAft>
                <a:spcPts val="880"/>
              </a:spcAft>
              <a:buFont typeface="Arial" panose="020B0604020202020204" pitchFamily="34" charset="0"/>
              <a:buChar char="•"/>
              <a:tabLst>
                <a:tab pos="502920" algn="l"/>
              </a:tabLst>
            </a:pPr>
            <a:endParaRPr lang="en-US" sz="1760" dirty="0">
              <a:solidFill>
                <a:prstClr val="black"/>
              </a:solidFill>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54366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417640" y="1430767"/>
            <a:ext cx="9367490" cy="5616619"/>
          </a:xfrm>
          <a:prstGeom prst="rect">
            <a:avLst/>
          </a:prstGeom>
        </p:spPr>
        <p:txBody>
          <a:bodyPr>
            <a:normAutofit/>
          </a:bodyPr>
          <a:lstStyle/>
          <a:p>
            <a:pPr marL="403225" lvl="0" indent="-403225">
              <a:lnSpc>
                <a:spcPct val="124000"/>
              </a:lnSpc>
              <a:tabLst>
                <a:tab pos="1654175" algn="l"/>
              </a:tabLst>
            </a:pPr>
            <a:r>
              <a:rPr lang="en-US" sz="1700" dirty="0" smtClean="0">
                <a:latin typeface="Century Gothic" panose="020B0502020202020204" pitchFamily="34" charset="0"/>
              </a:rPr>
              <a:t>Objective:  Establish consensus expectations for how ERSRI’s </a:t>
            </a:r>
            <a:r>
              <a:rPr lang="en-US" sz="1700" dirty="0">
                <a:latin typeface="Century Gothic" panose="020B0502020202020204" pitchFamily="34" charset="0"/>
              </a:rPr>
              <a:t>investment classes </a:t>
            </a:r>
            <a:r>
              <a:rPr lang="en-US" sz="1700" dirty="0" smtClean="0">
                <a:latin typeface="Century Gothic" panose="020B0502020202020204" pitchFamily="34" charset="0"/>
              </a:rPr>
              <a:t>	and </a:t>
            </a:r>
            <a:r>
              <a:rPr lang="en-US" sz="1700" dirty="0">
                <a:latin typeface="Century Gothic" panose="020B0502020202020204" pitchFamily="34" charset="0"/>
              </a:rPr>
              <a:t>their markets are expected to perform in the </a:t>
            </a:r>
            <a:r>
              <a:rPr lang="en-US" sz="1700" dirty="0" smtClean="0">
                <a:latin typeface="Century Gothic" panose="020B0502020202020204" pitchFamily="34" charset="0"/>
              </a:rPr>
              <a:t>future</a:t>
            </a:r>
            <a:endParaRPr lang="en-US" sz="1700" dirty="0">
              <a:latin typeface="Century Gothic" panose="020B0502020202020204" pitchFamily="34" charset="0"/>
            </a:endParaRPr>
          </a:p>
          <a:p>
            <a:pPr>
              <a:lnSpc>
                <a:spcPct val="124000"/>
              </a:lnSpc>
            </a:pPr>
            <a:endParaRPr lang="en-US" sz="1700" dirty="0">
              <a:latin typeface="Century Gothic" panose="020B0502020202020204" pitchFamily="34" charset="0"/>
            </a:endParaRPr>
          </a:p>
          <a:p>
            <a:pPr>
              <a:lnSpc>
                <a:spcPct val="124000"/>
              </a:lnSpc>
            </a:pPr>
            <a:r>
              <a:rPr lang="en-US" sz="1700" dirty="0" smtClean="0">
                <a:latin typeface="Century Gothic" panose="020B0502020202020204" pitchFamily="34" charset="0"/>
              </a:rPr>
              <a:t>2016 </a:t>
            </a:r>
            <a:r>
              <a:rPr lang="en-US" sz="1700" dirty="0">
                <a:latin typeface="Century Gothic" panose="020B0502020202020204" pitchFamily="34" charset="0"/>
              </a:rPr>
              <a:t>PCA Capital Markets Assumptions (CMAs) are the basis for developing </a:t>
            </a:r>
            <a:r>
              <a:rPr lang="en-US" sz="1700" dirty="0" smtClean="0">
                <a:latin typeface="Century Gothic" panose="020B0502020202020204" pitchFamily="34" charset="0"/>
              </a:rPr>
              <a:t>ERSRI model inputs</a:t>
            </a:r>
          </a:p>
          <a:p>
            <a:pPr lvl="1">
              <a:lnSpc>
                <a:spcPct val="124000"/>
              </a:lnSpc>
            </a:pPr>
            <a:r>
              <a:rPr lang="en-US" sz="1400" dirty="0" smtClean="0">
                <a:latin typeface="Century Gothic" panose="020B0502020202020204" pitchFamily="34" charset="0"/>
              </a:rPr>
              <a:t>To the extent an asset class is structured in a traditional fashion PCA CMAs will be used </a:t>
            </a:r>
          </a:p>
          <a:p>
            <a:pPr lvl="1">
              <a:lnSpc>
                <a:spcPct val="124000"/>
              </a:lnSpc>
            </a:pPr>
            <a:r>
              <a:rPr lang="en-US" sz="1400" dirty="0" smtClean="0">
                <a:latin typeface="Century Gothic" panose="020B0502020202020204" pitchFamily="34" charset="0"/>
              </a:rPr>
              <a:t>To the extent the portfolio utilizes risk or functional classes – the CMAs will be customized</a:t>
            </a:r>
          </a:p>
          <a:p>
            <a:pPr>
              <a:lnSpc>
                <a:spcPct val="124000"/>
              </a:lnSpc>
            </a:pPr>
            <a:endParaRPr lang="en-US" sz="1700" dirty="0">
              <a:latin typeface="Century Gothic" panose="020B0502020202020204" pitchFamily="34" charset="0"/>
            </a:endParaRPr>
          </a:p>
          <a:p>
            <a:pPr lvl="0">
              <a:lnSpc>
                <a:spcPct val="124000"/>
              </a:lnSpc>
            </a:pPr>
            <a:r>
              <a:rPr lang="en-US" sz="1700" dirty="0" smtClean="0">
                <a:latin typeface="Century Gothic" panose="020B0502020202020204" pitchFamily="34" charset="0"/>
              </a:rPr>
              <a:t>The capital markets expectation-setting </a:t>
            </a:r>
            <a:r>
              <a:rPr lang="en-US" sz="1700" dirty="0">
                <a:latin typeface="Century Gothic" panose="020B0502020202020204" pitchFamily="34" charset="0"/>
              </a:rPr>
              <a:t>exercise is </a:t>
            </a:r>
            <a:r>
              <a:rPr lang="en-US" sz="1700" dirty="0" smtClean="0">
                <a:latin typeface="Century Gothic" panose="020B0502020202020204" pitchFamily="34" charset="0"/>
              </a:rPr>
              <a:t>subjective/qualitative </a:t>
            </a:r>
            <a:r>
              <a:rPr lang="en-US" sz="1700" dirty="0">
                <a:latin typeface="Century Gothic" panose="020B0502020202020204" pitchFamily="34" charset="0"/>
              </a:rPr>
              <a:t>and may contain significant forecast </a:t>
            </a:r>
            <a:r>
              <a:rPr lang="en-US" sz="1700" dirty="0" smtClean="0">
                <a:latin typeface="Century Gothic" panose="020B0502020202020204" pitchFamily="34" charset="0"/>
              </a:rPr>
              <a:t>error</a:t>
            </a:r>
            <a:endParaRPr lang="en-US" sz="1700" dirty="0">
              <a:latin typeface="Century Gothic" panose="020B0502020202020204" pitchFamily="34" charset="0"/>
            </a:endParaRPr>
          </a:p>
          <a:p>
            <a:pPr>
              <a:lnSpc>
                <a:spcPct val="124000"/>
              </a:lnSpc>
            </a:pPr>
            <a:endParaRPr lang="en-US" sz="1700" dirty="0">
              <a:latin typeface="Century Gothic" panose="020B0502020202020204" pitchFamily="34" charset="0"/>
            </a:endParaRPr>
          </a:p>
          <a:p>
            <a:pPr lvl="0">
              <a:lnSpc>
                <a:spcPct val="124000"/>
              </a:lnSpc>
            </a:pPr>
            <a:r>
              <a:rPr lang="en-US" sz="1700" dirty="0" smtClean="0">
                <a:latin typeface="Century Gothic" panose="020B0502020202020204" pitchFamily="34" charset="0"/>
              </a:rPr>
              <a:t>In forming expectations, PCA </a:t>
            </a:r>
            <a:r>
              <a:rPr lang="en-US" sz="1700" dirty="0">
                <a:latin typeface="Century Gothic" panose="020B0502020202020204" pitchFamily="34" charset="0"/>
              </a:rPr>
              <a:t>reviews a broad range of economic, fundamental, and investment industry </a:t>
            </a:r>
            <a:r>
              <a:rPr lang="en-US" sz="1700" dirty="0" smtClean="0">
                <a:latin typeface="Century Gothic" panose="020B0502020202020204" pitchFamily="34" charset="0"/>
              </a:rPr>
              <a:t>data</a:t>
            </a:r>
            <a:endParaRPr lang="en-US" sz="1700" dirty="0">
              <a:latin typeface="Century Gothic" panose="020B0502020202020204" pitchFamily="34" charset="0"/>
            </a:endParaRPr>
          </a:p>
          <a:p>
            <a:pPr>
              <a:lnSpc>
                <a:spcPct val="124000"/>
              </a:lnSpc>
            </a:pPr>
            <a:endParaRPr lang="en-US" sz="1700" dirty="0">
              <a:latin typeface="Century Gothic" panose="020B0502020202020204" pitchFamily="34" charset="0"/>
            </a:endParaRPr>
          </a:p>
          <a:p>
            <a:pPr marR="0">
              <a:lnSpc>
                <a:spcPct val="124000"/>
              </a:lnSpc>
              <a:spcAft>
                <a:spcPts val="0"/>
              </a:spcAft>
            </a:pPr>
            <a:endParaRPr lang="en-US" sz="17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595307"/>
          </a:xfrm>
          <a:prstGeom prst="rect">
            <a:avLst/>
          </a:prstGeom>
          <a:noFill/>
        </p:spPr>
        <p:txBody>
          <a:bodyPr wrap="square" lIns="101870" tIns="50935" rIns="101870" bIns="50935">
            <a:spAutoFit/>
          </a:bodyPr>
          <a:lstStyle/>
          <a:p>
            <a:pPr>
              <a:defRPr/>
            </a:pPr>
            <a:r>
              <a:rPr lang="en-US" sz="3200" kern="1800" dirty="0" smtClean="0">
                <a:solidFill>
                  <a:srgbClr val="469AC5"/>
                </a:solidFill>
                <a:latin typeface="Palatino Linotype" pitchFamily="18" charset="0"/>
                <a:ea typeface="+mj-ea"/>
                <a:cs typeface="+mj-cs"/>
              </a:rPr>
              <a:t>PCA Capital Market Assumptions  </a:t>
            </a:r>
            <a:endParaRPr lang="en-US" sz="32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6834017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80400" y="1314365"/>
            <a:ext cx="9418771" cy="5871743"/>
          </a:xfrm>
          <a:prstGeom prst="rect">
            <a:avLst/>
          </a:prstGeom>
        </p:spPr>
        <p:txBody>
          <a:bodyPr>
            <a:normAutofit fontScale="92500" lnSpcReduction="10000"/>
          </a:bodyPr>
          <a:lstStyle/>
          <a:p>
            <a:pPr lvl="0" algn="just">
              <a:lnSpc>
                <a:spcPct val="124000"/>
              </a:lnSpc>
            </a:pPr>
            <a:r>
              <a:rPr lang="en-US" sz="1700" dirty="0" smtClean="0">
                <a:latin typeface="Century Gothic" panose="020B0502020202020204" pitchFamily="34" charset="0"/>
              </a:rPr>
              <a:t>Assumes 10 year investment horizon </a:t>
            </a:r>
          </a:p>
          <a:p>
            <a:pPr lvl="0" algn="just">
              <a:lnSpc>
                <a:spcPct val="124000"/>
              </a:lnSpc>
            </a:pPr>
            <a:endParaRPr lang="en-US" sz="1700" dirty="0">
              <a:latin typeface="Century Gothic" panose="020B0502020202020204" pitchFamily="34" charset="0"/>
            </a:endParaRPr>
          </a:p>
          <a:p>
            <a:pPr lvl="0" algn="just">
              <a:lnSpc>
                <a:spcPct val="124000"/>
              </a:lnSpc>
            </a:pPr>
            <a:r>
              <a:rPr lang="en-US" sz="1700" dirty="0" smtClean="0">
                <a:latin typeface="Century Gothic" panose="020B0502020202020204" pitchFamily="34" charset="0"/>
              </a:rPr>
              <a:t>No </a:t>
            </a:r>
            <a:r>
              <a:rPr lang="en-US" sz="1700" dirty="0">
                <a:latin typeface="Century Gothic" panose="020B0502020202020204" pitchFamily="34" charset="0"/>
              </a:rPr>
              <a:t>premium assumed for active </a:t>
            </a:r>
            <a:r>
              <a:rPr lang="en-US" sz="1700" dirty="0" smtClean="0">
                <a:latin typeface="Century Gothic" panose="020B0502020202020204" pitchFamily="34" charset="0"/>
              </a:rPr>
              <a:t>management</a:t>
            </a:r>
          </a:p>
          <a:p>
            <a:pPr lvl="0" algn="just">
              <a:lnSpc>
                <a:spcPct val="124000"/>
              </a:lnSpc>
            </a:pPr>
            <a:endParaRPr lang="en-US" sz="1700" dirty="0">
              <a:latin typeface="Century Gothic" panose="020B0502020202020204" pitchFamily="34" charset="0"/>
            </a:endParaRPr>
          </a:p>
          <a:p>
            <a:pPr lvl="0" algn="just">
              <a:lnSpc>
                <a:spcPct val="124000"/>
              </a:lnSpc>
            </a:pPr>
            <a:r>
              <a:rPr lang="en-US" sz="1700" dirty="0" smtClean="0">
                <a:latin typeface="Century Gothic" panose="020B0502020202020204" pitchFamily="34" charset="0"/>
              </a:rPr>
              <a:t>Expected </a:t>
            </a:r>
            <a:r>
              <a:rPr lang="en-US" sz="1700" dirty="0">
                <a:latin typeface="Century Gothic" panose="020B0502020202020204" pitchFamily="34" charset="0"/>
              </a:rPr>
              <a:t>returns are net of </a:t>
            </a:r>
            <a:r>
              <a:rPr lang="en-US" sz="1700" dirty="0" smtClean="0">
                <a:latin typeface="Century Gothic" panose="020B0502020202020204" pitchFamily="34" charset="0"/>
              </a:rPr>
              <a:t>fees</a:t>
            </a:r>
          </a:p>
          <a:p>
            <a:pPr lvl="0" algn="just">
              <a:lnSpc>
                <a:spcPct val="124000"/>
              </a:lnSpc>
            </a:pPr>
            <a:endParaRPr lang="en-US" sz="1700" dirty="0">
              <a:latin typeface="Century Gothic" panose="020B0502020202020204" pitchFamily="34" charset="0"/>
            </a:endParaRPr>
          </a:p>
          <a:p>
            <a:pPr marR="0" algn="just">
              <a:lnSpc>
                <a:spcPct val="124000"/>
              </a:lnSpc>
              <a:spcAft>
                <a:spcPts val="0"/>
              </a:spcAft>
            </a:pPr>
            <a:r>
              <a:rPr lang="en-US" sz="1700" dirty="0" smtClean="0">
                <a:latin typeface="Century Gothic" panose="020B0502020202020204" pitchFamily="34" charset="0"/>
              </a:rPr>
              <a:t>Standard Classes: no customization required </a:t>
            </a:r>
          </a:p>
          <a:p>
            <a:pPr lvl="2" algn="just">
              <a:lnSpc>
                <a:spcPct val="124000"/>
              </a:lnSpc>
              <a:buFont typeface="Century Gothic" panose="020B0502020202020204" pitchFamily="34" charset="0"/>
              <a:buChar char="―"/>
            </a:pPr>
            <a:r>
              <a:rPr lang="en-US" sz="1500" dirty="0" smtClean="0">
                <a:latin typeface="Century Gothic" panose="020B0502020202020204" pitchFamily="34" charset="0"/>
              </a:rPr>
              <a:t>U.S. Equity Portfolio </a:t>
            </a:r>
          </a:p>
          <a:p>
            <a:pPr lvl="2" algn="just">
              <a:lnSpc>
                <a:spcPct val="124000"/>
              </a:lnSpc>
              <a:buFont typeface="Century Gothic" panose="020B0502020202020204" pitchFamily="34" charset="0"/>
              <a:buChar char="―"/>
            </a:pPr>
            <a:r>
              <a:rPr lang="en-US" sz="1500" dirty="0" smtClean="0">
                <a:latin typeface="Century Gothic" panose="020B0502020202020204" pitchFamily="34" charset="0"/>
              </a:rPr>
              <a:t>Non-U.S. Portfolio </a:t>
            </a:r>
          </a:p>
          <a:p>
            <a:pPr lvl="2" algn="just">
              <a:lnSpc>
                <a:spcPct val="124000"/>
              </a:lnSpc>
              <a:buFont typeface="Century Gothic" panose="020B0502020202020204" pitchFamily="34" charset="0"/>
              <a:buChar char="―"/>
            </a:pPr>
            <a:r>
              <a:rPr lang="en-US" sz="1500" dirty="0" smtClean="0">
                <a:latin typeface="Century Gothic" panose="020B0502020202020204" pitchFamily="34" charset="0"/>
              </a:rPr>
              <a:t>Core </a:t>
            </a:r>
            <a:r>
              <a:rPr lang="en-US" sz="1500" dirty="0">
                <a:latin typeface="Century Gothic" panose="020B0502020202020204" pitchFamily="34" charset="0"/>
              </a:rPr>
              <a:t>Fixed Income Portfolio  </a:t>
            </a:r>
          </a:p>
          <a:p>
            <a:pPr lvl="2" algn="just">
              <a:lnSpc>
                <a:spcPct val="124000"/>
              </a:lnSpc>
              <a:buFont typeface="Century Gothic" panose="020B0502020202020204" pitchFamily="34" charset="0"/>
              <a:buChar char="―"/>
            </a:pPr>
            <a:r>
              <a:rPr lang="en-US" sz="1500" dirty="0">
                <a:latin typeface="Century Gothic" panose="020B0502020202020204" pitchFamily="34" charset="0"/>
              </a:rPr>
              <a:t>Private </a:t>
            </a:r>
            <a:r>
              <a:rPr lang="en-US" sz="1500" dirty="0" smtClean="0">
                <a:latin typeface="Century Gothic" panose="020B0502020202020204" pitchFamily="34" charset="0"/>
              </a:rPr>
              <a:t>Equity Portfolio </a:t>
            </a:r>
            <a:endParaRPr lang="en-US" sz="1500" dirty="0">
              <a:latin typeface="Century Gothic" panose="020B0502020202020204" pitchFamily="34" charset="0"/>
            </a:endParaRPr>
          </a:p>
          <a:p>
            <a:pPr marR="0" algn="just">
              <a:lnSpc>
                <a:spcPct val="124000"/>
              </a:lnSpc>
              <a:spcAft>
                <a:spcPts val="0"/>
              </a:spcAft>
            </a:pPr>
            <a:endParaRPr lang="en-US" sz="1700" dirty="0" smtClean="0">
              <a:latin typeface="Century Gothic" panose="020B0502020202020204" pitchFamily="34" charset="0"/>
            </a:endParaRPr>
          </a:p>
          <a:p>
            <a:pPr marR="0" algn="just">
              <a:lnSpc>
                <a:spcPct val="124000"/>
              </a:lnSpc>
              <a:spcAft>
                <a:spcPts val="0"/>
              </a:spcAft>
            </a:pPr>
            <a:r>
              <a:rPr lang="en-US" sz="1700" dirty="0" smtClean="0">
                <a:latin typeface="Century Gothic" panose="020B0502020202020204" pitchFamily="34" charset="0"/>
              </a:rPr>
              <a:t>Inputs </a:t>
            </a:r>
            <a:r>
              <a:rPr lang="en-US" sz="1700" dirty="0">
                <a:latin typeface="Century Gothic" panose="020B0502020202020204" pitchFamily="34" charset="0"/>
              </a:rPr>
              <a:t>for </a:t>
            </a:r>
            <a:r>
              <a:rPr lang="en-US" sz="1700" dirty="0" smtClean="0">
                <a:latin typeface="Century Gothic" panose="020B0502020202020204" pitchFamily="34" charset="0"/>
              </a:rPr>
              <a:t>functional classes are customized – starting point is PCA standard assumptions</a:t>
            </a:r>
            <a:endParaRPr lang="en-US" sz="1700" dirty="0">
              <a:latin typeface="Century Gothic" panose="020B0502020202020204" pitchFamily="34" charset="0"/>
            </a:endParaRPr>
          </a:p>
          <a:p>
            <a:pPr lvl="2" algn="just">
              <a:lnSpc>
                <a:spcPct val="124000"/>
              </a:lnSpc>
              <a:buFont typeface="Century Gothic" panose="020B0502020202020204" pitchFamily="34" charset="0"/>
              <a:buChar char="―"/>
            </a:pPr>
            <a:endParaRPr lang="en-US" sz="1500" dirty="0">
              <a:latin typeface="Century Gothic" panose="020B0502020202020204" pitchFamily="34" charset="0"/>
            </a:endParaRPr>
          </a:p>
          <a:p>
            <a:pPr algn="just">
              <a:lnSpc>
                <a:spcPct val="124000"/>
              </a:lnSpc>
            </a:pPr>
            <a:r>
              <a:rPr lang="en-US" sz="1700" dirty="0" smtClean="0">
                <a:latin typeface="Century Gothic" panose="020B0502020202020204" pitchFamily="34" charset="0"/>
              </a:rPr>
              <a:t>Other: New Concept Classes </a:t>
            </a:r>
            <a:endParaRPr lang="en-US" sz="1700" dirty="0">
              <a:latin typeface="Century Gothic" panose="020B0502020202020204" pitchFamily="34" charset="0"/>
            </a:endParaRPr>
          </a:p>
          <a:p>
            <a:pPr lvl="2" algn="just">
              <a:lnSpc>
                <a:spcPct val="124000"/>
              </a:lnSpc>
              <a:buFont typeface="Century Gothic" panose="020B0502020202020204" pitchFamily="34" charset="0"/>
              <a:buChar char="―"/>
            </a:pPr>
            <a:r>
              <a:rPr lang="en-US" sz="1500" dirty="0">
                <a:latin typeface="Century Gothic" panose="020B0502020202020204" pitchFamily="34" charset="0"/>
              </a:rPr>
              <a:t>Yield-Driven Portfolio – mix of assets</a:t>
            </a:r>
          </a:p>
          <a:p>
            <a:pPr lvl="2" algn="just">
              <a:lnSpc>
                <a:spcPct val="124000"/>
              </a:lnSpc>
              <a:buFont typeface="Century Gothic" panose="020B0502020202020204" pitchFamily="34" charset="0"/>
              <a:buChar char="―"/>
            </a:pPr>
            <a:r>
              <a:rPr lang="en-US" sz="1500" dirty="0">
                <a:latin typeface="Century Gothic" panose="020B0502020202020204" pitchFamily="34" charset="0"/>
              </a:rPr>
              <a:t>Risk mitigation Class – customized role </a:t>
            </a:r>
            <a:endParaRPr lang="en-US" sz="1500" dirty="0" smtClean="0">
              <a:latin typeface="Century Gothic" panose="020B0502020202020204" pitchFamily="34" charset="0"/>
            </a:endParaRPr>
          </a:p>
          <a:p>
            <a:pPr lvl="2" algn="just">
              <a:lnSpc>
                <a:spcPct val="124000"/>
              </a:lnSpc>
              <a:buFont typeface="Century Gothic" panose="020B0502020202020204" pitchFamily="34" charset="0"/>
              <a:buChar char="―"/>
            </a:pPr>
            <a:r>
              <a:rPr lang="en-US" sz="1500" dirty="0" smtClean="0">
                <a:latin typeface="Century Gothic" panose="020B0502020202020204" pitchFamily="34" charset="0"/>
              </a:rPr>
              <a:t>Other ?</a:t>
            </a:r>
            <a:endParaRPr lang="en-US" sz="1500" dirty="0">
              <a:latin typeface="Century Gothic" panose="020B0502020202020204" pitchFamily="34" charset="0"/>
            </a:endParaRPr>
          </a:p>
          <a:p>
            <a:pPr algn="just">
              <a:lnSpc>
                <a:spcPct val="124000"/>
              </a:lnSpc>
              <a:buFont typeface="Century Gothic" panose="020B0502020202020204" pitchFamily="34" charset="0"/>
              <a:buChar char="―"/>
            </a:pPr>
            <a:endParaRPr lang="en-US" sz="2400" dirty="0">
              <a:latin typeface="Century Gothic" panose="020B0502020202020204" pitchFamily="34" charset="0"/>
            </a:endParaRPr>
          </a:p>
          <a:p>
            <a:pPr marL="0" marR="0" indent="0">
              <a:lnSpc>
                <a:spcPct val="124000"/>
              </a:lnSpc>
              <a:spcAft>
                <a:spcPts val="0"/>
              </a:spcAft>
              <a:buNone/>
            </a:pPr>
            <a:endParaRPr lang="en-US" sz="1600" dirty="0" smtClean="0">
              <a:latin typeface="Century Gothic" panose="020B0502020202020204" pitchFamily="34" charset="0"/>
            </a:endParaRPr>
          </a:p>
          <a:p>
            <a:pPr marL="0" marR="0" indent="0">
              <a:lnSpc>
                <a:spcPct val="124000"/>
              </a:lnSpc>
              <a:spcAft>
                <a:spcPts val="0"/>
              </a:spcAft>
              <a:buNone/>
            </a:pPr>
            <a:endParaRPr lang="en-US" sz="1600" i="1"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84458"/>
            <a:ext cx="9829801" cy="595307"/>
          </a:xfrm>
          <a:prstGeom prst="rect">
            <a:avLst/>
          </a:prstGeom>
          <a:noFill/>
        </p:spPr>
        <p:txBody>
          <a:bodyPr wrap="square" lIns="101870" tIns="50935" rIns="101870" bIns="50935">
            <a:spAutoFit/>
          </a:bodyPr>
          <a:lstStyle/>
          <a:p>
            <a:pPr>
              <a:defRPr/>
            </a:pPr>
            <a:r>
              <a:rPr lang="en-US" sz="3200" kern="1800" dirty="0">
                <a:solidFill>
                  <a:srgbClr val="469AC5"/>
                </a:solidFill>
                <a:latin typeface="Palatino Linotype" pitchFamily="18" charset="0"/>
                <a:ea typeface="+mj-ea"/>
                <a:cs typeface="+mj-cs"/>
              </a:rPr>
              <a:t>PCA Capital Market </a:t>
            </a:r>
            <a:r>
              <a:rPr lang="en-US" sz="3200" kern="1800" dirty="0" smtClean="0">
                <a:solidFill>
                  <a:srgbClr val="469AC5"/>
                </a:solidFill>
                <a:latin typeface="Palatino Linotype" pitchFamily="18" charset="0"/>
                <a:ea typeface="+mj-ea"/>
                <a:cs typeface="+mj-cs"/>
              </a:rPr>
              <a:t>Assumptions: </a:t>
            </a:r>
            <a:endParaRPr lang="en-US" sz="32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42803747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80400" y="1314365"/>
            <a:ext cx="9502697" cy="5871743"/>
          </a:xfrm>
          <a:prstGeom prst="rect">
            <a:avLst/>
          </a:prstGeom>
        </p:spPr>
        <p:txBody>
          <a:bodyPr>
            <a:normAutofit/>
          </a:bodyPr>
          <a:lstStyle/>
          <a:p>
            <a:pPr lvl="0">
              <a:lnSpc>
                <a:spcPct val="124000"/>
              </a:lnSpc>
            </a:pPr>
            <a:r>
              <a:rPr lang="en-US" sz="1700" dirty="0" smtClean="0">
                <a:latin typeface="Century Gothic" panose="020B0502020202020204" pitchFamily="34" charset="0"/>
              </a:rPr>
              <a:t>Begin with the role of the functional class</a:t>
            </a:r>
          </a:p>
          <a:p>
            <a:pPr lvl="0">
              <a:lnSpc>
                <a:spcPct val="124000"/>
              </a:lnSpc>
            </a:pPr>
            <a:endParaRPr lang="en-US" sz="1700" dirty="0" smtClean="0">
              <a:latin typeface="Century Gothic" panose="020B0502020202020204" pitchFamily="34" charset="0"/>
            </a:endParaRPr>
          </a:p>
          <a:p>
            <a:pPr lvl="0">
              <a:lnSpc>
                <a:spcPct val="124000"/>
              </a:lnSpc>
            </a:pPr>
            <a:r>
              <a:rPr lang="en-US" sz="1700" dirty="0" smtClean="0">
                <a:latin typeface="Century Gothic" panose="020B0502020202020204" pitchFamily="34" charset="0"/>
              </a:rPr>
              <a:t>Identify assets or strategies that  fill the role and their respective weighting in the functional class </a:t>
            </a:r>
          </a:p>
          <a:p>
            <a:pPr lvl="0">
              <a:lnSpc>
                <a:spcPct val="124000"/>
              </a:lnSpc>
            </a:pPr>
            <a:endParaRPr lang="en-US" sz="1700" dirty="0">
              <a:latin typeface="Century Gothic" panose="020B0502020202020204" pitchFamily="34" charset="0"/>
            </a:endParaRPr>
          </a:p>
          <a:p>
            <a:pPr lvl="0">
              <a:lnSpc>
                <a:spcPct val="124000"/>
              </a:lnSpc>
            </a:pPr>
            <a:r>
              <a:rPr lang="en-US" sz="1700" dirty="0" smtClean="0">
                <a:latin typeface="Century Gothic" panose="020B0502020202020204" pitchFamily="34" charset="0"/>
              </a:rPr>
              <a:t>Create capital market  assumptions for each assets or strategy, including correlations </a:t>
            </a:r>
          </a:p>
          <a:p>
            <a:pPr lvl="0">
              <a:lnSpc>
                <a:spcPct val="124000"/>
              </a:lnSpc>
            </a:pPr>
            <a:endParaRPr lang="en-US" sz="1700" dirty="0">
              <a:latin typeface="Century Gothic" panose="020B0502020202020204" pitchFamily="34" charset="0"/>
            </a:endParaRPr>
          </a:p>
          <a:p>
            <a:pPr lvl="0">
              <a:lnSpc>
                <a:spcPct val="124000"/>
              </a:lnSpc>
            </a:pPr>
            <a:r>
              <a:rPr lang="en-US" sz="1700" dirty="0" smtClean="0">
                <a:latin typeface="Century Gothic" panose="020B0502020202020204" pitchFamily="34" charset="0"/>
              </a:rPr>
              <a:t>Combine the individual classes to create </a:t>
            </a:r>
            <a:r>
              <a:rPr lang="en-US" sz="1700" u="sng" dirty="0" smtClean="0">
                <a:latin typeface="Century Gothic" panose="020B0502020202020204" pitchFamily="34" charset="0"/>
              </a:rPr>
              <a:t>one capital market assumption </a:t>
            </a:r>
            <a:r>
              <a:rPr lang="en-US" sz="1700" dirty="0" smtClean="0">
                <a:latin typeface="Century Gothic" panose="020B0502020202020204" pitchFamily="34" charset="0"/>
              </a:rPr>
              <a:t>for the Class </a:t>
            </a:r>
          </a:p>
          <a:p>
            <a:pPr lvl="1" algn="just">
              <a:lnSpc>
                <a:spcPct val="124000"/>
              </a:lnSpc>
            </a:pPr>
            <a:r>
              <a:rPr lang="en-US" sz="1600" dirty="0" smtClean="0">
                <a:latin typeface="Century Gothic" panose="020B0502020202020204" pitchFamily="34" charset="0"/>
              </a:rPr>
              <a:t>Understanding the role of the asset is key </a:t>
            </a:r>
          </a:p>
          <a:p>
            <a:pPr lvl="1" algn="just">
              <a:lnSpc>
                <a:spcPct val="124000"/>
              </a:lnSpc>
            </a:pPr>
            <a:r>
              <a:rPr lang="en-US" sz="1600" dirty="0" smtClean="0">
                <a:latin typeface="Century Gothic" panose="020B0502020202020204" pitchFamily="34" charset="0"/>
              </a:rPr>
              <a:t>Fewer model inputs (asset classes or functional classes) produces clearer output – focused on what’s important</a:t>
            </a:r>
          </a:p>
          <a:p>
            <a:pPr lvl="2" algn="just">
              <a:lnSpc>
                <a:spcPct val="124000"/>
              </a:lnSpc>
            </a:pPr>
            <a:r>
              <a:rPr lang="en-US" sz="1400" dirty="0" smtClean="0">
                <a:latin typeface="Century Gothic" panose="020B0502020202020204" pitchFamily="34" charset="0"/>
              </a:rPr>
              <a:t>Which risks are assumed, and </a:t>
            </a:r>
          </a:p>
          <a:p>
            <a:pPr lvl="2" algn="just">
              <a:lnSpc>
                <a:spcPct val="124000"/>
              </a:lnSpc>
            </a:pPr>
            <a:r>
              <a:rPr lang="en-US" sz="1400" dirty="0" smtClean="0">
                <a:latin typeface="Century Gothic" panose="020B0502020202020204" pitchFamily="34" charset="0"/>
              </a:rPr>
              <a:t>Impact on plan financial health </a:t>
            </a:r>
          </a:p>
          <a:p>
            <a:pPr lvl="0" algn="just">
              <a:lnSpc>
                <a:spcPct val="124000"/>
              </a:lnSpc>
            </a:pPr>
            <a:endParaRPr lang="en-US" sz="1700" dirty="0">
              <a:latin typeface="Century Gothic" panose="020B0502020202020204" pitchFamily="34" charset="0"/>
            </a:endParaRPr>
          </a:p>
          <a:p>
            <a:pPr lvl="0" algn="just">
              <a:lnSpc>
                <a:spcPct val="124000"/>
              </a:lnSpc>
            </a:pPr>
            <a:endParaRPr lang="en-US" sz="1700" dirty="0" smtClean="0">
              <a:latin typeface="Century Gothic" panose="020B0502020202020204" pitchFamily="34" charset="0"/>
            </a:endParaRPr>
          </a:p>
          <a:p>
            <a:pPr lvl="0" algn="just">
              <a:lnSpc>
                <a:spcPct val="124000"/>
              </a:lnSpc>
            </a:pPr>
            <a:endParaRPr lang="en-US" sz="1700" dirty="0">
              <a:latin typeface="Century Gothic" panose="020B0502020202020204" pitchFamily="34" charset="0"/>
            </a:endParaRPr>
          </a:p>
          <a:p>
            <a:pPr algn="just">
              <a:lnSpc>
                <a:spcPct val="124000"/>
              </a:lnSpc>
              <a:buFont typeface="Century Gothic" panose="020B0502020202020204" pitchFamily="34" charset="0"/>
              <a:buChar char="―"/>
            </a:pPr>
            <a:endParaRPr lang="en-US" sz="2400" dirty="0">
              <a:latin typeface="Century Gothic" panose="020B0502020202020204" pitchFamily="34" charset="0"/>
            </a:endParaRPr>
          </a:p>
          <a:p>
            <a:pPr marL="0" marR="0" indent="0">
              <a:lnSpc>
                <a:spcPct val="124000"/>
              </a:lnSpc>
              <a:spcAft>
                <a:spcPts val="0"/>
              </a:spcAft>
              <a:buNone/>
            </a:pPr>
            <a:endParaRPr lang="en-US" sz="1600" dirty="0" smtClean="0">
              <a:latin typeface="Century Gothic" panose="020B0502020202020204" pitchFamily="34" charset="0"/>
            </a:endParaRPr>
          </a:p>
          <a:p>
            <a:pPr marL="0" marR="0" indent="0">
              <a:lnSpc>
                <a:spcPct val="124000"/>
              </a:lnSpc>
              <a:spcAft>
                <a:spcPts val="0"/>
              </a:spcAft>
              <a:buNone/>
            </a:pPr>
            <a:endParaRPr lang="en-US" sz="1600" i="1"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50903" y="464794"/>
            <a:ext cx="10058401" cy="472197"/>
          </a:xfrm>
          <a:prstGeom prst="rect">
            <a:avLst/>
          </a:prstGeom>
          <a:noFill/>
        </p:spPr>
        <p:txBody>
          <a:bodyPr wrap="square" lIns="101870" tIns="50935" rIns="101870" bIns="50935">
            <a:spAutoFit/>
          </a:bodyPr>
          <a:lstStyle/>
          <a:p>
            <a:pPr>
              <a:defRPr/>
            </a:pPr>
            <a:r>
              <a:rPr lang="en-US" sz="2400" kern="1800" dirty="0">
                <a:solidFill>
                  <a:srgbClr val="469AC5"/>
                </a:solidFill>
                <a:latin typeface="Palatino Linotype" pitchFamily="18" charset="0"/>
                <a:ea typeface="+mj-ea"/>
                <a:cs typeface="+mj-cs"/>
              </a:rPr>
              <a:t>PCA Capital Market </a:t>
            </a:r>
            <a:r>
              <a:rPr lang="en-US" sz="2400" kern="1800" dirty="0" smtClean="0">
                <a:solidFill>
                  <a:srgbClr val="469AC5"/>
                </a:solidFill>
                <a:latin typeface="Palatino Linotype" pitchFamily="18" charset="0"/>
                <a:ea typeface="+mj-ea"/>
                <a:cs typeface="+mj-cs"/>
              </a:rPr>
              <a:t>Assumptions:  Modeling Functional Classes</a:t>
            </a:r>
            <a:endParaRPr lang="en-US" sz="2400" kern="1800" dirty="0">
              <a:solidFill>
                <a:srgbClr val="469AC5"/>
              </a:solidFill>
              <a:latin typeface="Palatino Linotype" pitchFamily="18" charset="0"/>
              <a:ea typeface="+mj-ea"/>
              <a:cs typeface="+mj-cs"/>
            </a:endParaRPr>
          </a:p>
        </p:txBody>
      </p:sp>
    </p:spTree>
    <p:extLst>
      <p:ext uri="{BB962C8B-B14F-4D97-AF65-F5344CB8AC3E}">
        <p14:creationId xmlns:p14="http://schemas.microsoft.com/office/powerpoint/2010/main" val="27056078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599" y="1377567"/>
            <a:ext cx="9605962" cy="5743995"/>
          </a:xfrm>
          <a:prstGeom prst="rect">
            <a:avLst/>
          </a:prstGeom>
        </p:spPr>
        <p:txBody>
          <a:bodyPr>
            <a:normAutofit/>
          </a:bodyPr>
          <a:lstStyle/>
          <a:p>
            <a:pPr>
              <a:lnSpc>
                <a:spcPct val="134000"/>
              </a:lnSpc>
              <a:spcBef>
                <a:spcPts val="0"/>
              </a:spcBef>
            </a:pPr>
            <a:r>
              <a:rPr lang="en-US" sz="1800" dirty="0" smtClean="0">
                <a:latin typeface="Century Gothic" panose="020B0502020202020204" pitchFamily="34" charset="0"/>
              </a:rPr>
              <a:t>Capital </a:t>
            </a:r>
            <a:r>
              <a:rPr lang="en-US" sz="1800" dirty="0">
                <a:latin typeface="Century Gothic" panose="020B0502020202020204" pitchFamily="34" charset="0"/>
              </a:rPr>
              <a:t>market assumptions are based on capital market theory and investment experience</a:t>
            </a:r>
          </a:p>
          <a:p>
            <a:pPr lvl="1">
              <a:lnSpc>
                <a:spcPct val="134000"/>
              </a:lnSpc>
              <a:buFont typeface="Century Gothic" panose="020B0502020202020204" pitchFamily="34" charset="0"/>
              <a:buChar char="―"/>
            </a:pPr>
            <a:r>
              <a:rPr lang="en-US" sz="1600" dirty="0">
                <a:latin typeface="Century Gothic" panose="020B0502020202020204" pitchFamily="34" charset="0"/>
              </a:rPr>
              <a:t>Greater risk, greater expected return – consistent with </a:t>
            </a:r>
            <a:r>
              <a:rPr lang="en-US" sz="1600" dirty="0" smtClean="0">
                <a:latin typeface="Century Gothic" panose="020B0502020202020204" pitchFamily="34" charset="0"/>
              </a:rPr>
              <a:t>historical long-term </a:t>
            </a:r>
            <a:r>
              <a:rPr lang="en-US" sz="1600" dirty="0">
                <a:latin typeface="Century Gothic" panose="020B0502020202020204" pitchFamily="34" charset="0"/>
              </a:rPr>
              <a:t>capital market returns </a:t>
            </a:r>
          </a:p>
          <a:p>
            <a:pPr lvl="1">
              <a:lnSpc>
                <a:spcPct val="134000"/>
              </a:lnSpc>
              <a:buFont typeface="Century Gothic" panose="020B0502020202020204" pitchFamily="34" charset="0"/>
              <a:buChar char="―"/>
            </a:pPr>
            <a:r>
              <a:rPr lang="en-US" sz="1600" dirty="0">
                <a:latin typeface="Century Gothic" panose="020B0502020202020204" pitchFamily="34" charset="0"/>
              </a:rPr>
              <a:t>Illiquid </a:t>
            </a:r>
            <a:r>
              <a:rPr lang="en-US" sz="1600" dirty="0" smtClean="0">
                <a:latin typeface="Century Gothic" panose="020B0502020202020204" pitchFamily="34" charset="0"/>
              </a:rPr>
              <a:t>and infrequently priced </a:t>
            </a:r>
            <a:r>
              <a:rPr lang="en-US" sz="1600" dirty="0">
                <a:latin typeface="Century Gothic" panose="020B0502020202020204" pitchFamily="34" charset="0"/>
              </a:rPr>
              <a:t>assets have risk even if it’s not perceived in monthly or quarterly return volatility </a:t>
            </a:r>
          </a:p>
          <a:p>
            <a:pPr lvl="2">
              <a:lnSpc>
                <a:spcPct val="134000"/>
              </a:lnSpc>
              <a:buFont typeface="Wingdings" panose="05000000000000000000" pitchFamily="2" charset="2"/>
              <a:buChar char="v"/>
            </a:pPr>
            <a:r>
              <a:rPr lang="en-US" sz="1400" dirty="0">
                <a:latin typeface="Century Gothic" panose="020B0502020202020204" pitchFamily="34" charset="0"/>
              </a:rPr>
              <a:t>We </a:t>
            </a:r>
            <a:r>
              <a:rPr lang="en-US" sz="1400" dirty="0" smtClean="0">
                <a:latin typeface="Century Gothic" panose="020B0502020202020204" pitchFamily="34" charset="0"/>
              </a:rPr>
              <a:t>assign increased incremental </a:t>
            </a:r>
            <a:r>
              <a:rPr lang="en-US" sz="1400" dirty="0">
                <a:latin typeface="Century Gothic" panose="020B0502020202020204" pitchFamily="34" charset="0"/>
              </a:rPr>
              <a:t>risk </a:t>
            </a:r>
            <a:r>
              <a:rPr lang="en-US" sz="1400" dirty="0" smtClean="0">
                <a:latin typeface="Century Gothic" panose="020B0502020202020204" pitchFamily="34" charset="0"/>
              </a:rPr>
              <a:t>commensurate </a:t>
            </a:r>
            <a:r>
              <a:rPr lang="en-US" sz="1400" dirty="0">
                <a:latin typeface="Century Gothic" panose="020B0502020202020204" pitchFamily="34" charset="0"/>
              </a:rPr>
              <a:t>with the underlying risk of the </a:t>
            </a:r>
            <a:r>
              <a:rPr lang="en-US" sz="1400" dirty="0" smtClean="0">
                <a:latin typeface="Century Gothic" panose="020B0502020202020204" pitchFamily="34" charset="0"/>
              </a:rPr>
              <a:t>investment</a:t>
            </a:r>
          </a:p>
          <a:p>
            <a:pPr lvl="1">
              <a:lnSpc>
                <a:spcPct val="134000"/>
              </a:lnSpc>
              <a:buFont typeface="Century Gothic" panose="020B0502020202020204" pitchFamily="34" charset="0"/>
              <a:buChar char="―"/>
            </a:pPr>
            <a:r>
              <a:rPr lang="en-US" sz="1600" dirty="0" smtClean="0">
                <a:latin typeface="Century Gothic" panose="020B0502020202020204" pitchFamily="34" charset="0"/>
              </a:rPr>
              <a:t>Adjustments are made for leverage employed </a:t>
            </a:r>
          </a:p>
          <a:p>
            <a:pPr lvl="2">
              <a:lnSpc>
                <a:spcPct val="134000"/>
              </a:lnSpc>
              <a:buFont typeface="Wingdings" panose="05000000000000000000" pitchFamily="2" charset="2"/>
              <a:buChar char="v"/>
            </a:pPr>
            <a:r>
              <a:rPr lang="en-US" sz="1400" dirty="0">
                <a:latin typeface="Century Gothic" panose="020B0502020202020204" pitchFamily="34" charset="0"/>
              </a:rPr>
              <a:t>Real Estate portfolio </a:t>
            </a:r>
          </a:p>
          <a:p>
            <a:pPr>
              <a:lnSpc>
                <a:spcPct val="134000"/>
              </a:lnSpc>
            </a:pPr>
            <a:endParaRPr lang="en-US" sz="1800" dirty="0" smtClean="0">
              <a:latin typeface="Century Gothic" panose="020B0502020202020204" pitchFamily="34" charset="0"/>
            </a:endParaRPr>
          </a:p>
          <a:p>
            <a:pPr>
              <a:lnSpc>
                <a:spcPct val="134000"/>
              </a:lnSpc>
            </a:pPr>
            <a:r>
              <a:rPr lang="en-US" sz="1800" dirty="0" smtClean="0">
                <a:latin typeface="Century Gothic" panose="020B0502020202020204" pitchFamily="34" charset="0"/>
              </a:rPr>
              <a:t>PCA </a:t>
            </a:r>
            <a:r>
              <a:rPr lang="en-US" sz="1800" dirty="0">
                <a:latin typeface="Century Gothic" panose="020B0502020202020204" pitchFamily="34" charset="0"/>
              </a:rPr>
              <a:t>capital market assumptions are </a:t>
            </a:r>
            <a:r>
              <a:rPr lang="en-US" sz="1800" dirty="0" smtClean="0">
                <a:latin typeface="Century Gothic" panose="020B0502020202020204" pitchFamily="34" charset="0"/>
              </a:rPr>
              <a:t>similar </a:t>
            </a:r>
            <a:r>
              <a:rPr lang="en-US" sz="1800" dirty="0">
                <a:latin typeface="Century Gothic" panose="020B0502020202020204" pitchFamily="34" charset="0"/>
              </a:rPr>
              <a:t>to </a:t>
            </a:r>
            <a:r>
              <a:rPr lang="en-US" sz="1800" dirty="0" smtClean="0">
                <a:latin typeface="Century Gothic" panose="020B0502020202020204" pitchFamily="34" charset="0"/>
              </a:rPr>
              <a:t>those of other investment  practitioners</a:t>
            </a:r>
            <a:endParaRPr lang="en-US" sz="1800" dirty="0">
              <a:latin typeface="Century Gothic" panose="020B0502020202020204" pitchFamily="34" charset="0"/>
            </a:endParaRPr>
          </a:p>
          <a:p>
            <a:pPr lvl="1">
              <a:lnSpc>
                <a:spcPct val="134000"/>
              </a:lnSpc>
              <a:buFont typeface="Century Gothic" panose="020B0502020202020204" pitchFamily="34" charset="0"/>
              <a:buChar char="―"/>
            </a:pPr>
            <a:r>
              <a:rPr lang="en-US" sz="1600" dirty="0" smtClean="0">
                <a:latin typeface="Century Gothic" panose="020B0502020202020204" pitchFamily="34" charset="0"/>
              </a:rPr>
              <a:t>Long investment </a:t>
            </a:r>
            <a:r>
              <a:rPr lang="en-US" sz="1600" dirty="0">
                <a:latin typeface="Century Gothic" panose="020B0502020202020204" pitchFamily="34" charset="0"/>
              </a:rPr>
              <a:t>horizon </a:t>
            </a:r>
            <a:r>
              <a:rPr lang="en-US" sz="1600" dirty="0" smtClean="0">
                <a:latin typeface="Century Gothic" panose="020B0502020202020204" pitchFamily="34" charset="0"/>
              </a:rPr>
              <a:t>smooths </a:t>
            </a:r>
            <a:r>
              <a:rPr lang="en-US" sz="1600" dirty="0">
                <a:latin typeface="Century Gothic" panose="020B0502020202020204" pitchFamily="34" charset="0"/>
              </a:rPr>
              <a:t>out differences among market </a:t>
            </a:r>
            <a:r>
              <a:rPr lang="en-US" sz="1600" dirty="0" smtClean="0">
                <a:latin typeface="Century Gothic" panose="020B0502020202020204" pitchFamily="34" charset="0"/>
              </a:rPr>
              <a:t>practitioners</a:t>
            </a:r>
          </a:p>
          <a:p>
            <a:pPr lvl="1">
              <a:lnSpc>
                <a:spcPct val="134000"/>
              </a:lnSpc>
              <a:buFont typeface="Century Gothic" panose="020B0502020202020204" pitchFamily="34" charset="0"/>
              <a:buChar char="―"/>
            </a:pPr>
            <a:r>
              <a:rPr lang="en-US" sz="1600" dirty="0" smtClean="0">
                <a:latin typeface="Century Gothic" panose="020B0502020202020204" pitchFamily="34" charset="0"/>
              </a:rPr>
              <a:t>Peer comparisons examined to identify potential outliers</a:t>
            </a:r>
            <a:endParaRPr lang="en-US" sz="1600" dirty="0">
              <a:latin typeface="Century Gothic" panose="020B0502020202020204" pitchFamily="34" charset="0"/>
            </a:endParaRPr>
          </a:p>
          <a:p>
            <a:endParaRPr lang="en-US" dirty="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636857"/>
          </a:xfrm>
          <a:prstGeom prst="rect">
            <a:avLst/>
          </a:prstGeom>
          <a:noFill/>
        </p:spPr>
        <p:txBody>
          <a:bodyPr wrap="square" lIns="101870" tIns="50935" rIns="101870" bIns="50935">
            <a:spAutoFit/>
          </a:bodyPr>
          <a:lstStyle/>
          <a:p>
            <a:pPr>
              <a:lnSpc>
                <a:spcPct val="115000"/>
              </a:lnSpc>
              <a:defRPr/>
            </a:pPr>
            <a:r>
              <a:rPr lang="en-US" sz="3200" kern="1800" dirty="0">
                <a:solidFill>
                  <a:srgbClr val="469AC5"/>
                </a:solidFill>
                <a:latin typeface="Palatino Linotype" pitchFamily="18" charset="0"/>
                <a:ea typeface="+mj-ea"/>
                <a:cs typeface="+mj-cs"/>
              </a:rPr>
              <a:t>Background on PCA Capital Market Assumptions</a:t>
            </a:r>
          </a:p>
        </p:txBody>
      </p:sp>
    </p:spTree>
    <p:extLst>
      <p:ext uri="{BB962C8B-B14F-4D97-AF65-F5344CB8AC3E}">
        <p14:creationId xmlns:p14="http://schemas.microsoft.com/office/powerpoint/2010/main" val="3348224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228599" y="1377567"/>
            <a:ext cx="9605962" cy="5527675"/>
          </a:xfrm>
          <a:prstGeom prst="rect">
            <a:avLst/>
          </a:prstGeom>
        </p:spPr>
        <p:txBody>
          <a:bodyPr>
            <a:noAutofit/>
          </a:bodyPr>
          <a:lstStyle/>
          <a:p>
            <a:pPr marL="0" indent="0">
              <a:buNone/>
            </a:pPr>
            <a:r>
              <a:rPr lang="en-US" sz="1400" dirty="0">
                <a:latin typeface="Century Gothic" panose="020B0502020202020204" pitchFamily="34" charset="0"/>
              </a:rPr>
              <a:t>Summary of </a:t>
            </a:r>
            <a:r>
              <a:rPr lang="en-US" sz="1400" dirty="0" smtClean="0">
                <a:latin typeface="Century Gothic" panose="020B0502020202020204" pitchFamily="34" charset="0"/>
              </a:rPr>
              <a:t>2016 capital market expected returns </a:t>
            </a:r>
          </a:p>
          <a:p>
            <a:pPr marL="0" indent="0">
              <a:buNone/>
            </a:pPr>
            <a:endParaRPr lang="en-US" sz="1400" dirty="0">
              <a:latin typeface="Century Gothic" panose="020B0502020202020204" pitchFamily="34" charset="0"/>
            </a:endParaRPr>
          </a:p>
          <a:p>
            <a:pPr marL="1196975" indent="-317500"/>
            <a:r>
              <a:rPr lang="en-US" sz="1400" dirty="0">
                <a:latin typeface="Century Gothic" panose="020B0502020202020204" pitchFamily="34" charset="0"/>
              </a:rPr>
              <a:t>Expect interest rates to </a:t>
            </a:r>
            <a:r>
              <a:rPr lang="en-US" sz="1400" dirty="0" smtClean="0">
                <a:latin typeface="Century Gothic" panose="020B0502020202020204" pitchFamily="34" charset="0"/>
              </a:rPr>
              <a:t>rise from historically low levels</a:t>
            </a:r>
          </a:p>
          <a:p>
            <a:pPr marL="879475" indent="0">
              <a:buNone/>
            </a:pPr>
            <a:endParaRPr lang="en-US" sz="1400" dirty="0">
              <a:latin typeface="Century Gothic" panose="020B0502020202020204" pitchFamily="34" charset="0"/>
            </a:endParaRPr>
          </a:p>
          <a:p>
            <a:pPr marL="1196975" indent="-317500"/>
            <a:r>
              <a:rPr lang="en-US" sz="1400" dirty="0" smtClean="0">
                <a:latin typeface="Century Gothic" panose="020B0502020202020204" pitchFamily="34" charset="0"/>
              </a:rPr>
              <a:t>Expected returns are relatively low due </a:t>
            </a:r>
            <a:r>
              <a:rPr lang="en-US" sz="1400" dirty="0">
                <a:latin typeface="Century Gothic" panose="020B0502020202020204" pitchFamily="34" charset="0"/>
              </a:rPr>
              <a:t>to </a:t>
            </a:r>
            <a:r>
              <a:rPr lang="en-US" sz="1400" dirty="0" smtClean="0">
                <a:latin typeface="Century Gothic" panose="020B0502020202020204" pitchFamily="34" charset="0"/>
              </a:rPr>
              <a:t>starting </a:t>
            </a:r>
            <a:r>
              <a:rPr lang="en-US" sz="1400" dirty="0">
                <a:latin typeface="Century Gothic" panose="020B0502020202020204" pitchFamily="34" charset="0"/>
              </a:rPr>
              <a:t>point </a:t>
            </a:r>
            <a:endParaRPr lang="en-US" sz="1400" dirty="0" smtClean="0">
              <a:latin typeface="Century Gothic" panose="020B0502020202020204" pitchFamily="34" charset="0"/>
            </a:endParaRPr>
          </a:p>
          <a:p>
            <a:pPr marL="1642711" lvl="2" indent="-317500">
              <a:lnSpc>
                <a:spcPct val="134000"/>
              </a:lnSpc>
              <a:buFont typeface="Century Gothic" panose="020B0502020202020204" pitchFamily="34" charset="0"/>
              <a:buChar char="―"/>
            </a:pPr>
            <a:r>
              <a:rPr lang="en-US" sz="1400" dirty="0" smtClean="0">
                <a:latin typeface="Century Gothic" panose="020B0502020202020204" pitchFamily="34" charset="0"/>
              </a:rPr>
              <a:t>Fixed income: interest </a:t>
            </a:r>
            <a:r>
              <a:rPr lang="en-US" sz="1400" dirty="0">
                <a:latin typeface="Century Gothic" panose="020B0502020202020204" pitchFamily="34" charset="0"/>
              </a:rPr>
              <a:t>rates are </a:t>
            </a:r>
            <a:r>
              <a:rPr lang="en-US" sz="1400" dirty="0" smtClean="0">
                <a:latin typeface="Century Gothic" panose="020B0502020202020204" pitchFamily="34" charset="0"/>
              </a:rPr>
              <a:t>very low </a:t>
            </a:r>
            <a:endParaRPr lang="en-US" sz="1400" dirty="0">
              <a:latin typeface="Century Gothic" panose="020B0502020202020204" pitchFamily="34" charset="0"/>
            </a:endParaRPr>
          </a:p>
          <a:p>
            <a:pPr marL="1642711" lvl="2" indent="-317500">
              <a:lnSpc>
                <a:spcPct val="134000"/>
              </a:lnSpc>
              <a:buFont typeface="Century Gothic" panose="020B0502020202020204" pitchFamily="34" charset="0"/>
              <a:buChar char="―"/>
            </a:pPr>
            <a:r>
              <a:rPr lang="en-US" sz="1400" dirty="0" smtClean="0">
                <a:latin typeface="Century Gothic" panose="020B0502020202020204" pitchFamily="34" charset="0"/>
              </a:rPr>
              <a:t>U.S. Equity securities: are trading at high Price / Earnings ratios </a:t>
            </a:r>
          </a:p>
          <a:p>
            <a:pPr marL="2152123" lvl="3" indent="-317500">
              <a:lnSpc>
                <a:spcPct val="134000"/>
              </a:lnSpc>
              <a:buFont typeface="Century Gothic" panose="020B0502020202020204" pitchFamily="34" charset="0"/>
              <a:buChar char="―"/>
            </a:pPr>
            <a:r>
              <a:rPr lang="en-US" sz="1400" dirty="0" smtClean="0">
                <a:latin typeface="Century Gothic" panose="020B0502020202020204" pitchFamily="34" charset="0"/>
              </a:rPr>
              <a:t>Non-U.S. Equity: are trading at more modest valuations </a:t>
            </a:r>
          </a:p>
          <a:p>
            <a:pPr marL="1642711" lvl="2" indent="-317500">
              <a:lnSpc>
                <a:spcPct val="134000"/>
              </a:lnSpc>
              <a:buFont typeface="Century Gothic" panose="020B0502020202020204" pitchFamily="34" charset="0"/>
              <a:buChar char="―"/>
            </a:pPr>
            <a:r>
              <a:rPr lang="en-US" sz="1400" dirty="0" smtClean="0">
                <a:latin typeface="Century Gothic" panose="020B0502020202020204" pitchFamily="34" charset="0"/>
              </a:rPr>
              <a:t>Low </a:t>
            </a:r>
            <a:r>
              <a:rPr lang="en-US" sz="1400" dirty="0">
                <a:latin typeface="Century Gothic" panose="020B0502020202020204" pitchFamily="34" charset="0"/>
              </a:rPr>
              <a:t>income </a:t>
            </a:r>
            <a:r>
              <a:rPr lang="en-US" sz="1400" dirty="0" smtClean="0">
                <a:latin typeface="Century Gothic" panose="020B0502020202020204" pitchFamily="34" charset="0"/>
              </a:rPr>
              <a:t>generated by most capital market assets </a:t>
            </a:r>
            <a:endParaRPr lang="en-US" sz="1400" dirty="0">
              <a:latin typeface="Century Gothic" panose="020B0502020202020204" pitchFamily="34" charset="0"/>
            </a:endParaRPr>
          </a:p>
          <a:p>
            <a:pPr marL="879475" lvl="0" indent="0">
              <a:buNone/>
            </a:pPr>
            <a:endParaRPr lang="en-US" sz="1400" dirty="0" smtClean="0">
              <a:latin typeface="Century Gothic" panose="020B0502020202020204" pitchFamily="34" charset="0"/>
            </a:endParaRPr>
          </a:p>
          <a:p>
            <a:pPr marL="1196975" indent="-317500"/>
            <a:r>
              <a:rPr lang="en-US" sz="1400" dirty="0">
                <a:latin typeface="Century Gothic" panose="020B0502020202020204" pitchFamily="34" charset="0"/>
              </a:rPr>
              <a:t>PCA and GRS have different inflation assumptions, driven mostly by differences in time horizon</a:t>
            </a:r>
          </a:p>
          <a:p>
            <a:pPr marL="1645920" lvl="1" indent="-317500">
              <a:lnSpc>
                <a:spcPct val="134000"/>
              </a:lnSpc>
              <a:buFont typeface="Century Gothic" panose="020B0502020202020204" pitchFamily="34" charset="0"/>
              <a:buChar char="―"/>
            </a:pPr>
            <a:r>
              <a:rPr lang="en-US" sz="1400" dirty="0">
                <a:latin typeface="Century Gothic" panose="020B0502020202020204" pitchFamily="34" charset="0"/>
              </a:rPr>
              <a:t>PCA 10-year assumption = 2.25%</a:t>
            </a:r>
          </a:p>
          <a:p>
            <a:pPr marL="1645920" lvl="1" indent="-317500">
              <a:lnSpc>
                <a:spcPct val="134000"/>
              </a:lnSpc>
              <a:buFont typeface="Century Gothic" panose="020B0502020202020204" pitchFamily="34" charset="0"/>
              <a:buChar char="―"/>
            </a:pPr>
            <a:r>
              <a:rPr lang="en-US" sz="1400" dirty="0">
                <a:latin typeface="Century Gothic" panose="020B0502020202020204" pitchFamily="34" charset="0"/>
              </a:rPr>
              <a:t>GRS 30-year assumption = 2.75% </a:t>
            </a:r>
            <a:endParaRPr lang="en-US" sz="1400" dirty="0" smtClean="0">
              <a:latin typeface="Century Gothic" panose="020B0502020202020204" pitchFamily="34" charset="0"/>
            </a:endParaRPr>
          </a:p>
          <a:p>
            <a:pPr marL="1328420" lvl="1" indent="0">
              <a:lnSpc>
                <a:spcPct val="134000"/>
              </a:lnSpc>
              <a:buNone/>
            </a:pPr>
            <a:endParaRPr lang="en-US" sz="1400" dirty="0">
              <a:latin typeface="Century Gothic" panose="020B0502020202020204" pitchFamily="34" charset="0"/>
            </a:endParaRPr>
          </a:p>
          <a:p>
            <a:pPr marL="1196975" indent="-317500"/>
            <a:r>
              <a:rPr lang="en-US" sz="1400" dirty="0">
                <a:latin typeface="Century Gothic" panose="020B0502020202020204" pitchFamily="34" charset="0"/>
              </a:rPr>
              <a:t>Two options for the inflation assumption during the modeling process (CMA’s will be adjusted to reflect the option chosen)</a:t>
            </a:r>
          </a:p>
          <a:p>
            <a:pPr marL="1645920" lvl="1" indent="-317500">
              <a:lnSpc>
                <a:spcPct val="134000"/>
              </a:lnSpc>
              <a:buFont typeface="Century Gothic" panose="020B0502020202020204" pitchFamily="34" charset="0"/>
              <a:buChar char="―"/>
            </a:pPr>
            <a:r>
              <a:rPr lang="en-US" sz="1400" dirty="0">
                <a:latin typeface="Century Gothic" panose="020B0502020202020204" pitchFamily="34" charset="0"/>
              </a:rPr>
              <a:t>Use either the PCA or GRS assumption, OR</a:t>
            </a:r>
          </a:p>
          <a:p>
            <a:pPr marL="1645920" lvl="1" indent="-317500">
              <a:lnSpc>
                <a:spcPct val="134000"/>
              </a:lnSpc>
              <a:buFont typeface="Century Gothic" panose="020B0502020202020204" pitchFamily="34" charset="0"/>
              <a:buChar char="―"/>
            </a:pPr>
            <a:r>
              <a:rPr lang="en-US" sz="1400" dirty="0">
                <a:latin typeface="Century Gothic" panose="020B0502020202020204" pitchFamily="34" charset="0"/>
              </a:rPr>
              <a:t>Use PCA’s assumption for the next 10-years and move to GRS’s assumption for the remainder of the time horizon</a:t>
            </a:r>
          </a:p>
          <a:p>
            <a:endParaRPr lang="en-US" sz="2000" dirty="0" smtClean="0"/>
          </a:p>
          <a:p>
            <a:pPr>
              <a:buClr>
                <a:srgbClr val="FF0000"/>
              </a:buClr>
              <a:buNone/>
            </a:pPr>
            <a:endParaRPr lang="en-US" sz="1200" u="sng" dirty="0" smtClean="0">
              <a:latin typeface="Century Gothic" pitchFamily="34" charset="0"/>
            </a:endParaRPr>
          </a:p>
          <a:p>
            <a:pPr>
              <a:buClr>
                <a:srgbClr val="FF0000"/>
              </a:buClr>
              <a:buNone/>
            </a:pPr>
            <a:endParaRPr lang="en-US" sz="1200" u="sng" dirty="0">
              <a:latin typeface="Century Gothic" pitchFamily="34" charset="0"/>
            </a:endParaRPr>
          </a:p>
          <a:p>
            <a:pPr>
              <a:buClr>
                <a:srgbClr val="FF0000"/>
              </a:buClr>
              <a:buNone/>
            </a:pPr>
            <a:endParaRPr lang="en-US" sz="1200" u="sng" dirty="0" smtClean="0">
              <a:latin typeface="Century Gothic" pitchFamily="34" charset="0"/>
            </a:endParaRPr>
          </a:p>
        </p:txBody>
      </p:sp>
      <p:sp>
        <p:nvSpPr>
          <p:cNvPr id="6" name="TextBox 5"/>
          <p:cNvSpPr txBox="1"/>
          <p:nvPr/>
        </p:nvSpPr>
        <p:spPr>
          <a:xfrm>
            <a:off x="228599" y="419912"/>
            <a:ext cx="9556531" cy="603451"/>
          </a:xfrm>
          <a:prstGeom prst="rect">
            <a:avLst/>
          </a:prstGeom>
          <a:noFill/>
        </p:spPr>
        <p:txBody>
          <a:bodyPr wrap="square" lIns="101870" tIns="50935" rIns="101870" bIns="50935">
            <a:spAutoFit/>
          </a:bodyPr>
          <a:lstStyle/>
          <a:p>
            <a:pPr>
              <a:lnSpc>
                <a:spcPct val="115000"/>
              </a:lnSpc>
              <a:defRPr/>
            </a:pPr>
            <a:r>
              <a:rPr lang="en-US" sz="3000" kern="1800" dirty="0">
                <a:solidFill>
                  <a:srgbClr val="469AC5"/>
                </a:solidFill>
                <a:latin typeface="Palatino Linotype" pitchFamily="18" charset="0"/>
                <a:ea typeface="+mj-ea"/>
                <a:cs typeface="+mj-cs"/>
              </a:rPr>
              <a:t>Background on PCA Capital Market Assumptions</a:t>
            </a:r>
          </a:p>
        </p:txBody>
      </p:sp>
    </p:spTree>
    <p:extLst>
      <p:ext uri="{BB962C8B-B14F-4D97-AF65-F5344CB8AC3E}">
        <p14:creationId xmlns:p14="http://schemas.microsoft.com/office/powerpoint/2010/main" val="2154002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New Format - Landscape Gold - 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bg1">
            <a:lumMod val="75000"/>
          </a:schemeClr>
        </a:solidFill>
        <a:ln w="12700">
          <a:solidFill>
            <a:schemeClr val="tx1">
              <a:alpha val="53000"/>
            </a:schemeClr>
          </a:solidFill>
          <a:miter lim="800000"/>
          <a:headEnd/>
          <a:tailEnd/>
        </a:ln>
        <a:effectLst>
          <a:glow rad="63500">
            <a:schemeClr val="accent1">
              <a:satMod val="175000"/>
              <a:alpha val="40000"/>
            </a:schemeClr>
          </a:glow>
          <a:outerShdw blurRad="50800" dist="50800" dir="5400000" algn="ctr" rotWithShape="0">
            <a:schemeClr val="tx1"/>
          </a:outerShdw>
        </a:effectLst>
        <a:scene3d>
          <a:camera prst="orthographicFront"/>
          <a:lightRig rig="threePt" dir="t"/>
        </a:scene3d>
        <a:sp3d>
          <a:bevelT/>
        </a:sp3d>
      </a:spPr>
      <a:bodyPr>
        <a:spAutoFit/>
      </a:bodyPr>
      <a:lstStyle>
        <a:defPPr algn="ctr" eaLnBrk="0" hangingPunct="0">
          <a:lnSpc>
            <a:spcPct val="100000"/>
          </a:lnSpc>
          <a:spcBef>
            <a:spcPct val="25000"/>
          </a:spcBef>
          <a:defRPr sz="700" dirty="0">
            <a:solidFill>
              <a:schemeClr val="bg1"/>
            </a:solidFill>
            <a:latin typeface="Arial"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New Format - Landscape Gold - FINAL</Template>
  <TotalTime>4557</TotalTime>
  <Words>2927</Words>
  <Application>Microsoft Office PowerPoint</Application>
  <PresentationFormat>Custom</PresentationFormat>
  <Paragraphs>694</Paragraphs>
  <Slides>30</Slides>
  <Notes>1</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30</vt:i4>
      </vt:variant>
    </vt:vector>
  </HeadingPairs>
  <TitlesOfParts>
    <vt:vector size="42" baseType="lpstr">
      <vt:lpstr>Arial</vt:lpstr>
      <vt:lpstr>Calibri</vt:lpstr>
      <vt:lpstr>Calibri Light</vt:lpstr>
      <vt:lpstr>Century Gothic</vt:lpstr>
      <vt:lpstr>Courier New</vt:lpstr>
      <vt:lpstr>Palatino Linotype</vt:lpstr>
      <vt:lpstr>Times New Roman</vt:lpstr>
      <vt:lpstr>Wingdings</vt:lpstr>
      <vt:lpstr>New Format - Landscape Gold - FINAL</vt:lpstr>
      <vt:lpstr>1_Custom Design</vt:lpstr>
      <vt:lpstr>Custom Design</vt:lpstr>
      <vt:lpstr>Microsoft Excel 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John Burns</dc:creator>
  <cp:lastModifiedBy>Victoria Zhu</cp:lastModifiedBy>
  <cp:revision>417</cp:revision>
  <cp:lastPrinted>2015-07-14T14:39:41Z</cp:lastPrinted>
  <dcterms:created xsi:type="dcterms:W3CDTF">2015-02-12T15:39:16Z</dcterms:created>
  <dcterms:modified xsi:type="dcterms:W3CDTF">2016-07-30T00:50:40Z</dcterms:modified>
</cp:coreProperties>
</file>