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 id="2147485123" r:id="rId2"/>
    <p:sldMasterId id="2147485127" r:id="rId3"/>
  </p:sldMasterIdLst>
  <p:notesMasterIdLst>
    <p:notesMasterId r:id="rId11"/>
  </p:notesMasterIdLst>
  <p:handoutMasterIdLst>
    <p:handoutMasterId r:id="rId12"/>
  </p:handoutMasterIdLst>
  <p:sldIdLst>
    <p:sldId id="810" r:id="rId4"/>
    <p:sldId id="868" r:id="rId5"/>
    <p:sldId id="871" r:id="rId6"/>
    <p:sldId id="872" r:id="rId7"/>
    <p:sldId id="873" r:id="rId8"/>
    <p:sldId id="874" r:id="rId9"/>
    <p:sldId id="760"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146" algn="l" rtl="0" fontAlgn="base">
      <a:spcBef>
        <a:spcPct val="0"/>
      </a:spcBef>
      <a:spcAft>
        <a:spcPct val="0"/>
      </a:spcAft>
      <a:defRPr kern="1200">
        <a:solidFill>
          <a:schemeClr val="tx1"/>
        </a:solidFill>
        <a:latin typeface="Arial" charset="0"/>
        <a:ea typeface="+mn-ea"/>
        <a:cs typeface="Arial" charset="0"/>
      </a:defRPr>
    </a:lvl2pPr>
    <a:lvl3pPr marL="914293" algn="l" rtl="0" fontAlgn="base">
      <a:spcBef>
        <a:spcPct val="0"/>
      </a:spcBef>
      <a:spcAft>
        <a:spcPct val="0"/>
      </a:spcAft>
      <a:defRPr kern="1200">
        <a:solidFill>
          <a:schemeClr val="tx1"/>
        </a:solidFill>
        <a:latin typeface="Arial" charset="0"/>
        <a:ea typeface="+mn-ea"/>
        <a:cs typeface="Arial" charset="0"/>
      </a:defRPr>
    </a:lvl3pPr>
    <a:lvl4pPr marL="1371440" algn="l" rtl="0" fontAlgn="base">
      <a:spcBef>
        <a:spcPct val="0"/>
      </a:spcBef>
      <a:spcAft>
        <a:spcPct val="0"/>
      </a:spcAft>
      <a:defRPr kern="1200">
        <a:solidFill>
          <a:schemeClr val="tx1"/>
        </a:solidFill>
        <a:latin typeface="Arial" charset="0"/>
        <a:ea typeface="+mn-ea"/>
        <a:cs typeface="Arial" charset="0"/>
      </a:defRPr>
    </a:lvl4pPr>
    <a:lvl5pPr marL="1828586" algn="l" rtl="0" fontAlgn="base">
      <a:spcBef>
        <a:spcPct val="0"/>
      </a:spcBef>
      <a:spcAft>
        <a:spcPct val="0"/>
      </a:spcAft>
      <a:defRPr kern="1200">
        <a:solidFill>
          <a:schemeClr val="tx1"/>
        </a:solidFill>
        <a:latin typeface="Arial" charset="0"/>
        <a:ea typeface="+mn-ea"/>
        <a:cs typeface="Arial" charset="0"/>
      </a:defRPr>
    </a:lvl5pPr>
    <a:lvl6pPr marL="2285733" algn="l" defTabSz="914293" rtl="0" eaLnBrk="1" latinLnBrk="0" hangingPunct="1">
      <a:defRPr kern="1200">
        <a:solidFill>
          <a:schemeClr val="tx1"/>
        </a:solidFill>
        <a:latin typeface="Arial" charset="0"/>
        <a:ea typeface="+mn-ea"/>
        <a:cs typeface="Arial" charset="0"/>
      </a:defRPr>
    </a:lvl6pPr>
    <a:lvl7pPr marL="2742879" algn="l" defTabSz="914293" rtl="0" eaLnBrk="1" latinLnBrk="0" hangingPunct="1">
      <a:defRPr kern="1200">
        <a:solidFill>
          <a:schemeClr val="tx1"/>
        </a:solidFill>
        <a:latin typeface="Arial" charset="0"/>
        <a:ea typeface="+mn-ea"/>
        <a:cs typeface="Arial" charset="0"/>
      </a:defRPr>
    </a:lvl7pPr>
    <a:lvl8pPr marL="3200026" algn="l" defTabSz="914293" rtl="0" eaLnBrk="1" latinLnBrk="0" hangingPunct="1">
      <a:defRPr kern="1200">
        <a:solidFill>
          <a:schemeClr val="tx1"/>
        </a:solidFill>
        <a:latin typeface="Arial" charset="0"/>
        <a:ea typeface="+mn-ea"/>
        <a:cs typeface="Arial" charset="0"/>
      </a:defRPr>
    </a:lvl8pPr>
    <a:lvl9pPr marL="3657172" algn="l" defTabSz="914293"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9AC5"/>
    <a:srgbClr val="FFFFFF"/>
    <a:srgbClr val="6E97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92" autoAdjust="0"/>
    <p:restoredTop sz="92175" autoAdjust="0"/>
  </p:normalViewPr>
  <p:slideViewPr>
    <p:cSldViewPr snapToGrid="0">
      <p:cViewPr varScale="1">
        <p:scale>
          <a:sx n="93" d="100"/>
          <a:sy n="93" d="100"/>
        </p:scale>
        <p:origin x="450" y="96"/>
      </p:cViewPr>
      <p:guideLst>
        <p:guide orient="horz" pos="2160"/>
        <p:guide pos="2880"/>
      </p:guideLst>
    </p:cSldViewPr>
  </p:slideViewPr>
  <p:outlineViewPr>
    <p:cViewPr>
      <p:scale>
        <a:sx n="33" d="100"/>
        <a:sy n="33" d="100"/>
      </p:scale>
      <p:origin x="0" y="366"/>
    </p:cViewPr>
  </p:outlineViewPr>
  <p:notesTextViewPr>
    <p:cViewPr>
      <p:scale>
        <a:sx n="100" d="100"/>
        <a:sy n="100" d="100"/>
      </p:scale>
      <p:origin x="0" y="0"/>
    </p:cViewPr>
  </p:notesTextViewPr>
  <p:sorterViewPr>
    <p:cViewPr>
      <p:scale>
        <a:sx n="118" d="100"/>
        <a:sy n="118" d="100"/>
      </p:scale>
      <p:origin x="0" y="0"/>
    </p:cViewPr>
  </p:sorterViewPr>
  <p:notesViewPr>
    <p:cSldViewPr snapToGrid="0">
      <p:cViewPr varScale="1">
        <p:scale>
          <a:sx n="87" d="100"/>
          <a:sy n="87" d="100"/>
        </p:scale>
        <p:origin x="380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735" cy="462918"/>
          </a:xfrm>
          <a:prstGeom prst="rect">
            <a:avLst/>
          </a:prstGeom>
        </p:spPr>
        <p:txBody>
          <a:bodyPr vert="horz" lIns="88118" tIns="44059" rIns="88118" bIns="44059"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71081" y="0"/>
            <a:ext cx="3037735" cy="462918"/>
          </a:xfrm>
          <a:prstGeom prst="rect">
            <a:avLst/>
          </a:prstGeom>
        </p:spPr>
        <p:txBody>
          <a:bodyPr vert="horz" lIns="88118" tIns="44059" rIns="88118" bIns="44059" rtlCol="0"/>
          <a:lstStyle>
            <a:lvl1pPr algn="r">
              <a:defRPr sz="1200">
                <a:latin typeface="Arial" charset="0"/>
                <a:cs typeface="+mn-cs"/>
              </a:defRPr>
            </a:lvl1pPr>
          </a:lstStyle>
          <a:p>
            <a:pPr>
              <a:defRPr/>
            </a:pPr>
            <a:fld id="{1B5A72BE-03F1-4678-95DB-4B023F0FC15F}" type="datetimeFigureOut">
              <a:rPr lang="en-US"/>
              <a:pPr>
                <a:defRPr/>
              </a:pPr>
              <a:t>7/29/2016</a:t>
            </a:fld>
            <a:endParaRPr lang="en-US" dirty="0"/>
          </a:p>
        </p:txBody>
      </p:sp>
      <p:sp>
        <p:nvSpPr>
          <p:cNvPr id="4" name="Footer Placeholder 3"/>
          <p:cNvSpPr>
            <a:spLocks noGrp="1"/>
          </p:cNvSpPr>
          <p:nvPr>
            <p:ph type="ftr" sz="quarter" idx="2"/>
          </p:nvPr>
        </p:nvSpPr>
        <p:spPr>
          <a:xfrm>
            <a:off x="0" y="8831897"/>
            <a:ext cx="3037735" cy="462918"/>
          </a:xfrm>
          <a:prstGeom prst="rect">
            <a:avLst/>
          </a:prstGeom>
        </p:spPr>
        <p:txBody>
          <a:bodyPr vert="horz" lIns="88118" tIns="44059" rIns="88118" bIns="44059"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71081" y="8831897"/>
            <a:ext cx="3037735" cy="462918"/>
          </a:xfrm>
          <a:prstGeom prst="rect">
            <a:avLst/>
          </a:prstGeom>
        </p:spPr>
        <p:txBody>
          <a:bodyPr vert="horz" lIns="88118" tIns="44059" rIns="88118" bIns="44059" rtlCol="0" anchor="b"/>
          <a:lstStyle>
            <a:lvl1pPr algn="r">
              <a:defRPr sz="1200">
                <a:latin typeface="Arial" charset="0"/>
                <a:cs typeface="+mn-cs"/>
              </a:defRPr>
            </a:lvl1pPr>
          </a:lstStyle>
          <a:p>
            <a:pPr>
              <a:defRPr/>
            </a:pPr>
            <a:fld id="{6AECB19A-F196-4D6F-A952-31FB51F9BBA0}" type="slidenum">
              <a:rPr lang="en-US"/>
              <a:pPr>
                <a:defRPr/>
              </a:pPr>
              <a:t>‹#›</a:t>
            </a:fld>
            <a:endParaRPr lang="en-US" dirty="0"/>
          </a:p>
        </p:txBody>
      </p:sp>
    </p:spTree>
    <p:extLst>
      <p:ext uri="{BB962C8B-B14F-4D97-AF65-F5344CB8AC3E}">
        <p14:creationId xmlns:p14="http://schemas.microsoft.com/office/powerpoint/2010/main" val="1615365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735" cy="462918"/>
          </a:xfrm>
          <a:prstGeom prst="rect">
            <a:avLst/>
          </a:prstGeom>
        </p:spPr>
        <p:txBody>
          <a:bodyPr vert="horz" lIns="93113" tIns="46557" rIns="93113" bIns="46557"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idx="1"/>
          </p:nvPr>
        </p:nvSpPr>
        <p:spPr>
          <a:xfrm>
            <a:off x="3971081" y="0"/>
            <a:ext cx="3037735" cy="462918"/>
          </a:xfrm>
          <a:prstGeom prst="rect">
            <a:avLst/>
          </a:prstGeom>
        </p:spPr>
        <p:txBody>
          <a:bodyPr vert="horz" lIns="93113" tIns="46557" rIns="93113" bIns="46557" rtlCol="0"/>
          <a:lstStyle>
            <a:lvl1pPr algn="r">
              <a:defRPr sz="1200">
                <a:latin typeface="Arial" charset="0"/>
                <a:cs typeface="+mn-cs"/>
              </a:defRPr>
            </a:lvl1pPr>
          </a:lstStyle>
          <a:p>
            <a:pPr>
              <a:defRPr/>
            </a:pPr>
            <a:fld id="{B07EF27E-3E80-40B9-BE2F-D629A2253969}" type="datetimeFigureOut">
              <a:rPr lang="en-US"/>
              <a:pPr>
                <a:defRPr/>
              </a:pPr>
              <a:t>7/29/2016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13" tIns="46557" rIns="93113" bIns="46557" rtlCol="0" anchor="ctr"/>
          <a:lstStyle/>
          <a:p>
            <a:pPr lvl="0"/>
            <a:endParaRPr lang="en-US" noProof="0" dirty="0" smtClean="0"/>
          </a:p>
        </p:txBody>
      </p:sp>
      <p:sp>
        <p:nvSpPr>
          <p:cNvPr id="5" name="Notes Placeholder 4"/>
          <p:cNvSpPr>
            <a:spLocks noGrp="1"/>
          </p:cNvSpPr>
          <p:nvPr>
            <p:ph type="body" sz="quarter" idx="3"/>
          </p:nvPr>
        </p:nvSpPr>
        <p:spPr>
          <a:xfrm>
            <a:off x="701992" y="4416742"/>
            <a:ext cx="5606418" cy="4180527"/>
          </a:xfrm>
          <a:prstGeom prst="rect">
            <a:avLst/>
          </a:prstGeom>
        </p:spPr>
        <p:txBody>
          <a:bodyPr vert="horz" lIns="93113" tIns="46557" rIns="93113" bIns="4655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1897"/>
            <a:ext cx="3037735" cy="462918"/>
          </a:xfrm>
          <a:prstGeom prst="rect">
            <a:avLst/>
          </a:prstGeom>
        </p:spPr>
        <p:txBody>
          <a:bodyPr vert="horz" lIns="93113" tIns="46557" rIns="93113" bIns="46557" rtlCol="0" anchor="b"/>
          <a:lstStyle>
            <a:lvl1pPr algn="l">
              <a:defRPr sz="1200">
                <a:latin typeface="Arial" charset="0"/>
                <a:cs typeface="+mn-cs"/>
              </a:defRPr>
            </a:lvl1pPr>
          </a:lstStyle>
          <a:p>
            <a:pPr>
              <a:defRPr/>
            </a:pPr>
            <a:endParaRPr lang="en-US" dirty="0"/>
          </a:p>
        </p:txBody>
      </p:sp>
      <p:sp>
        <p:nvSpPr>
          <p:cNvPr id="7" name="Slide Number Placeholder 6"/>
          <p:cNvSpPr>
            <a:spLocks noGrp="1"/>
          </p:cNvSpPr>
          <p:nvPr>
            <p:ph type="sldNum" sz="quarter" idx="5"/>
          </p:nvPr>
        </p:nvSpPr>
        <p:spPr>
          <a:xfrm>
            <a:off x="3971081" y="8831897"/>
            <a:ext cx="3037735" cy="462918"/>
          </a:xfrm>
          <a:prstGeom prst="rect">
            <a:avLst/>
          </a:prstGeom>
        </p:spPr>
        <p:txBody>
          <a:bodyPr vert="horz" lIns="93113" tIns="46557" rIns="93113" bIns="46557" rtlCol="0" anchor="b"/>
          <a:lstStyle>
            <a:lvl1pPr algn="r">
              <a:defRPr sz="1200">
                <a:latin typeface="Arial" charset="0"/>
                <a:cs typeface="+mn-cs"/>
              </a:defRPr>
            </a:lvl1pPr>
          </a:lstStyle>
          <a:p>
            <a:pPr>
              <a:defRPr/>
            </a:pPr>
            <a:fld id="{02A8D0B7-C4CC-4531-9432-7DB439AE5FB9}" type="slidenum">
              <a:rPr lang="en-US"/>
              <a:pPr>
                <a:defRPr/>
              </a:pPr>
              <a:t>‹#›</a:t>
            </a:fld>
            <a:endParaRPr lang="en-US" dirty="0"/>
          </a:p>
        </p:txBody>
      </p:sp>
    </p:spTree>
    <p:extLst>
      <p:ext uri="{BB962C8B-B14F-4D97-AF65-F5344CB8AC3E}">
        <p14:creationId xmlns:p14="http://schemas.microsoft.com/office/powerpoint/2010/main" val="33324130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146" algn="l" rtl="0" eaLnBrk="0" fontAlgn="base" hangingPunct="0">
      <a:spcBef>
        <a:spcPct val="30000"/>
      </a:spcBef>
      <a:spcAft>
        <a:spcPct val="0"/>
      </a:spcAft>
      <a:defRPr sz="1200" kern="1200">
        <a:solidFill>
          <a:schemeClr val="tx1"/>
        </a:solidFill>
        <a:latin typeface="+mn-lt"/>
        <a:ea typeface="+mn-ea"/>
        <a:cs typeface="+mn-cs"/>
      </a:defRPr>
    </a:lvl2pPr>
    <a:lvl3pPr marL="914293" algn="l" rtl="0" eaLnBrk="0" fontAlgn="base" hangingPunct="0">
      <a:spcBef>
        <a:spcPct val="30000"/>
      </a:spcBef>
      <a:spcAft>
        <a:spcPct val="0"/>
      </a:spcAft>
      <a:defRPr sz="1200" kern="1200">
        <a:solidFill>
          <a:schemeClr val="tx1"/>
        </a:solidFill>
        <a:latin typeface="+mn-lt"/>
        <a:ea typeface="+mn-ea"/>
        <a:cs typeface="+mn-cs"/>
      </a:defRPr>
    </a:lvl3pPr>
    <a:lvl4pPr marL="1371440" algn="l" rtl="0" eaLnBrk="0" fontAlgn="base" hangingPunct="0">
      <a:spcBef>
        <a:spcPct val="30000"/>
      </a:spcBef>
      <a:spcAft>
        <a:spcPct val="0"/>
      </a:spcAft>
      <a:defRPr sz="1200" kern="1200">
        <a:solidFill>
          <a:schemeClr val="tx1"/>
        </a:solidFill>
        <a:latin typeface="+mn-lt"/>
        <a:ea typeface="+mn-ea"/>
        <a:cs typeface="+mn-cs"/>
      </a:defRPr>
    </a:lvl4pPr>
    <a:lvl5pPr marL="1828586" algn="l" rtl="0" eaLnBrk="0" fontAlgn="base" hangingPunct="0">
      <a:spcBef>
        <a:spcPct val="30000"/>
      </a:spcBef>
      <a:spcAft>
        <a:spcPct val="0"/>
      </a:spcAft>
      <a:defRPr sz="1200" kern="1200">
        <a:solidFill>
          <a:schemeClr val="tx1"/>
        </a:solidFill>
        <a:latin typeface="+mn-lt"/>
        <a:ea typeface="+mn-ea"/>
        <a:cs typeface="+mn-cs"/>
      </a:defRPr>
    </a:lvl5pPr>
    <a:lvl6pPr marL="2285733" algn="l" defTabSz="914293" rtl="0" eaLnBrk="1" latinLnBrk="0" hangingPunct="1">
      <a:defRPr sz="1200" kern="1200">
        <a:solidFill>
          <a:schemeClr val="tx1"/>
        </a:solidFill>
        <a:latin typeface="+mn-lt"/>
        <a:ea typeface="+mn-ea"/>
        <a:cs typeface="+mn-cs"/>
      </a:defRPr>
    </a:lvl6pPr>
    <a:lvl7pPr marL="2742879" algn="l" defTabSz="914293" rtl="0" eaLnBrk="1" latinLnBrk="0" hangingPunct="1">
      <a:defRPr sz="1200" kern="1200">
        <a:solidFill>
          <a:schemeClr val="tx1"/>
        </a:solidFill>
        <a:latin typeface="+mn-lt"/>
        <a:ea typeface="+mn-ea"/>
        <a:cs typeface="+mn-cs"/>
      </a:defRPr>
    </a:lvl7pPr>
    <a:lvl8pPr marL="3200026" algn="l" defTabSz="914293" rtl="0" eaLnBrk="1" latinLnBrk="0" hangingPunct="1">
      <a:defRPr sz="1200" kern="1200">
        <a:solidFill>
          <a:schemeClr val="tx1"/>
        </a:solidFill>
        <a:latin typeface="+mn-lt"/>
        <a:ea typeface="+mn-ea"/>
        <a:cs typeface="+mn-cs"/>
      </a:defRPr>
    </a:lvl8pPr>
    <a:lvl9pPr marL="3657172" algn="l" defTabSz="91429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p:cNvSpPr/>
          <p:nvPr userDrawn="1"/>
        </p:nvSpPr>
        <p:spPr>
          <a:xfrm>
            <a:off x="0" y="6477000"/>
            <a:ext cx="9144000" cy="3810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96D4C6-520B-4ED7-AE14-B22DF385612C}" type="datetimeFigureOut">
              <a:rPr lang="en-US"/>
              <a:pPr>
                <a:defRPr/>
              </a:pPr>
              <a:t>7/29/2016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5140056-F3CB-445E-9DC8-4792FE8F5DF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60445AB-8482-4F6A-9EB9-B87CC90B27DF}" type="datetimeFigureOut">
              <a:rPr lang="en-US"/>
              <a:pPr>
                <a:defRPr/>
              </a:pPr>
              <a:t>7/29/2016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A0444BC-6A98-42E0-83BC-CBDB9D821BE3}"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Rectangle 1"/>
          <p:cNvSpPr/>
          <p:nvPr userDrawn="1"/>
        </p:nvSpPr>
        <p:spPr>
          <a:xfrm>
            <a:off x="0" y="6477000"/>
            <a:ext cx="9144000" cy="3810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a:defRPr/>
              </a:pPr>
              <a:endParaRPr lang="en-US" dirty="0">
                <a:cs typeface="+mn-cs"/>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cs typeface="+mn-cs"/>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cs typeface="+mn-cs"/>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cs typeface="+mn-cs"/>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cs typeface="+mn-cs"/>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a:defRPr/>
              </a:pPr>
              <a:endParaRPr lang="en-US" dirty="0">
                <a:cs typeface="+mn-cs"/>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a:defRPr/>
              </a:pPr>
              <a:endParaRPr lang="en-US" dirty="0">
                <a:cs typeface="+mn-cs"/>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12" name="Straight Connector 11"/>
          <p:cNvCxnSpPr/>
          <p:nvPr userDrawn="1"/>
        </p:nvCxnSpPr>
        <p:spPr>
          <a:xfrm rot="5400000">
            <a:off x="8343900" y="6635750"/>
            <a:ext cx="228600"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rot="10800000" flipH="1" flipV="1">
            <a:off x="8458200" y="6521450"/>
            <a:ext cx="381000" cy="247650"/>
          </a:xfrm>
          <a:prstGeom prst="rect">
            <a:avLst/>
          </a:prstGeom>
          <a:noFill/>
        </p:spPr>
        <p:txBody>
          <a:bodyPr lIns="91429" tIns="45714" rIns="91429" bIns="45714">
            <a:spAutoFit/>
          </a:bodyPr>
          <a:lstStyle/>
          <a:p>
            <a:pPr fontAlgn="auto">
              <a:spcBef>
                <a:spcPts val="0"/>
              </a:spcBef>
              <a:spcAft>
                <a:spcPts val="0"/>
              </a:spcAft>
              <a:defRPr/>
            </a:pPr>
            <a:fld id="{B9EB1EB7-54EE-41F9-8629-EB625A9505E5}" type="slidenum">
              <a:rPr lang="en-US" sz="1000">
                <a:solidFill>
                  <a:schemeClr val="tx2">
                    <a:lumMod val="75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75000"/>
                </a:schemeClr>
              </a:solidFill>
              <a:latin typeface="Arial" pitchFamily="34" charset="0"/>
              <a:cs typeface="Arial" pitchFamily="34" charset="0"/>
            </a:endParaRPr>
          </a:p>
        </p:txBody>
      </p:sp>
      <p:pic>
        <p:nvPicPr>
          <p:cNvPr id="14" name="Picture 15"/>
          <p:cNvPicPr>
            <a:picLocks noChangeAspect="1" noChangeArrowheads="1"/>
          </p:cNvPicPr>
          <p:nvPr userDrawn="1"/>
        </p:nvPicPr>
        <p:blipFill>
          <a:blip r:embed="rId2" cstate="print"/>
          <a:srcRect/>
          <a:stretch>
            <a:fillRect/>
          </a:stretch>
        </p:blipFill>
        <p:spPr bwMode="auto">
          <a:xfrm>
            <a:off x="6553201" y="6400800"/>
            <a:ext cx="1751013" cy="457200"/>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4" name="Rectangle 3"/>
          <p:cNvSpPr/>
          <p:nvPr userDrawn="1"/>
        </p:nvSpPr>
        <p:spPr>
          <a:xfrm>
            <a:off x="7924800" y="6400800"/>
            <a:ext cx="4572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a:defRPr/>
            </a:pPr>
            <a:endParaRPr lang="en-US" dirty="0"/>
          </a:p>
        </p:txBody>
      </p:sp>
      <p:sp>
        <p:nvSpPr>
          <p:cNvPr id="2" name="Title 1"/>
          <p:cNvSpPr>
            <a:spLocks noGrp="1"/>
          </p:cNvSpPr>
          <p:nvPr>
            <p:ph type="ctrTitle"/>
          </p:nvPr>
        </p:nvSpPr>
        <p:spPr>
          <a:xfrm>
            <a:off x="685800" y="2129731"/>
            <a:ext cx="7772400" cy="1470422"/>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5905"/>
            <a:ext cx="6400800" cy="1753195"/>
          </a:xfrm>
          <a:prstGeom prst="rect">
            <a:avLst/>
          </a:prstGeom>
        </p:spPr>
        <p:txBody>
          <a:bodyPr/>
          <a:lstStyle>
            <a:lvl1pPr marL="0" indent="0" algn="ctr">
              <a:buNone/>
              <a:defRPr/>
            </a:lvl1pPr>
            <a:lvl2pPr marL="457146" indent="0" algn="ctr">
              <a:buNone/>
              <a:defRPr/>
            </a:lvl2pPr>
            <a:lvl3pPr marL="914293" indent="0" algn="ctr">
              <a:buNone/>
              <a:defRPr/>
            </a:lvl3pPr>
            <a:lvl4pPr marL="1371440" indent="0" algn="ctr">
              <a:buNone/>
              <a:defRPr/>
            </a:lvl4pPr>
            <a:lvl5pPr marL="1828586" indent="0" algn="ctr">
              <a:buNone/>
              <a:defRPr/>
            </a:lvl5pPr>
            <a:lvl6pPr marL="2285733" indent="0" algn="ctr">
              <a:buNone/>
              <a:defRPr/>
            </a:lvl6pPr>
            <a:lvl7pPr marL="2742879" indent="0" algn="ctr">
              <a:buNone/>
              <a:defRPr/>
            </a:lvl7pPr>
            <a:lvl8pPr marL="3200026" indent="0" algn="ctr">
              <a:buNone/>
              <a:defRPr/>
            </a:lvl8pPr>
            <a:lvl9pPr marL="3657172" indent="0" algn="ctr">
              <a:buNone/>
              <a:defRPr/>
            </a:lvl9pPr>
          </a:lstStyle>
          <a:p>
            <a:r>
              <a:rPr lang="en-US" dirty="0" smtClean="0"/>
              <a:t>Click to edit Master subtitle style</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7A6669E1-A0FD-413F-8C1B-F72D106B960D}"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8098686C-5258-49B7-9C96-C0EC456036C7}"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4932BECF-8580-4E47-97A5-456DFEEEF289}"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911E7F19-56B0-4B2F-929B-CA33C043FE63}"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1A957D94-7459-4881-AAEC-E851FF8589D3}"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B9BF5943-8B0C-498F-914D-2119C3CB5394}"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CD40C8D-86FB-4093-A8FC-B025B65B99A4}" type="datetimeFigureOut">
              <a:rPr lang="en-US"/>
              <a:pPr>
                <a:defRPr/>
              </a:pPr>
              <a:t>7/29/2016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84858E3-E4ED-40FA-8D40-3EF180E2E1BA}"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840C27DA-B4E7-4E0F-8E38-FD75816949F4}"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D9D75168-4BB8-4A17-8747-17A11979A96E}"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Box 1"/>
          <p:cNvSpPr txBox="1"/>
          <p:nvPr userDrawn="1"/>
        </p:nvSpPr>
        <p:spPr>
          <a:xfrm rot="10800000" flipH="1" flipV="1">
            <a:off x="4748070" y="6524062"/>
            <a:ext cx="516659" cy="200033"/>
          </a:xfrm>
          <a:prstGeom prst="rect">
            <a:avLst/>
          </a:prstGeom>
          <a:noFill/>
        </p:spPr>
        <p:txBody>
          <a:bodyPr lIns="91418" tIns="45709" rIns="91418" bIns="45709">
            <a:spAutoFit/>
          </a:bodyPr>
          <a:lstStyle/>
          <a:p>
            <a:pPr fontAlgn="auto">
              <a:spcBef>
                <a:spcPts val="0"/>
              </a:spcBef>
              <a:spcAft>
                <a:spcPts val="0"/>
              </a:spcAft>
              <a:defRPr/>
            </a:pPr>
            <a:fld id="{CB7D3DCD-7F57-4041-91FA-671DE0ACED84}" type="slidenum">
              <a:rPr lang="en-US" sz="700">
                <a:solidFill>
                  <a:schemeClr val="bg1">
                    <a:lumMod val="50000"/>
                  </a:schemeClr>
                </a:solidFill>
                <a:latin typeface="Century Gothic" pitchFamily="34" charset="0"/>
                <a:cs typeface="Arial" pitchFamily="34" charset="0"/>
              </a:rPr>
              <a:pPr fontAlgn="auto">
                <a:spcBef>
                  <a:spcPts val="0"/>
                </a:spcBef>
                <a:spcAft>
                  <a:spcPts val="0"/>
                </a:spcAft>
                <a:defRPr/>
              </a:pPr>
              <a:t>‹#›</a:t>
            </a:fld>
            <a:r>
              <a:rPr lang="en-US" sz="700" dirty="0">
                <a:solidFill>
                  <a:srgbClr val="003366"/>
                </a:solidFill>
                <a:latin typeface="Arial" pitchFamily="34" charset="0"/>
                <a:cs typeface="Arial" pitchFamily="34" charset="0"/>
              </a:rPr>
              <a:t> </a:t>
            </a:r>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61636" y="6526029"/>
            <a:ext cx="295853" cy="229721"/>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defRPr/>
              </a:pPr>
              <a:endParaRPr lang="en-US" dirty="0"/>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defRPr/>
              </a:pPr>
              <a:endParaRPr lang="en-US" dirty="0"/>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defRPr/>
              </a:pPr>
              <a:endParaRPr lang="en-US" dirty="0"/>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00603" y="2823882"/>
            <a:ext cx="8812068" cy="46225"/>
            <a:chOff x="220170" y="1129861"/>
            <a:chExt cx="9693533" cy="51815"/>
          </a:xfrm>
        </p:grpSpPr>
        <p:sp>
          <p:nvSpPr>
            <p:cNvPr id="14" name="Rectangle 13"/>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dirty="0"/>
            </a:p>
          </p:txBody>
        </p:sp>
        <p:cxnSp>
          <p:nvCxnSpPr>
            <p:cNvPr id="15" name="Straight Connector 14"/>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61636" y="6526029"/>
            <a:ext cx="295853" cy="229721"/>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defRPr/>
              </a:pPr>
              <a:endParaRPr lang="en-US" dirty="0"/>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defRPr/>
              </a:pPr>
              <a:endParaRPr lang="en-US" dirty="0"/>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defRPr/>
              </a:pPr>
              <a:endParaRPr lang="en-US" dirty="0"/>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00603" y="902073"/>
            <a:ext cx="8812068" cy="46225"/>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dirty="0"/>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277093" y="6454588"/>
            <a:ext cx="7135091" cy="56029"/>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91407" tIns="45704" rIns="91407" bIns="45704" anchor="ctr"/>
          <a:lstStyle/>
          <a:p>
            <a:pPr algn="ctr">
              <a:defRPr/>
            </a:pPr>
            <a:endParaRPr lang="en-US" dirty="0"/>
          </a:p>
        </p:txBody>
      </p:sp>
      <p:sp>
        <p:nvSpPr>
          <p:cNvPr id="16" name="TextBox 15"/>
          <p:cNvSpPr txBox="1"/>
          <p:nvPr userDrawn="1"/>
        </p:nvSpPr>
        <p:spPr>
          <a:xfrm rot="10800000" flipH="1" flipV="1">
            <a:off x="4748070" y="6524062"/>
            <a:ext cx="516659" cy="200033"/>
          </a:xfrm>
          <a:prstGeom prst="rect">
            <a:avLst/>
          </a:prstGeom>
          <a:noFill/>
        </p:spPr>
        <p:txBody>
          <a:bodyPr lIns="91418" tIns="45709" rIns="91418" bIns="45709">
            <a:spAutoFit/>
          </a:bodyPr>
          <a:lstStyle/>
          <a:p>
            <a:pPr fontAlgn="auto">
              <a:spcBef>
                <a:spcPts val="0"/>
              </a:spcBef>
              <a:spcAft>
                <a:spcPts val="0"/>
              </a:spcAft>
              <a:defRPr/>
            </a:pPr>
            <a:fld id="{CB7D3DCD-7F57-4041-91FA-671DE0ACED84}" type="slidenum">
              <a:rPr lang="en-US" sz="700">
                <a:solidFill>
                  <a:schemeClr val="bg1">
                    <a:lumMod val="50000"/>
                  </a:schemeClr>
                </a:solidFill>
                <a:latin typeface="Century Gothic" pitchFamily="34" charset="0"/>
                <a:cs typeface="Arial" pitchFamily="34" charset="0"/>
              </a:rPr>
              <a:pPr fontAlgn="auto">
                <a:spcBef>
                  <a:spcPts val="0"/>
                </a:spcBef>
                <a:spcAft>
                  <a:spcPts val="0"/>
                </a:spcAft>
                <a:defRPr/>
              </a:pPr>
              <a:t>‹#›</a:t>
            </a:fld>
            <a:r>
              <a:rPr lang="en-US" sz="700" dirty="0">
                <a:solidFill>
                  <a:srgbClr val="003366"/>
                </a:solidFill>
                <a:latin typeface="Arial" pitchFamily="34" charset="0"/>
                <a:cs typeface="Arial" pitchFamily="34" charset="0"/>
              </a:rPr>
              <a:t> </a:t>
            </a:r>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7_Title Slide">
    <p:spTree>
      <p:nvGrpSpPr>
        <p:cNvPr id="1" name=""/>
        <p:cNvGrpSpPr/>
        <p:nvPr/>
      </p:nvGrpSpPr>
      <p:grpSpPr>
        <a:xfrm>
          <a:off x="0" y="0"/>
          <a:ext cx="0" cy="0"/>
          <a:chOff x="0" y="0"/>
          <a:chExt cx="0" cy="0"/>
        </a:xfrm>
      </p:grpSpPr>
      <p:grpSp>
        <p:nvGrpSpPr>
          <p:cNvPr id="3" name="Group 11"/>
          <p:cNvGrpSpPr>
            <a:grpSpLocks/>
          </p:cNvGrpSpPr>
          <p:nvPr userDrawn="1"/>
        </p:nvGrpSpPr>
        <p:grpSpPr bwMode="auto">
          <a:xfrm>
            <a:off x="200603" y="902077"/>
            <a:ext cx="8812068" cy="46225"/>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sz="1800" dirty="0"/>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812800" y="6454592"/>
            <a:ext cx="6639411" cy="47808"/>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en-US" sz="1800"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86434" y="6110235"/>
            <a:ext cx="1657566" cy="762330"/>
          </a:xfrm>
          <a:prstGeom prst="rect">
            <a:avLst/>
          </a:prstGeom>
        </p:spPr>
      </p:pic>
    </p:spTree>
    <p:extLst>
      <p:ext uri="{BB962C8B-B14F-4D97-AF65-F5344CB8AC3E}">
        <p14:creationId xmlns:p14="http://schemas.microsoft.com/office/powerpoint/2010/main" val="36865583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Rectangle 2"/>
          <p:cNvSpPr/>
          <p:nvPr userDrawn="1"/>
        </p:nvSpPr>
        <p:spPr>
          <a:xfrm>
            <a:off x="0" y="6477000"/>
            <a:ext cx="9144000" cy="305098"/>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grpSp>
        <p:nvGrpSpPr>
          <p:cNvPr id="2" name="Group 6"/>
          <p:cNvGrpSpPr>
            <a:grpSpLocks/>
          </p:cNvGrpSpPr>
          <p:nvPr userDrawn="1"/>
        </p:nvGrpSpPr>
        <p:grpSpPr bwMode="auto">
          <a:xfrm>
            <a:off x="161927" y="6526115"/>
            <a:ext cx="295275" cy="229195"/>
            <a:chOff x="152400" y="6440487"/>
            <a:chExt cx="414333" cy="341313"/>
          </a:xfrm>
        </p:grpSpPr>
        <p:sp>
          <p:nvSpPr>
            <p:cNvPr id="5" name="Line 10"/>
            <p:cNvSpPr>
              <a:spLocks noChangeShapeType="1"/>
            </p:cNvSpPr>
            <p:nvPr userDrawn="1"/>
          </p:nvSpPr>
          <p:spPr bwMode="auto">
            <a:xfrm flipV="1">
              <a:off x="152400" y="6444920"/>
              <a:ext cx="2228" cy="223847"/>
            </a:xfrm>
            <a:prstGeom prst="line">
              <a:avLst/>
            </a:prstGeom>
            <a:noFill/>
            <a:ln w="9525">
              <a:solidFill>
                <a:schemeClr val="bg1"/>
              </a:solidFill>
              <a:round/>
              <a:headEnd/>
              <a:tailEnd/>
            </a:ln>
          </p:spPr>
          <p:txBody>
            <a:bodyPr/>
            <a:lstStyle/>
            <a:p>
              <a:pPr>
                <a:defRPr/>
              </a:pPr>
              <a:endParaRPr lang="en-US" dirty="0"/>
            </a:p>
          </p:txBody>
        </p:sp>
        <p:sp>
          <p:nvSpPr>
            <p:cNvPr id="6" name="Freeform 11"/>
            <p:cNvSpPr>
              <a:spLocks/>
            </p:cNvSpPr>
            <p:nvPr userDrawn="1"/>
          </p:nvSpPr>
          <p:spPr bwMode="auto">
            <a:xfrm>
              <a:off x="152400" y="6440487"/>
              <a:ext cx="167070" cy="77570"/>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p>
          </p:txBody>
        </p:sp>
        <p:sp>
          <p:nvSpPr>
            <p:cNvPr id="7" name="Freeform 12"/>
            <p:cNvSpPr>
              <a:spLocks/>
            </p:cNvSpPr>
            <p:nvPr userDrawn="1"/>
          </p:nvSpPr>
          <p:spPr bwMode="auto">
            <a:xfrm>
              <a:off x="152400" y="6518057"/>
              <a:ext cx="167070" cy="7978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p>
          </p:txBody>
        </p:sp>
        <p:sp>
          <p:nvSpPr>
            <p:cNvPr id="8" name="Freeform 13"/>
            <p:cNvSpPr>
              <a:spLocks/>
            </p:cNvSpPr>
            <p:nvPr userDrawn="1"/>
          </p:nvSpPr>
          <p:spPr bwMode="auto">
            <a:xfrm>
              <a:off x="230367" y="6515842"/>
              <a:ext cx="124745" cy="7978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p>
          </p:txBody>
        </p:sp>
        <p:sp>
          <p:nvSpPr>
            <p:cNvPr id="9" name="Freeform 14"/>
            <p:cNvSpPr>
              <a:spLocks/>
            </p:cNvSpPr>
            <p:nvPr userDrawn="1"/>
          </p:nvSpPr>
          <p:spPr bwMode="auto">
            <a:xfrm>
              <a:off x="230367" y="6595629"/>
              <a:ext cx="124745" cy="77570"/>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p>
          </p:txBody>
        </p:sp>
        <p:sp>
          <p:nvSpPr>
            <p:cNvPr id="10" name="Line 16"/>
            <p:cNvSpPr>
              <a:spLocks noChangeShapeType="1"/>
            </p:cNvSpPr>
            <p:nvPr userDrawn="1"/>
          </p:nvSpPr>
          <p:spPr bwMode="auto">
            <a:xfrm flipV="1">
              <a:off x="194725" y="6518057"/>
              <a:ext cx="280677" cy="263743"/>
            </a:xfrm>
            <a:prstGeom prst="line">
              <a:avLst/>
            </a:prstGeom>
            <a:noFill/>
            <a:ln w="9525">
              <a:solidFill>
                <a:schemeClr val="bg1"/>
              </a:solidFill>
              <a:round/>
              <a:headEnd/>
              <a:tailEnd/>
            </a:ln>
          </p:spPr>
          <p:txBody>
            <a:bodyPr/>
            <a:lstStyle/>
            <a:p>
              <a:pPr>
                <a:defRPr/>
              </a:pPr>
              <a:endParaRPr lang="en-US" dirty="0"/>
            </a:p>
          </p:txBody>
        </p:sp>
        <p:sp>
          <p:nvSpPr>
            <p:cNvPr id="11" name="Line 17"/>
            <p:cNvSpPr>
              <a:spLocks noChangeShapeType="1"/>
            </p:cNvSpPr>
            <p:nvPr userDrawn="1"/>
          </p:nvSpPr>
          <p:spPr bwMode="auto">
            <a:xfrm>
              <a:off x="475402" y="6518057"/>
              <a:ext cx="2227" cy="263743"/>
            </a:xfrm>
            <a:prstGeom prst="line">
              <a:avLst/>
            </a:prstGeom>
            <a:noFill/>
            <a:ln w="9525">
              <a:solidFill>
                <a:schemeClr val="bg1"/>
              </a:solidFill>
              <a:round/>
              <a:headEnd/>
              <a:tailEnd/>
            </a:ln>
          </p:spPr>
          <p:txBody>
            <a:bodyPr/>
            <a:lstStyle/>
            <a:p>
              <a:pPr>
                <a:defRPr/>
              </a:pPr>
              <a:endParaRPr lang="en-US" dirty="0"/>
            </a:p>
          </p:txBody>
        </p:sp>
        <p:cxnSp>
          <p:nvCxnSpPr>
            <p:cNvPr id="12" name="Straight Connector 11"/>
            <p:cNvCxnSpPr/>
            <p:nvPr userDrawn="1"/>
          </p:nvCxnSpPr>
          <p:spPr>
            <a:xfrm>
              <a:off x="337291" y="6673200"/>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a:spLocks noChangeArrowheads="1"/>
          </p:cNvSpPr>
          <p:nvPr userDrawn="1"/>
        </p:nvSpPr>
        <p:spPr bwMode="auto">
          <a:xfrm>
            <a:off x="304800" y="52388"/>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a:lstStyle/>
          <a:p>
            <a:pPr>
              <a:defRPr/>
            </a:pPr>
            <a:endParaRPr lang="en-US" dirty="0"/>
          </a:p>
        </p:txBody>
      </p:sp>
      <p:grpSp>
        <p:nvGrpSpPr>
          <p:cNvPr id="4" name="Group 17"/>
          <p:cNvGrpSpPr>
            <a:grpSpLocks/>
          </p:cNvGrpSpPr>
          <p:nvPr userDrawn="1"/>
        </p:nvGrpSpPr>
        <p:grpSpPr bwMode="auto">
          <a:xfrm>
            <a:off x="657226" y="320278"/>
            <a:ext cx="8486775" cy="732234"/>
            <a:chOff x="962024" y="2038350"/>
            <a:chExt cx="8486775" cy="781050"/>
          </a:xfrm>
        </p:grpSpPr>
        <p:sp>
          <p:nvSpPr>
            <p:cNvPr id="16"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a:defRPr/>
              </a:pPr>
              <a:endParaRPr lang="en-US" dirty="0">
                <a:latin typeface="Calibri" pitchFamily="34" charset="0"/>
              </a:endParaRPr>
            </a:p>
          </p:txBody>
        </p:sp>
        <p:sp>
          <p:nvSpPr>
            <p:cNvPr id="17" name="Rectangle 4"/>
            <p:cNvSpPr>
              <a:spLocks noChangeArrowheads="1"/>
            </p:cNvSpPr>
            <p:nvPr/>
          </p:nvSpPr>
          <p:spPr bwMode="auto">
            <a:xfrm>
              <a:off x="962024" y="2543175"/>
              <a:ext cx="8486775" cy="47625"/>
            </a:xfrm>
            <a:prstGeom prst="rect">
              <a:avLst/>
            </a:prstGeom>
            <a:solidFill>
              <a:schemeClr val="tx2">
                <a:lumMod val="75000"/>
              </a:schemeClr>
            </a:solidFill>
            <a:ln w="9525">
              <a:noFill/>
              <a:miter lim="800000"/>
              <a:headEnd/>
              <a:tailEnd/>
            </a:ln>
          </p:spPr>
          <p:txBody>
            <a:bodyPr/>
            <a:lstStyle/>
            <a:p>
              <a:pPr>
                <a:defRPr/>
              </a:pPr>
              <a:endParaRPr lang="en-US" dirty="0">
                <a:latin typeface="Calibri" pitchFamily="34" charset="0"/>
              </a:endParaRPr>
            </a:p>
          </p:txBody>
        </p:sp>
      </p:grpSp>
      <p:sp>
        <p:nvSpPr>
          <p:cNvPr id="18" name="TextBox 17"/>
          <p:cNvSpPr txBox="1"/>
          <p:nvPr userDrawn="1"/>
        </p:nvSpPr>
        <p:spPr>
          <a:xfrm rot="10800000" flipH="1" flipV="1">
            <a:off x="8613775" y="6503463"/>
            <a:ext cx="381000" cy="246221"/>
          </a:xfrm>
          <a:prstGeom prst="rect">
            <a:avLst/>
          </a:prstGeom>
          <a:noFill/>
        </p:spPr>
        <p:txBody>
          <a:bodyPr>
            <a:spAutoFit/>
          </a:bodyPr>
          <a:lstStyle/>
          <a:p>
            <a:pPr fontAlgn="auto">
              <a:spcBef>
                <a:spcPts val="0"/>
              </a:spcBef>
              <a:spcAft>
                <a:spcPts val="0"/>
              </a:spcAft>
              <a:defRPr/>
            </a:pPr>
            <a:fld id="{B2522BCF-1A05-4183-AC5B-2D79FDEDEF34}" type="slidenum">
              <a:rPr lang="en-US" sz="1000" b="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b="0" dirty="0">
              <a:solidFill>
                <a:schemeClr val="tx2">
                  <a:lumMod val="50000"/>
                </a:schemeClr>
              </a:solidFill>
              <a:latin typeface="Arial" pitchFamily="34" charset="0"/>
              <a:cs typeface="Arial" pitchFamily="34" charset="0"/>
            </a:endParaRPr>
          </a:p>
        </p:txBody>
      </p:sp>
      <p:cxnSp>
        <p:nvCxnSpPr>
          <p:cNvPr id="19" name="Straight Connector 18"/>
          <p:cNvCxnSpPr/>
          <p:nvPr userDrawn="1"/>
        </p:nvCxnSpPr>
        <p:spPr>
          <a:xfrm rot="16200000" flipH="1">
            <a:off x="8471000" y="6630293"/>
            <a:ext cx="241102"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20" name="Picture 2" descr="SDCERS logo 2c - Color"/>
          <p:cNvPicPr>
            <a:picLocks noChangeAspect="1" noChangeArrowheads="1"/>
          </p:cNvPicPr>
          <p:nvPr userDrawn="1"/>
        </p:nvPicPr>
        <p:blipFill>
          <a:blip r:embed="rId2" cstate="print"/>
          <a:srcRect/>
          <a:stretch>
            <a:fillRect/>
          </a:stretch>
        </p:blipFill>
        <p:spPr bwMode="auto">
          <a:xfrm>
            <a:off x="7686678" y="6527602"/>
            <a:ext cx="830263" cy="235148"/>
          </a:xfrm>
          <a:prstGeom prst="rect">
            <a:avLst/>
          </a:prstGeom>
          <a:noFill/>
          <a:ln w="9525">
            <a:noFill/>
            <a:miter lim="800000"/>
            <a:headEnd/>
            <a:tailEnd/>
          </a:ln>
        </p:spPr>
      </p:pic>
      <p:sp>
        <p:nvSpPr>
          <p:cNvPr id="14" name="Content Placeholder 2"/>
          <p:cNvSpPr>
            <a:spLocks noGrp="1"/>
          </p:cNvSpPr>
          <p:nvPr>
            <p:ph idx="1"/>
          </p:nvPr>
        </p:nvSpPr>
        <p:spPr>
          <a:xfrm>
            <a:off x="457200" y="1599904"/>
            <a:ext cx="8229600" cy="4525863"/>
          </a:xfrm>
          <a:prstGeom prst="rect">
            <a:avLst/>
          </a:prstGeom>
        </p:spPr>
        <p:txBody>
          <a:bodyPr/>
          <a:lstStyle>
            <a:lvl1pPr>
              <a:buClr>
                <a:schemeClr val="accent1">
                  <a:lumMod val="75000"/>
                </a:schemeClr>
              </a:buClr>
              <a:buFont typeface="Wingdings" pitchFamily="2" charset="2"/>
              <a:buChar char="§"/>
              <a:defRPr sz="1600" baseline="0">
                <a:latin typeface="Arial" pitchFamily="34" charset="0"/>
              </a:defRPr>
            </a:lvl1pPr>
            <a:lvl2pPr>
              <a:buClr>
                <a:srgbClr val="FF0000"/>
              </a:buClr>
              <a:buFont typeface="Arial" pitchFamily="34" charset="0"/>
              <a:buChar char="•"/>
              <a:defRPr sz="1400" baseline="0">
                <a:latin typeface="Arial" pitchFamily="34" charset="0"/>
              </a:defRPr>
            </a:lvl2pPr>
            <a:lvl3pPr>
              <a:buClr>
                <a:srgbClr val="66FF33"/>
              </a:buClr>
              <a:buFont typeface="Arial" pitchFamily="34" charset="0"/>
              <a:buChar char="♦"/>
              <a:defRPr sz="1200" baseline="0">
                <a:latin typeface="Arial" pitchFamily="34" charset="0"/>
              </a:defRPr>
            </a:lvl3pPr>
            <a:lvl4pPr>
              <a:defRPr sz="1000" baseline="0">
                <a:latin typeface="Arial" pitchFamily="34" charset="0"/>
              </a:defRPr>
            </a:lvl4pPr>
            <a:lvl5pPr>
              <a:defRPr sz="1000" baseline="0">
                <a:latin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Rectangle 20"/>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5" name="Group 6"/>
          <p:cNvGrpSpPr>
            <a:grpSpLocks/>
          </p:cNvGrpSpPr>
          <p:nvPr userDrawn="1"/>
        </p:nvGrpSpPr>
        <p:grpSpPr bwMode="auto">
          <a:xfrm>
            <a:off x="161925" y="6526213"/>
            <a:ext cx="295275" cy="228600"/>
            <a:chOff x="152400" y="6440487"/>
            <a:chExt cx="414333" cy="341313"/>
          </a:xfrm>
        </p:grpSpPr>
        <p:sp>
          <p:nvSpPr>
            <p:cNvPr id="23"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a:defRPr/>
              </a:pPr>
              <a:endParaRPr lang="en-US" dirty="0"/>
            </a:p>
          </p:txBody>
        </p:sp>
        <p:sp>
          <p:nvSpPr>
            <p:cNvPr id="24"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p>
          </p:txBody>
        </p:sp>
        <p:sp>
          <p:nvSpPr>
            <p:cNvPr id="25"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p>
          </p:txBody>
        </p:sp>
        <p:sp>
          <p:nvSpPr>
            <p:cNvPr id="26"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p>
          </p:txBody>
        </p:sp>
        <p:sp>
          <p:nvSpPr>
            <p:cNvPr id="27"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p>
          </p:txBody>
        </p:sp>
        <p:sp>
          <p:nvSpPr>
            <p:cNvPr id="28"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a:defRPr/>
              </a:pPr>
              <a:endParaRPr lang="en-US" dirty="0"/>
            </a:p>
          </p:txBody>
        </p:sp>
        <p:sp>
          <p:nvSpPr>
            <p:cNvPr id="29"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a:defRPr/>
              </a:pPr>
              <a:endParaRPr lang="en-US" dirty="0"/>
            </a:p>
          </p:txBody>
        </p:sp>
        <p:cxnSp>
          <p:nvCxnSpPr>
            <p:cNvPr id="30" name="Straight Connector 29"/>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93" name="TextBox 92"/>
          <p:cNvSpPr txBox="1"/>
          <p:nvPr userDrawn="1"/>
        </p:nvSpPr>
        <p:spPr>
          <a:xfrm rot="10800000" flipH="1" flipV="1">
            <a:off x="8758249" y="6503463"/>
            <a:ext cx="381000" cy="246221"/>
          </a:xfrm>
          <a:prstGeom prst="rect">
            <a:avLst/>
          </a:prstGeom>
          <a:noFill/>
        </p:spPr>
        <p:txBody>
          <a:bodyPr>
            <a:spAutoFit/>
          </a:bodyPr>
          <a:lstStyle/>
          <a:p>
            <a:pPr fontAlgn="auto">
              <a:spcBef>
                <a:spcPts val="0"/>
              </a:spcBef>
              <a:spcAft>
                <a:spcPts val="0"/>
              </a:spcAft>
              <a:defRPr/>
            </a:pPr>
            <a:fld id="{B2522BCF-1A05-4183-AC5B-2D79FDEDEF34}" type="slidenum">
              <a:rPr lang="en-US" sz="1000" b="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b="0" dirty="0">
              <a:solidFill>
                <a:schemeClr val="tx2">
                  <a:lumMod val="50000"/>
                </a:schemeClr>
              </a:solidFill>
              <a:latin typeface="Arial" pitchFamily="34" charset="0"/>
              <a:cs typeface="Arial" pitchFamily="34" charset="0"/>
            </a:endParaRPr>
          </a:p>
        </p:txBody>
      </p:sp>
      <p:pic>
        <p:nvPicPr>
          <p:cNvPr id="32" name="Picture 2" descr="http://www.kpers.org/images/kperslogo_navy.gif"/>
          <p:cNvPicPr>
            <a:picLocks noChangeAspect="1" noChangeArrowheads="1"/>
          </p:cNvPicPr>
          <p:nvPr userDrawn="1"/>
        </p:nvPicPr>
        <p:blipFill>
          <a:blip r:embed="rId3" cstate="print"/>
          <a:srcRect/>
          <a:stretch>
            <a:fillRect/>
          </a:stretch>
        </p:blipFill>
        <p:spPr bwMode="auto">
          <a:xfrm>
            <a:off x="7320280" y="6477000"/>
            <a:ext cx="1419225" cy="381000"/>
          </a:xfrm>
          <a:prstGeom prst="rect">
            <a:avLst/>
          </a:prstGeom>
          <a:noFill/>
          <a:ln w="9525">
            <a:noFill/>
            <a:miter lim="800000"/>
            <a:headEnd/>
            <a:tailEnd/>
          </a:ln>
        </p:spPr>
      </p:pic>
    </p:spTree>
    <p:extLst>
      <p:ext uri="{BB962C8B-B14F-4D97-AF65-F5344CB8AC3E}">
        <p14:creationId xmlns:p14="http://schemas.microsoft.com/office/powerpoint/2010/main" val="2240728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46"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6"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2"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DDB62FA-4C21-4B55-9E43-F7D5279F1670}" type="datetimeFigureOut">
              <a:rPr lang="en-US"/>
              <a:pPr>
                <a:defRPr/>
              </a:pPr>
              <a:t>7/29/2016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88B1C95-9288-4953-B7F1-8962A1A86B3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036A9A0-B6E8-4E58-90EC-F811990562AC}" type="datetimeFigureOut">
              <a:rPr lang="en-US"/>
              <a:pPr>
                <a:defRPr/>
              </a:pPr>
              <a:t>7/29/2016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AB9CB2B-8846-459E-8EF0-CBEEE224598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146" indent="0">
              <a:buNone/>
              <a:defRPr sz="2000" b="1"/>
            </a:lvl2pPr>
            <a:lvl3pPr marL="914293" indent="0">
              <a:buNone/>
              <a:defRPr sz="1800" b="1"/>
            </a:lvl3pPr>
            <a:lvl4pPr marL="1371440" indent="0">
              <a:buNone/>
              <a:defRPr sz="1600" b="1"/>
            </a:lvl4pPr>
            <a:lvl5pPr marL="1828586" indent="0">
              <a:buNone/>
              <a:defRPr sz="1600" b="1"/>
            </a:lvl5pPr>
            <a:lvl6pPr marL="2285733" indent="0">
              <a:buNone/>
              <a:defRPr sz="1600" b="1"/>
            </a:lvl6pPr>
            <a:lvl7pPr marL="2742879" indent="0">
              <a:buNone/>
              <a:defRPr sz="1600" b="1"/>
            </a:lvl7pPr>
            <a:lvl8pPr marL="3200026" indent="0">
              <a:buNone/>
              <a:defRPr sz="1600" b="1"/>
            </a:lvl8pPr>
            <a:lvl9pPr marL="3657172"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46" indent="0">
              <a:buNone/>
              <a:defRPr sz="2000" b="1"/>
            </a:lvl2pPr>
            <a:lvl3pPr marL="914293" indent="0">
              <a:buNone/>
              <a:defRPr sz="1800" b="1"/>
            </a:lvl3pPr>
            <a:lvl4pPr marL="1371440" indent="0">
              <a:buNone/>
              <a:defRPr sz="1600" b="1"/>
            </a:lvl4pPr>
            <a:lvl5pPr marL="1828586" indent="0">
              <a:buNone/>
              <a:defRPr sz="1600" b="1"/>
            </a:lvl5pPr>
            <a:lvl6pPr marL="2285733" indent="0">
              <a:buNone/>
              <a:defRPr sz="1600" b="1"/>
            </a:lvl6pPr>
            <a:lvl7pPr marL="2742879" indent="0">
              <a:buNone/>
              <a:defRPr sz="1600" b="1"/>
            </a:lvl7pPr>
            <a:lvl8pPr marL="3200026" indent="0">
              <a:buNone/>
              <a:defRPr sz="1600" b="1"/>
            </a:lvl8pPr>
            <a:lvl9pPr marL="3657172"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6933769-63A7-45DF-B9C9-CBEF55AE1107}" type="datetimeFigureOut">
              <a:rPr lang="en-US"/>
              <a:pPr>
                <a:defRPr/>
              </a:pPr>
              <a:t>7/29/2016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62DC09FB-6C84-4DB1-A335-DE3CEDB1467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A4EA8D7-29F9-47E0-BB60-A7002D8A4EC5}" type="datetimeFigureOut">
              <a:rPr lang="en-US"/>
              <a:pPr>
                <a:defRPr/>
              </a:pPr>
              <a:t>7/29/2016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646D0B4-4421-4E70-80E3-0AB65CEF36F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F5B54BB-6C46-4C0F-A185-144476196AA7}" type="datetimeFigureOut">
              <a:rPr lang="en-US"/>
              <a:pPr>
                <a:defRPr/>
              </a:pPr>
              <a:t>7/29/2016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BFB7F51-1123-4D7C-B572-BA15CA31D2A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0"/>
            <a:ext cx="3008313" cy="4691063"/>
          </a:xfrm>
        </p:spPr>
        <p:txBody>
          <a:bodyPr/>
          <a:lstStyle>
            <a:lvl1pPr marL="0" indent="0">
              <a:buNone/>
              <a:defRPr sz="1400"/>
            </a:lvl1pPr>
            <a:lvl2pPr marL="457146" indent="0">
              <a:buNone/>
              <a:defRPr sz="1200"/>
            </a:lvl2pPr>
            <a:lvl3pPr marL="914293" indent="0">
              <a:buNone/>
              <a:defRPr sz="1000"/>
            </a:lvl3pPr>
            <a:lvl4pPr marL="1371440" indent="0">
              <a:buNone/>
              <a:defRPr sz="900"/>
            </a:lvl4pPr>
            <a:lvl5pPr marL="1828586" indent="0">
              <a:buNone/>
              <a:defRPr sz="900"/>
            </a:lvl5pPr>
            <a:lvl6pPr marL="2285733" indent="0">
              <a:buNone/>
              <a:defRPr sz="900"/>
            </a:lvl6pPr>
            <a:lvl7pPr marL="2742879" indent="0">
              <a:buNone/>
              <a:defRPr sz="900"/>
            </a:lvl7pPr>
            <a:lvl8pPr marL="3200026" indent="0">
              <a:buNone/>
              <a:defRPr sz="900"/>
            </a:lvl8pPr>
            <a:lvl9pPr marL="3657172"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73AEE00-60C1-4DC7-B1A4-34053CAA978D}" type="datetimeFigureOut">
              <a:rPr lang="en-US"/>
              <a:pPr>
                <a:defRPr/>
              </a:pPr>
              <a:t>7/29/2016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D36965D-EF7A-44AB-A674-313B63DCD04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146" indent="0">
              <a:buNone/>
              <a:defRPr sz="2800"/>
            </a:lvl2pPr>
            <a:lvl3pPr marL="914293" indent="0">
              <a:buNone/>
              <a:defRPr sz="2400"/>
            </a:lvl3pPr>
            <a:lvl4pPr marL="1371440" indent="0">
              <a:buNone/>
              <a:defRPr sz="2000"/>
            </a:lvl4pPr>
            <a:lvl5pPr marL="1828586" indent="0">
              <a:buNone/>
              <a:defRPr sz="2000"/>
            </a:lvl5pPr>
            <a:lvl6pPr marL="2285733" indent="0">
              <a:buNone/>
              <a:defRPr sz="2000"/>
            </a:lvl6pPr>
            <a:lvl7pPr marL="2742879" indent="0">
              <a:buNone/>
              <a:defRPr sz="2000"/>
            </a:lvl7pPr>
            <a:lvl8pPr marL="3200026" indent="0">
              <a:buNone/>
              <a:defRPr sz="2000"/>
            </a:lvl8pPr>
            <a:lvl9pPr marL="3657172"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46" indent="0">
              <a:buNone/>
              <a:defRPr sz="1200"/>
            </a:lvl2pPr>
            <a:lvl3pPr marL="914293" indent="0">
              <a:buNone/>
              <a:defRPr sz="1000"/>
            </a:lvl3pPr>
            <a:lvl4pPr marL="1371440" indent="0">
              <a:buNone/>
              <a:defRPr sz="900"/>
            </a:lvl4pPr>
            <a:lvl5pPr marL="1828586" indent="0">
              <a:buNone/>
              <a:defRPr sz="900"/>
            </a:lvl5pPr>
            <a:lvl6pPr marL="2285733" indent="0">
              <a:buNone/>
              <a:defRPr sz="900"/>
            </a:lvl6pPr>
            <a:lvl7pPr marL="2742879" indent="0">
              <a:buNone/>
              <a:defRPr sz="900"/>
            </a:lvl7pPr>
            <a:lvl8pPr marL="3200026" indent="0">
              <a:buNone/>
              <a:defRPr sz="900"/>
            </a:lvl8pPr>
            <a:lvl9pPr marL="3657172"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2A04F4D-99C6-4456-9883-1AD25B42E55A}" type="datetimeFigureOut">
              <a:rPr lang="en-US"/>
              <a:pPr>
                <a:defRPr/>
              </a:pPr>
              <a:t>7/29/2016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E89E23B-0C77-4434-8AB2-84970A786A8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4.xml"/><Relationship Id="rId7" Type="http://schemas.openxmlformats.org/officeDocument/2006/relationships/image" Target="../media/image2.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2.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29" tIns="45714" rIns="91429" bIns="45714"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29" tIns="45714" rIns="91429" bIns="45714"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CAFEA6F-7BCD-4E4D-B43A-9E6B648B7665}" type="datetimeFigureOut">
              <a:rPr lang="en-US"/>
              <a:pPr>
                <a:defRPr/>
              </a:pPr>
              <a:t>7/29/2016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29" tIns="45714" rIns="91429" bIns="45714"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29" tIns="45714" rIns="91429" bIns="45714"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4AB8028-72A5-42A3-B8CF-CD21791F86E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110" r:id="rId1"/>
    <p:sldLayoutId id="2147485100" r:id="rId2"/>
    <p:sldLayoutId id="2147485101" r:id="rId3"/>
    <p:sldLayoutId id="2147485102" r:id="rId4"/>
    <p:sldLayoutId id="2147485103" r:id="rId5"/>
    <p:sldLayoutId id="2147485104" r:id="rId6"/>
    <p:sldLayoutId id="2147485105" r:id="rId7"/>
    <p:sldLayoutId id="2147485106" r:id="rId8"/>
    <p:sldLayoutId id="2147485107" r:id="rId9"/>
    <p:sldLayoutId id="2147485108" r:id="rId10"/>
    <p:sldLayoutId id="2147485109" r:id="rId11"/>
    <p:sldLayoutId id="2147485111" r:id="rId12"/>
    <p:sldLayoutId id="2147485112" r:id="rId13"/>
    <p:sldLayoutId id="2147485114" r:id="rId14"/>
    <p:sldLayoutId id="2147485115" r:id="rId15"/>
    <p:sldLayoutId id="2147485116" r:id="rId16"/>
    <p:sldLayoutId id="2147485117" r:id="rId17"/>
    <p:sldLayoutId id="2147485118" r:id="rId18"/>
    <p:sldLayoutId id="2147485119" r:id="rId19"/>
    <p:sldLayoutId id="2147485120" r:id="rId20"/>
    <p:sldLayoutId id="2147485121" r:id="rId2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146" algn="ctr" rtl="0" fontAlgn="base">
        <a:spcBef>
          <a:spcPct val="0"/>
        </a:spcBef>
        <a:spcAft>
          <a:spcPct val="0"/>
        </a:spcAft>
        <a:defRPr sz="4400">
          <a:solidFill>
            <a:schemeClr val="tx1"/>
          </a:solidFill>
          <a:latin typeface="Calibri" pitchFamily="34" charset="0"/>
        </a:defRPr>
      </a:lvl6pPr>
      <a:lvl7pPr marL="914293" algn="ctr" rtl="0" fontAlgn="base">
        <a:spcBef>
          <a:spcPct val="0"/>
        </a:spcBef>
        <a:spcAft>
          <a:spcPct val="0"/>
        </a:spcAft>
        <a:defRPr sz="4400">
          <a:solidFill>
            <a:schemeClr val="tx1"/>
          </a:solidFill>
          <a:latin typeface="Calibri" pitchFamily="34" charset="0"/>
        </a:defRPr>
      </a:lvl7pPr>
      <a:lvl8pPr marL="1371440" algn="ctr" rtl="0" fontAlgn="base">
        <a:spcBef>
          <a:spcPct val="0"/>
        </a:spcBef>
        <a:spcAft>
          <a:spcPct val="0"/>
        </a:spcAft>
        <a:defRPr sz="4400">
          <a:solidFill>
            <a:schemeClr val="tx1"/>
          </a:solidFill>
          <a:latin typeface="Calibri" pitchFamily="34" charset="0"/>
        </a:defRPr>
      </a:lvl8pPr>
      <a:lvl9pPr marL="1828586" algn="ctr" rtl="0" fontAlgn="base">
        <a:spcBef>
          <a:spcPct val="0"/>
        </a:spcBef>
        <a:spcAft>
          <a:spcPct val="0"/>
        </a:spcAft>
        <a:defRPr sz="4400">
          <a:solidFill>
            <a:schemeClr val="tx1"/>
          </a:solidFill>
          <a:latin typeface="Calibri" pitchFamily="34" charset="0"/>
        </a:defRPr>
      </a:lvl9pPr>
    </p:titleStyle>
    <p:bodyStyle>
      <a:lvl1pPr marL="342860" indent="-34286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p:cNvSpPr txBox="1"/>
          <p:nvPr/>
        </p:nvSpPr>
        <p:spPr>
          <a:xfrm>
            <a:off x="207818" y="6516148"/>
            <a:ext cx="5922818" cy="190553"/>
          </a:xfrm>
          <a:prstGeom prst="rect">
            <a:avLst/>
          </a:prstGeom>
          <a:noFill/>
        </p:spPr>
        <p:txBody>
          <a:bodyPr lIns="82030" tIns="41015" rIns="82030" bIns="41015">
            <a:spAutoFit/>
          </a:bodyPr>
          <a:lstStyle/>
          <a:p>
            <a:pPr>
              <a:defRPr/>
            </a:pPr>
            <a:r>
              <a:rPr lang="en-US" sz="700" b="0" baseline="0" dirty="0" smtClean="0">
                <a:solidFill>
                  <a:schemeClr val="bg1">
                    <a:lumMod val="50000"/>
                  </a:schemeClr>
                </a:solidFill>
                <a:latin typeface="Century Gothic" pitchFamily="34" charset="0"/>
                <a:cs typeface="Arial" pitchFamily="34" charset="0"/>
              </a:rPr>
              <a:t>Rhode Island SIC  •   Yield-Driven Functional Class</a:t>
            </a:r>
            <a:endParaRPr lang="en-US" sz="700" b="1" dirty="0">
              <a:solidFill>
                <a:schemeClr val="bg1">
                  <a:lumMod val="50000"/>
                </a:schemeClr>
              </a:solidFill>
              <a:latin typeface="Century Gothic" pitchFamily="34" charset="0"/>
              <a:cs typeface="Arial" pitchFamily="34" charset="0"/>
            </a:endParaRPr>
          </a:p>
        </p:txBody>
      </p:sp>
      <p:pic>
        <p:nvPicPr>
          <p:cNvPr id="9" name="Picture 6" descr="PCA Logo 2013 25thAnniv.jpg"/>
          <p:cNvPicPr>
            <a:picLocks noChangeAspect="1"/>
          </p:cNvPicPr>
          <p:nvPr/>
        </p:nvPicPr>
        <p:blipFill>
          <a:blip r:embed="rId7" cstate="print"/>
          <a:stretch>
            <a:fillRect/>
          </a:stretch>
        </p:blipFill>
        <p:spPr bwMode="auto">
          <a:xfrm>
            <a:off x="7550729" y="6130150"/>
            <a:ext cx="1401330" cy="55465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5124" r:id="rId1"/>
    <p:sldLayoutId id="2147485125" r:id="rId2"/>
    <p:sldLayoutId id="2147485126" r:id="rId3"/>
    <p:sldLayoutId id="2147485129" r:id="rId4"/>
    <p:sldLayoutId id="2147485130" r:id="rId5"/>
  </p:sldLayoutIdLst>
  <p:timing>
    <p:tnLst>
      <p:par>
        <p:cTn id="1" dur="indefinite" restart="never" nodeType="tmRoot"/>
      </p:par>
    </p:tnLst>
  </p:timing>
  <p:txStyles>
    <p:titleStyle>
      <a:lvl1pPr algn="ctr" defTabSz="914186" rtl="0" eaLnBrk="1" latinLnBrk="0" hangingPunct="1">
        <a:spcBef>
          <a:spcPct val="0"/>
        </a:spcBef>
        <a:buNone/>
        <a:defRPr sz="4400" kern="1200">
          <a:solidFill>
            <a:schemeClr val="tx1"/>
          </a:solidFill>
          <a:latin typeface="+mj-lt"/>
          <a:ea typeface="+mj-ea"/>
          <a:cs typeface="+mj-cs"/>
        </a:defRPr>
      </a:lvl1pPr>
    </p:titleStyle>
    <p:bodyStyle>
      <a:lvl1pPr marL="342820" indent="-342820" algn="l" defTabSz="914186"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776" indent="-285684" algn="l" defTabSz="914186"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733" indent="-228546" algn="l" defTabSz="914186"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825"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6919"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012"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06"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198"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292"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186" rtl="0" eaLnBrk="1" latinLnBrk="0" hangingPunct="1">
        <a:defRPr sz="1800" kern="1200">
          <a:solidFill>
            <a:schemeClr val="tx1"/>
          </a:solidFill>
          <a:latin typeface="+mn-lt"/>
          <a:ea typeface="+mn-ea"/>
          <a:cs typeface="+mn-cs"/>
        </a:defRPr>
      </a:lvl1pPr>
      <a:lvl2pPr marL="457092" algn="l" defTabSz="914186" rtl="0" eaLnBrk="1" latinLnBrk="0" hangingPunct="1">
        <a:defRPr sz="1800" kern="1200">
          <a:solidFill>
            <a:schemeClr val="tx1"/>
          </a:solidFill>
          <a:latin typeface="+mn-lt"/>
          <a:ea typeface="+mn-ea"/>
          <a:cs typeface="+mn-cs"/>
        </a:defRPr>
      </a:lvl2pPr>
      <a:lvl3pPr marL="914186" algn="l" defTabSz="914186" rtl="0" eaLnBrk="1" latinLnBrk="0" hangingPunct="1">
        <a:defRPr sz="1800" kern="1200">
          <a:solidFill>
            <a:schemeClr val="tx1"/>
          </a:solidFill>
          <a:latin typeface="+mn-lt"/>
          <a:ea typeface="+mn-ea"/>
          <a:cs typeface="+mn-cs"/>
        </a:defRPr>
      </a:lvl3pPr>
      <a:lvl4pPr marL="1371279" algn="l" defTabSz="914186" rtl="0" eaLnBrk="1" latinLnBrk="0" hangingPunct="1">
        <a:defRPr sz="1800" kern="1200">
          <a:solidFill>
            <a:schemeClr val="tx1"/>
          </a:solidFill>
          <a:latin typeface="+mn-lt"/>
          <a:ea typeface="+mn-ea"/>
          <a:cs typeface="+mn-cs"/>
        </a:defRPr>
      </a:lvl4pPr>
      <a:lvl5pPr marL="1828373" algn="l" defTabSz="914186" rtl="0" eaLnBrk="1" latinLnBrk="0" hangingPunct="1">
        <a:defRPr sz="1800" kern="1200">
          <a:solidFill>
            <a:schemeClr val="tx1"/>
          </a:solidFill>
          <a:latin typeface="+mn-lt"/>
          <a:ea typeface="+mn-ea"/>
          <a:cs typeface="+mn-cs"/>
        </a:defRPr>
      </a:lvl5pPr>
      <a:lvl6pPr marL="2285466" algn="l" defTabSz="914186" rtl="0" eaLnBrk="1" latinLnBrk="0" hangingPunct="1">
        <a:defRPr sz="1800" kern="1200">
          <a:solidFill>
            <a:schemeClr val="tx1"/>
          </a:solidFill>
          <a:latin typeface="+mn-lt"/>
          <a:ea typeface="+mn-ea"/>
          <a:cs typeface="+mn-cs"/>
        </a:defRPr>
      </a:lvl6pPr>
      <a:lvl7pPr marL="2742558" algn="l" defTabSz="914186" rtl="0" eaLnBrk="1" latinLnBrk="0" hangingPunct="1">
        <a:defRPr sz="1800" kern="1200">
          <a:solidFill>
            <a:schemeClr val="tx1"/>
          </a:solidFill>
          <a:latin typeface="+mn-lt"/>
          <a:ea typeface="+mn-ea"/>
          <a:cs typeface="+mn-cs"/>
        </a:defRPr>
      </a:lvl7pPr>
      <a:lvl8pPr marL="3199652" algn="l" defTabSz="914186" rtl="0" eaLnBrk="1" latinLnBrk="0" hangingPunct="1">
        <a:defRPr sz="1800" kern="1200">
          <a:solidFill>
            <a:schemeClr val="tx1"/>
          </a:solidFill>
          <a:latin typeface="+mn-lt"/>
          <a:ea typeface="+mn-ea"/>
          <a:cs typeface="+mn-cs"/>
        </a:defRPr>
      </a:lvl8pPr>
      <a:lvl9pPr marL="3656744" algn="l" defTabSz="914186"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5128" r:id="rId1"/>
  </p:sldLayoutIdLst>
  <p:timing>
    <p:tnLst>
      <p:par>
        <p:cTn id="1" dur="indefinite" restart="never" nodeType="tmRoot"/>
      </p:par>
    </p:tnLst>
  </p:timing>
  <p:txStyles>
    <p:titleStyle>
      <a:lvl1pPr algn="ctr" defTabSz="820391" rtl="0" eaLnBrk="1" latinLnBrk="0" hangingPunct="1">
        <a:spcBef>
          <a:spcPct val="0"/>
        </a:spcBef>
        <a:buNone/>
        <a:defRPr sz="3900" kern="1200">
          <a:solidFill>
            <a:schemeClr val="tx1"/>
          </a:solidFill>
          <a:latin typeface="+mj-lt"/>
          <a:ea typeface="+mj-ea"/>
          <a:cs typeface="+mj-cs"/>
        </a:defRPr>
      </a:lvl1pPr>
    </p:titleStyle>
    <p:bodyStyle>
      <a:lvl1pPr marL="307646" indent="-307646" algn="l" defTabSz="820391" rtl="0" eaLnBrk="1" latinLnBrk="0" hangingPunct="1">
        <a:spcBef>
          <a:spcPct val="20000"/>
        </a:spcBef>
        <a:buFont typeface="Arial" pitchFamily="34" charset="0"/>
        <a:buChar char="•"/>
        <a:defRPr sz="2900" kern="1200">
          <a:solidFill>
            <a:schemeClr val="tx1"/>
          </a:solidFill>
          <a:latin typeface="+mn-lt"/>
          <a:ea typeface="+mn-ea"/>
          <a:cs typeface="+mn-cs"/>
        </a:defRPr>
      </a:lvl1pPr>
      <a:lvl2pPr marL="666567" indent="-256372" algn="l" defTabSz="820391" rtl="0" eaLnBrk="1" latinLnBrk="0" hangingPunct="1">
        <a:spcBef>
          <a:spcPct val="20000"/>
        </a:spcBef>
        <a:buFont typeface="Arial" pitchFamily="34" charset="0"/>
        <a:buChar char="–"/>
        <a:defRPr sz="2500" kern="1200">
          <a:solidFill>
            <a:schemeClr val="tx1"/>
          </a:solidFill>
          <a:latin typeface="+mn-lt"/>
          <a:ea typeface="+mn-ea"/>
          <a:cs typeface="+mn-cs"/>
        </a:defRPr>
      </a:lvl2pPr>
      <a:lvl3pPr marL="1025488" indent="-205098" algn="l" defTabSz="820391" rtl="0" eaLnBrk="1" latinLnBrk="0" hangingPunct="1">
        <a:spcBef>
          <a:spcPct val="20000"/>
        </a:spcBef>
        <a:buFont typeface="Arial" pitchFamily="34" charset="0"/>
        <a:buChar char="•"/>
        <a:defRPr sz="2200" kern="1200">
          <a:solidFill>
            <a:schemeClr val="tx1"/>
          </a:solidFill>
          <a:latin typeface="+mn-lt"/>
          <a:ea typeface="+mn-ea"/>
          <a:cs typeface="+mn-cs"/>
        </a:defRPr>
      </a:lvl3pPr>
      <a:lvl4pPr marL="1435683"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845879"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256074"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66270"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76467"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86660"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20391" rtl="0" eaLnBrk="1" latinLnBrk="0" hangingPunct="1">
        <a:defRPr sz="1600" kern="1200">
          <a:solidFill>
            <a:schemeClr val="tx1"/>
          </a:solidFill>
          <a:latin typeface="+mn-lt"/>
          <a:ea typeface="+mn-ea"/>
          <a:cs typeface="+mn-cs"/>
        </a:defRPr>
      </a:lvl1pPr>
      <a:lvl2pPr marL="410195" algn="l" defTabSz="820391" rtl="0" eaLnBrk="1" latinLnBrk="0" hangingPunct="1">
        <a:defRPr sz="1600" kern="1200">
          <a:solidFill>
            <a:schemeClr val="tx1"/>
          </a:solidFill>
          <a:latin typeface="+mn-lt"/>
          <a:ea typeface="+mn-ea"/>
          <a:cs typeface="+mn-cs"/>
        </a:defRPr>
      </a:lvl2pPr>
      <a:lvl3pPr marL="820391" algn="l" defTabSz="820391" rtl="0" eaLnBrk="1" latinLnBrk="0" hangingPunct="1">
        <a:defRPr sz="1600" kern="1200">
          <a:solidFill>
            <a:schemeClr val="tx1"/>
          </a:solidFill>
          <a:latin typeface="+mn-lt"/>
          <a:ea typeface="+mn-ea"/>
          <a:cs typeface="+mn-cs"/>
        </a:defRPr>
      </a:lvl3pPr>
      <a:lvl4pPr marL="1230586" algn="l" defTabSz="820391" rtl="0" eaLnBrk="1" latinLnBrk="0" hangingPunct="1">
        <a:defRPr sz="1600" kern="1200">
          <a:solidFill>
            <a:schemeClr val="tx1"/>
          </a:solidFill>
          <a:latin typeface="+mn-lt"/>
          <a:ea typeface="+mn-ea"/>
          <a:cs typeface="+mn-cs"/>
        </a:defRPr>
      </a:lvl4pPr>
      <a:lvl5pPr marL="1640781" algn="l" defTabSz="820391" rtl="0" eaLnBrk="1" latinLnBrk="0" hangingPunct="1">
        <a:defRPr sz="1600" kern="1200">
          <a:solidFill>
            <a:schemeClr val="tx1"/>
          </a:solidFill>
          <a:latin typeface="+mn-lt"/>
          <a:ea typeface="+mn-ea"/>
          <a:cs typeface="+mn-cs"/>
        </a:defRPr>
      </a:lvl5pPr>
      <a:lvl6pPr marL="2050976" algn="l" defTabSz="820391" rtl="0" eaLnBrk="1" latinLnBrk="0" hangingPunct="1">
        <a:defRPr sz="1600" kern="1200">
          <a:solidFill>
            <a:schemeClr val="tx1"/>
          </a:solidFill>
          <a:latin typeface="+mn-lt"/>
          <a:ea typeface="+mn-ea"/>
          <a:cs typeface="+mn-cs"/>
        </a:defRPr>
      </a:lvl6pPr>
      <a:lvl7pPr marL="2461173" algn="l" defTabSz="820391" rtl="0" eaLnBrk="1" latinLnBrk="0" hangingPunct="1">
        <a:defRPr sz="1600" kern="1200">
          <a:solidFill>
            <a:schemeClr val="tx1"/>
          </a:solidFill>
          <a:latin typeface="+mn-lt"/>
          <a:ea typeface="+mn-ea"/>
          <a:cs typeface="+mn-cs"/>
        </a:defRPr>
      </a:lvl7pPr>
      <a:lvl8pPr marL="2871367" algn="l" defTabSz="820391" rtl="0" eaLnBrk="1" latinLnBrk="0" hangingPunct="1">
        <a:defRPr sz="1600" kern="1200">
          <a:solidFill>
            <a:schemeClr val="tx1"/>
          </a:solidFill>
          <a:latin typeface="+mn-lt"/>
          <a:ea typeface="+mn-ea"/>
          <a:cs typeface="+mn-cs"/>
        </a:defRPr>
      </a:lvl8pPr>
      <a:lvl9pPr marL="3281562" algn="l" defTabSz="82039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2721" r="386" b="15242"/>
          <a:stretch/>
        </p:blipFill>
        <p:spPr>
          <a:xfrm>
            <a:off x="-14773" y="0"/>
            <a:ext cx="9152466" cy="7232412"/>
          </a:xfrm>
          <a:prstGeom prst="rect">
            <a:avLst/>
          </a:prstGeom>
        </p:spPr>
      </p:pic>
      <p:pic>
        <p:nvPicPr>
          <p:cNvPr id="10" name="Picture 9" descr="PCA logo.png"/>
          <p:cNvPicPr>
            <a:picLocks noChangeAspect="1"/>
          </p:cNvPicPr>
          <p:nvPr/>
        </p:nvPicPr>
        <p:blipFill>
          <a:blip r:embed="rId3" cstate="print"/>
          <a:stretch>
            <a:fillRect/>
          </a:stretch>
        </p:blipFill>
        <p:spPr>
          <a:xfrm>
            <a:off x="230693" y="223778"/>
            <a:ext cx="1658265" cy="676247"/>
          </a:xfrm>
          <a:prstGeom prst="rect">
            <a:avLst/>
          </a:prstGeom>
        </p:spPr>
      </p:pic>
      <p:sp>
        <p:nvSpPr>
          <p:cNvPr id="15" name="TextBox 14"/>
          <p:cNvSpPr txBox="1"/>
          <p:nvPr/>
        </p:nvSpPr>
        <p:spPr bwMode="auto">
          <a:xfrm>
            <a:off x="6098403" y="377235"/>
            <a:ext cx="2880134" cy="830997"/>
          </a:xfrm>
          <a:prstGeom prst="rect">
            <a:avLst/>
          </a:prstGeom>
          <a:noFill/>
          <a:ln w="12700">
            <a:noFill/>
            <a:miter lim="800000"/>
            <a:headEnd/>
            <a:tailEnd/>
          </a:ln>
          <a:effectLst/>
          <a:scene3d>
            <a:camera prst="orthographicFront"/>
            <a:lightRig rig="threePt" dir="t"/>
          </a:scene3d>
          <a:sp3d>
            <a:bevelT/>
          </a:sp3d>
        </p:spPr>
        <p:txBody>
          <a:bodyPr wrap="square" rtlCol="0">
            <a:spAutoFit/>
          </a:bodyPr>
          <a:lstStyle/>
          <a:p>
            <a:pPr algn="ctr" eaLnBrk="0" hangingPunct="0">
              <a:lnSpc>
                <a:spcPct val="100000"/>
              </a:lnSpc>
              <a:spcBef>
                <a:spcPts val="0"/>
              </a:spcBef>
            </a:pPr>
            <a:r>
              <a:rPr lang="en-US" dirty="0" smtClean="0">
                <a:solidFill>
                  <a:srgbClr val="469AC5"/>
                </a:solidFill>
                <a:latin typeface="Palatino Linotype" panose="02040502050505030304" pitchFamily="18" charset="0"/>
              </a:rPr>
              <a:t>     </a:t>
            </a:r>
            <a:r>
              <a:rPr lang="en-US" sz="2400" dirty="0" smtClean="0">
                <a:solidFill>
                  <a:srgbClr val="469AC5"/>
                </a:solidFill>
                <a:latin typeface="Palatino Linotype" panose="02040502050505030304" pitchFamily="18" charset="0"/>
              </a:rPr>
              <a:t>Rhode Island SIC</a:t>
            </a:r>
          </a:p>
          <a:p>
            <a:pPr algn="ctr" eaLnBrk="0" hangingPunct="0">
              <a:lnSpc>
                <a:spcPct val="100000"/>
              </a:lnSpc>
              <a:spcBef>
                <a:spcPts val="0"/>
              </a:spcBef>
            </a:pPr>
            <a:endParaRPr lang="en-US" sz="2400" dirty="0">
              <a:solidFill>
                <a:srgbClr val="469AC5"/>
              </a:solidFill>
              <a:latin typeface="Palatino Linotype" panose="02040502050505030304" pitchFamily="18" charset="0"/>
            </a:endParaRPr>
          </a:p>
        </p:txBody>
      </p:sp>
      <p:sp>
        <p:nvSpPr>
          <p:cNvPr id="24" name="TextBox 8"/>
          <p:cNvSpPr txBox="1">
            <a:spLocks noChangeArrowheads="1"/>
          </p:cNvSpPr>
          <p:nvPr/>
        </p:nvSpPr>
        <p:spPr bwMode="auto">
          <a:xfrm>
            <a:off x="146814" y="6472144"/>
            <a:ext cx="1990725" cy="287543"/>
          </a:xfrm>
          <a:prstGeom prst="rect">
            <a:avLst/>
          </a:prstGeom>
          <a:noFill/>
          <a:ln w="9525">
            <a:noFill/>
            <a:miter lim="800000"/>
            <a:headEnd/>
            <a:tailEnd/>
          </a:ln>
        </p:spPr>
        <p:txBody>
          <a:bodyPr lIns="101882" tIns="50941" rIns="101882" bIns="50941">
            <a:spAutoFit/>
          </a:bodyPr>
          <a:lstStyle/>
          <a:p>
            <a:pPr algn="l">
              <a:defRPr/>
            </a:pPr>
            <a:r>
              <a:rPr lang="en-US" sz="1200" dirty="0" smtClean="0">
                <a:solidFill>
                  <a:schemeClr val="bg1"/>
                </a:solidFill>
                <a:latin typeface="Palatino Linotype" panose="02040502050505030304" pitchFamily="18" charset="0"/>
                <a:cs typeface="Arial" pitchFamily="34" charset="0"/>
              </a:rPr>
              <a:t>August 1,  2016</a:t>
            </a:r>
            <a:endParaRPr lang="en-US" sz="1200" dirty="0">
              <a:solidFill>
                <a:schemeClr val="bg1"/>
              </a:solidFill>
              <a:latin typeface="Palatino Linotype" panose="02040502050505030304" pitchFamily="18" charset="0"/>
              <a:cs typeface="Arial" pitchFamily="34" charset="0"/>
            </a:endParaRPr>
          </a:p>
        </p:txBody>
      </p:sp>
      <p:sp>
        <p:nvSpPr>
          <p:cNvPr id="17" name="TextBox 16"/>
          <p:cNvSpPr txBox="1"/>
          <p:nvPr/>
        </p:nvSpPr>
        <p:spPr bwMode="auto">
          <a:xfrm>
            <a:off x="74895" y="6164367"/>
            <a:ext cx="2962146" cy="307777"/>
          </a:xfrm>
          <a:prstGeom prst="rect">
            <a:avLst/>
          </a:prstGeom>
          <a:noFill/>
          <a:ln w="12700">
            <a:noFill/>
            <a:miter lim="800000"/>
            <a:headEnd/>
            <a:tailEnd/>
          </a:ln>
          <a:effectLst/>
          <a:scene3d>
            <a:camera prst="orthographicFront"/>
            <a:lightRig rig="threePt" dir="t"/>
          </a:scene3d>
          <a:sp3d>
            <a:bevelT/>
          </a:sp3d>
        </p:spPr>
        <p:txBody>
          <a:bodyPr wrap="square" rtlCol="0">
            <a:spAutoFit/>
          </a:bodyPr>
          <a:lstStyle/>
          <a:p>
            <a:pPr algn="l" eaLnBrk="0" hangingPunct="0">
              <a:lnSpc>
                <a:spcPct val="100000"/>
              </a:lnSpc>
              <a:spcBef>
                <a:spcPct val="25000"/>
              </a:spcBef>
            </a:pPr>
            <a:r>
              <a:rPr lang="en-US" sz="1400" b="1" dirty="0" smtClean="0">
                <a:solidFill>
                  <a:srgbClr val="469AC5"/>
                </a:solidFill>
                <a:latin typeface="Palatino Linotype" panose="02040502050505030304" pitchFamily="18" charset="0"/>
              </a:rPr>
              <a:t>Allan Emkin </a:t>
            </a:r>
            <a:r>
              <a:rPr lang="en-US" sz="1400" b="1" dirty="0" smtClean="0">
                <a:solidFill>
                  <a:srgbClr val="D69F0F"/>
                </a:solidFill>
                <a:latin typeface="Palatino Linotype" panose="02040502050505030304" pitchFamily="18" charset="0"/>
              </a:rPr>
              <a:t>| </a:t>
            </a:r>
            <a:r>
              <a:rPr lang="en-US" sz="1400" b="1" dirty="0" smtClean="0">
                <a:solidFill>
                  <a:srgbClr val="469AC5"/>
                </a:solidFill>
                <a:latin typeface="Palatino Linotype" panose="02040502050505030304" pitchFamily="18" charset="0"/>
              </a:rPr>
              <a:t>John Burns, </a:t>
            </a:r>
            <a:r>
              <a:rPr lang="en-US" sz="1400" b="1" dirty="0">
                <a:solidFill>
                  <a:srgbClr val="469AC5"/>
                </a:solidFill>
                <a:latin typeface="Palatino Linotype" panose="02040502050505030304" pitchFamily="18" charset="0"/>
              </a:rPr>
              <a:t>CFA </a:t>
            </a:r>
          </a:p>
        </p:txBody>
      </p:sp>
      <p:cxnSp>
        <p:nvCxnSpPr>
          <p:cNvPr id="28" name="Straight Connector 27"/>
          <p:cNvCxnSpPr/>
          <p:nvPr/>
        </p:nvCxnSpPr>
        <p:spPr>
          <a:xfrm>
            <a:off x="5852080" y="4825457"/>
            <a:ext cx="12032" cy="1267383"/>
          </a:xfrm>
          <a:prstGeom prst="line">
            <a:avLst/>
          </a:prstGeom>
          <a:ln w="28575">
            <a:solidFill>
              <a:srgbClr val="D69F0F"/>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bwMode="auto">
          <a:xfrm>
            <a:off x="5925072" y="4729663"/>
            <a:ext cx="3212621" cy="1200329"/>
          </a:xfrm>
          <a:prstGeom prst="rect">
            <a:avLst/>
          </a:prstGeom>
          <a:noFill/>
          <a:ln w="12700">
            <a:noFill/>
            <a:miter lim="800000"/>
            <a:headEnd/>
            <a:tailEnd/>
          </a:ln>
          <a:effectLst/>
          <a:scene3d>
            <a:camera prst="orthographicFront"/>
            <a:lightRig rig="threePt" dir="t"/>
          </a:scene3d>
          <a:sp3d>
            <a:bevelT/>
          </a:sp3d>
        </p:spPr>
        <p:txBody>
          <a:bodyPr wrap="square" rtlCol="0">
            <a:spAutoFit/>
          </a:bodyPr>
          <a:lstStyle/>
          <a:p>
            <a:pPr eaLnBrk="0" hangingPunct="0">
              <a:lnSpc>
                <a:spcPct val="100000"/>
              </a:lnSpc>
              <a:spcBef>
                <a:spcPts val="0"/>
              </a:spcBef>
            </a:pPr>
            <a:r>
              <a:rPr lang="en-US" dirty="0" smtClean="0">
                <a:solidFill>
                  <a:srgbClr val="469AC5"/>
                </a:solidFill>
                <a:latin typeface="Palatino Linotype" panose="02040502050505030304" pitchFamily="18" charset="0"/>
              </a:rPr>
              <a:t>2016 Asset </a:t>
            </a:r>
            <a:r>
              <a:rPr lang="en-US" dirty="0">
                <a:solidFill>
                  <a:srgbClr val="469AC5"/>
                </a:solidFill>
                <a:latin typeface="Palatino Linotype" panose="02040502050505030304" pitchFamily="18" charset="0"/>
              </a:rPr>
              <a:t>Liability </a:t>
            </a:r>
            <a:r>
              <a:rPr lang="en-US" dirty="0" smtClean="0">
                <a:solidFill>
                  <a:srgbClr val="469AC5"/>
                </a:solidFill>
                <a:latin typeface="Palatino Linotype" panose="02040502050505030304" pitchFamily="18" charset="0"/>
              </a:rPr>
              <a:t>Review</a:t>
            </a:r>
          </a:p>
          <a:p>
            <a:pPr eaLnBrk="0" hangingPunct="0">
              <a:lnSpc>
                <a:spcPct val="100000"/>
              </a:lnSpc>
              <a:spcBef>
                <a:spcPts val="0"/>
              </a:spcBef>
            </a:pPr>
            <a:endParaRPr lang="en-US" dirty="0" smtClean="0">
              <a:solidFill>
                <a:srgbClr val="469AC5"/>
              </a:solidFill>
              <a:latin typeface="Palatino Linotype" panose="02040502050505030304" pitchFamily="18" charset="0"/>
            </a:endParaRPr>
          </a:p>
          <a:p>
            <a:pPr eaLnBrk="0" hangingPunct="0">
              <a:lnSpc>
                <a:spcPct val="100000"/>
              </a:lnSpc>
              <a:spcBef>
                <a:spcPts val="0"/>
              </a:spcBef>
            </a:pPr>
            <a:r>
              <a:rPr lang="en-US" dirty="0" smtClean="0">
                <a:solidFill>
                  <a:srgbClr val="469AC5"/>
                </a:solidFill>
                <a:latin typeface="Palatino Linotype" panose="02040502050505030304" pitchFamily="18" charset="0"/>
              </a:rPr>
              <a:t>New Functional Class: </a:t>
            </a:r>
          </a:p>
          <a:p>
            <a:pPr eaLnBrk="0" hangingPunct="0">
              <a:lnSpc>
                <a:spcPct val="100000"/>
              </a:lnSpc>
              <a:spcBef>
                <a:spcPts val="0"/>
              </a:spcBef>
            </a:pPr>
            <a:r>
              <a:rPr lang="en-US" dirty="0" smtClean="0">
                <a:solidFill>
                  <a:srgbClr val="469AC5"/>
                </a:solidFill>
                <a:latin typeface="Palatino Linotype" panose="02040502050505030304" pitchFamily="18" charset="0"/>
              </a:rPr>
              <a:t>Income Class </a:t>
            </a:r>
          </a:p>
        </p:txBody>
      </p:sp>
    </p:spTree>
    <p:extLst>
      <p:ext uri="{BB962C8B-B14F-4D97-AF65-F5344CB8AC3E}">
        <p14:creationId xmlns:p14="http://schemas.microsoft.com/office/powerpoint/2010/main" val="3291309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909" y="3179943"/>
            <a:ext cx="8936182" cy="507809"/>
          </a:xfrm>
          <a:prstGeom prst="rect">
            <a:avLst/>
          </a:prstGeom>
          <a:noFill/>
        </p:spPr>
        <p:txBody>
          <a:bodyPr wrap="square" lIns="91418" tIns="45709" rIns="91418" bIns="45709">
            <a:spAutoFit/>
          </a:bodyPr>
          <a:lstStyle/>
          <a:p>
            <a:pPr algn="ctr">
              <a:defRPr/>
            </a:pPr>
            <a:r>
              <a:rPr lang="en-US" sz="2700" kern="1800" dirty="0" smtClean="0">
                <a:solidFill>
                  <a:srgbClr val="469AC5"/>
                </a:solidFill>
                <a:latin typeface="Palatino Linotype" pitchFamily="18" charset="0"/>
                <a:ea typeface="+mj-ea"/>
                <a:cs typeface="+mj-cs"/>
              </a:rPr>
              <a:t>New Functional Class: </a:t>
            </a:r>
            <a:r>
              <a:rPr lang="en-US" sz="2700" kern="1800" dirty="0" smtClean="0">
                <a:solidFill>
                  <a:srgbClr val="469AC5"/>
                </a:solidFill>
                <a:latin typeface="Palatino Linotype" pitchFamily="18" charset="0"/>
                <a:ea typeface="+mj-ea"/>
                <a:cs typeface="+mj-cs"/>
              </a:rPr>
              <a:t>Income</a:t>
            </a:r>
            <a:r>
              <a:rPr lang="en-US" sz="2700" kern="1800" dirty="0" smtClean="0">
                <a:solidFill>
                  <a:srgbClr val="469AC5"/>
                </a:solidFill>
                <a:latin typeface="Palatino Linotype" pitchFamily="18" charset="0"/>
                <a:ea typeface="+mj-ea"/>
                <a:cs typeface="+mj-cs"/>
              </a:rPr>
              <a:t> </a:t>
            </a:r>
            <a:r>
              <a:rPr lang="en-US" sz="2700" kern="1800" dirty="0" smtClean="0">
                <a:solidFill>
                  <a:srgbClr val="469AC5"/>
                </a:solidFill>
                <a:latin typeface="Palatino Linotype" pitchFamily="18" charset="0"/>
                <a:ea typeface="+mj-ea"/>
                <a:cs typeface="+mj-cs"/>
              </a:rPr>
              <a:t>Portfolio </a:t>
            </a:r>
            <a:endParaRPr lang="en-US" sz="2700" kern="1800" dirty="0">
              <a:solidFill>
                <a:srgbClr val="469AC5"/>
              </a:solidFill>
              <a:latin typeface="Palatino Linotype" pitchFamily="18" charset="0"/>
              <a:ea typeface="+mj-ea"/>
              <a:cs typeface="+mj-cs"/>
            </a:endParaRPr>
          </a:p>
        </p:txBody>
      </p:sp>
    </p:spTree>
    <p:extLst>
      <p:ext uri="{BB962C8B-B14F-4D97-AF65-F5344CB8AC3E}">
        <p14:creationId xmlns:p14="http://schemas.microsoft.com/office/powerpoint/2010/main" val="1307776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8"/>
          <p:cNvSpPr>
            <a:spLocks noChangeArrowheads="1"/>
          </p:cNvSpPr>
          <p:nvPr/>
        </p:nvSpPr>
        <p:spPr bwMode="auto">
          <a:xfrm>
            <a:off x="93181" y="1209187"/>
            <a:ext cx="9087044" cy="5955454"/>
          </a:xfrm>
          <a:prstGeom prst="rect">
            <a:avLst/>
          </a:prstGeom>
          <a:noFill/>
          <a:ln w="9525">
            <a:noFill/>
            <a:miter lim="800000"/>
            <a:headEnd/>
            <a:tailEnd/>
          </a:ln>
          <a:effectLst/>
        </p:spPr>
        <p:txBody>
          <a:bodyPr wrap="square" lIns="91418" tIns="45709" rIns="91418" bIns="45709">
            <a:spAutoFit/>
          </a:bodyPr>
          <a:lstStyle/>
          <a:p>
            <a:pPr marL="918947" lvl="1" indent="-290445">
              <a:spcAft>
                <a:spcPts val="600"/>
              </a:spcAft>
              <a:buClr>
                <a:srgbClr val="469AC5"/>
              </a:buClr>
              <a:buFontTx/>
              <a:buChar char="•"/>
            </a:pPr>
            <a:r>
              <a:rPr lang="en-US" sz="1600" dirty="0" smtClean="0">
                <a:solidFill>
                  <a:srgbClr val="000000"/>
                </a:solidFill>
                <a:latin typeface="Century Gothic" pitchFamily="34" charset="0"/>
              </a:rPr>
              <a:t>There </a:t>
            </a:r>
            <a:r>
              <a:rPr lang="en-US" sz="1600" dirty="0">
                <a:solidFill>
                  <a:srgbClr val="000000"/>
                </a:solidFill>
                <a:latin typeface="Century Gothic" pitchFamily="34" charset="0"/>
              </a:rPr>
              <a:t>are two sources of  investment return </a:t>
            </a:r>
          </a:p>
          <a:p>
            <a:pPr marL="1376094" lvl="2" indent="-290445">
              <a:spcAft>
                <a:spcPts val="600"/>
              </a:spcAft>
              <a:buClr>
                <a:srgbClr val="469AC5"/>
              </a:buClr>
              <a:buFont typeface="Century Gothic" panose="020B0502020202020204" pitchFamily="34" charset="0"/>
              <a:buChar char="–"/>
            </a:pPr>
            <a:r>
              <a:rPr lang="en-US" sz="1600" dirty="0" smtClean="0">
                <a:solidFill>
                  <a:srgbClr val="000000"/>
                </a:solidFill>
                <a:latin typeface="Century Gothic" pitchFamily="34" charset="0"/>
              </a:rPr>
              <a:t>Income/Yield  </a:t>
            </a:r>
            <a:r>
              <a:rPr lang="en-US" sz="1600" dirty="0">
                <a:solidFill>
                  <a:srgbClr val="000000"/>
                </a:solidFill>
                <a:latin typeface="Century Gothic" pitchFamily="34" charset="0"/>
              </a:rPr>
              <a:t>(Dividend or Interest income) </a:t>
            </a:r>
          </a:p>
          <a:p>
            <a:pPr marL="1376094" lvl="2" indent="-290445">
              <a:spcAft>
                <a:spcPts val="600"/>
              </a:spcAft>
              <a:buClr>
                <a:srgbClr val="469AC5"/>
              </a:buClr>
              <a:buFont typeface="Century Gothic" panose="020B0502020202020204" pitchFamily="34" charset="0"/>
              <a:buChar char="–"/>
            </a:pPr>
            <a:r>
              <a:rPr lang="en-US" sz="1600" dirty="0" smtClean="0">
                <a:solidFill>
                  <a:srgbClr val="000000"/>
                </a:solidFill>
                <a:latin typeface="Century Gothic" pitchFamily="34" charset="0"/>
              </a:rPr>
              <a:t>Price </a:t>
            </a:r>
            <a:r>
              <a:rPr lang="en-US" sz="1600" dirty="0">
                <a:solidFill>
                  <a:srgbClr val="000000"/>
                </a:solidFill>
                <a:latin typeface="Century Gothic" pitchFamily="34" charset="0"/>
              </a:rPr>
              <a:t>appreciation / depreciation </a:t>
            </a:r>
          </a:p>
          <a:p>
            <a:pPr marL="918947" lvl="1" indent="-290445">
              <a:spcAft>
                <a:spcPts val="600"/>
              </a:spcAft>
              <a:buClr>
                <a:srgbClr val="469AC5"/>
              </a:buClr>
              <a:buFontTx/>
              <a:buChar char="•"/>
            </a:pPr>
            <a:endParaRPr lang="en-US" sz="1600" dirty="0" smtClean="0">
              <a:solidFill>
                <a:srgbClr val="000000"/>
              </a:solidFill>
              <a:latin typeface="Century Gothic" pitchFamily="34" charset="0"/>
            </a:endParaRPr>
          </a:p>
          <a:p>
            <a:pPr marL="918947" lvl="1" indent="-290445">
              <a:spcAft>
                <a:spcPts val="600"/>
              </a:spcAft>
              <a:buClr>
                <a:srgbClr val="469AC5"/>
              </a:buClr>
              <a:buFontTx/>
              <a:buChar char="•"/>
            </a:pPr>
            <a:r>
              <a:rPr lang="en-US" sz="1600" dirty="0" smtClean="0">
                <a:solidFill>
                  <a:srgbClr val="000000"/>
                </a:solidFill>
                <a:latin typeface="Century Gothic" pitchFamily="34" charset="0"/>
              </a:rPr>
              <a:t>The yield or income return on the total ERSRI portfolio is ~ 2.7%</a:t>
            </a:r>
          </a:p>
          <a:p>
            <a:pPr marL="918947" lvl="1" indent="-290445">
              <a:spcAft>
                <a:spcPts val="600"/>
              </a:spcAft>
              <a:buClr>
                <a:srgbClr val="469AC5"/>
              </a:buClr>
              <a:buFontTx/>
              <a:buChar char="•"/>
            </a:pPr>
            <a:endParaRPr lang="en-US" sz="1600" dirty="0" smtClean="0">
              <a:solidFill>
                <a:srgbClr val="000000"/>
              </a:solidFill>
              <a:latin typeface="Century Gothic" pitchFamily="34" charset="0"/>
            </a:endParaRPr>
          </a:p>
          <a:p>
            <a:pPr marL="918947" lvl="1" indent="-290445">
              <a:spcAft>
                <a:spcPts val="600"/>
              </a:spcAft>
              <a:buClr>
                <a:srgbClr val="469AC5"/>
              </a:buClr>
              <a:buFontTx/>
              <a:buChar char="•"/>
            </a:pPr>
            <a:r>
              <a:rPr lang="en-US" sz="1600" dirty="0" smtClean="0">
                <a:solidFill>
                  <a:srgbClr val="000000"/>
                </a:solidFill>
                <a:latin typeface="Century Gothic" pitchFamily="34" charset="0"/>
              </a:rPr>
              <a:t>Income </a:t>
            </a:r>
            <a:r>
              <a:rPr lang="en-US" sz="1600" dirty="0">
                <a:solidFill>
                  <a:srgbClr val="000000"/>
                </a:solidFill>
                <a:latin typeface="Century Gothic" pitchFamily="34" charset="0"/>
              </a:rPr>
              <a:t>(</a:t>
            </a:r>
            <a:r>
              <a:rPr lang="en-US" sz="1600" dirty="0" smtClean="0">
                <a:solidFill>
                  <a:srgbClr val="000000"/>
                </a:solidFill>
                <a:latin typeface="Century Gothic" pitchFamily="34" charset="0"/>
              </a:rPr>
              <a:t>yield), </a:t>
            </a:r>
            <a:r>
              <a:rPr lang="en-US" sz="1600" dirty="0">
                <a:solidFill>
                  <a:srgbClr val="000000"/>
                </a:solidFill>
                <a:latin typeface="Century Gothic" pitchFamily="34" charset="0"/>
              </a:rPr>
              <a:t>all else equal, is a less risky source of return.</a:t>
            </a:r>
          </a:p>
          <a:p>
            <a:pPr marL="918947" lvl="1" indent="-290445">
              <a:spcAft>
                <a:spcPts val="600"/>
              </a:spcAft>
              <a:buClr>
                <a:srgbClr val="469AC5"/>
              </a:buClr>
              <a:buFontTx/>
              <a:buChar char="•"/>
            </a:pPr>
            <a:endParaRPr lang="en-US" sz="1600" dirty="0">
              <a:solidFill>
                <a:srgbClr val="000000"/>
              </a:solidFill>
              <a:latin typeface="Century Gothic" pitchFamily="34" charset="0"/>
            </a:endParaRPr>
          </a:p>
          <a:p>
            <a:pPr marL="918947" lvl="1" indent="-290445">
              <a:spcAft>
                <a:spcPts val="600"/>
              </a:spcAft>
              <a:buClr>
                <a:srgbClr val="469AC5"/>
              </a:buClr>
              <a:buFontTx/>
              <a:buChar char="•"/>
            </a:pPr>
            <a:r>
              <a:rPr lang="en-US" sz="1600" dirty="0">
                <a:solidFill>
                  <a:srgbClr val="000000"/>
                </a:solidFill>
                <a:latin typeface="Century Gothic" pitchFamily="34" charset="0"/>
              </a:rPr>
              <a:t>Income is paid in the near future </a:t>
            </a:r>
            <a:r>
              <a:rPr lang="en-US" sz="1600" dirty="0" smtClean="0">
                <a:latin typeface="Century Gothic" pitchFamily="34" charset="0"/>
              </a:rPr>
              <a:t>while </a:t>
            </a:r>
            <a:r>
              <a:rPr lang="en-US" sz="1600" dirty="0" smtClean="0">
                <a:solidFill>
                  <a:srgbClr val="000000"/>
                </a:solidFill>
                <a:latin typeface="Century Gothic" pitchFamily="34" charset="0"/>
              </a:rPr>
              <a:t>appreciation </a:t>
            </a:r>
            <a:r>
              <a:rPr lang="en-US" sz="1600" dirty="0">
                <a:solidFill>
                  <a:srgbClr val="000000"/>
                </a:solidFill>
                <a:latin typeface="Century Gothic" pitchFamily="34" charset="0"/>
              </a:rPr>
              <a:t>by contrast is </a:t>
            </a:r>
          </a:p>
          <a:p>
            <a:pPr marL="1376094" lvl="2" indent="-290445">
              <a:spcAft>
                <a:spcPts val="600"/>
              </a:spcAft>
              <a:buClr>
                <a:srgbClr val="469AC5"/>
              </a:buClr>
              <a:buFont typeface="Century Gothic" panose="020B0502020202020204" pitchFamily="34" charset="0"/>
              <a:buChar char="–"/>
            </a:pPr>
            <a:r>
              <a:rPr lang="en-US" sz="1600" dirty="0" smtClean="0">
                <a:solidFill>
                  <a:srgbClr val="000000"/>
                </a:solidFill>
                <a:latin typeface="Century Gothic" pitchFamily="34" charset="0"/>
              </a:rPr>
              <a:t>achieved </a:t>
            </a:r>
            <a:r>
              <a:rPr lang="en-US" sz="1600" dirty="0">
                <a:solidFill>
                  <a:srgbClr val="000000"/>
                </a:solidFill>
                <a:latin typeface="Century Gothic" pitchFamily="34" charset="0"/>
              </a:rPr>
              <a:t>further in the future </a:t>
            </a:r>
          </a:p>
          <a:p>
            <a:pPr marL="1376094" lvl="2" indent="-290445">
              <a:spcAft>
                <a:spcPts val="600"/>
              </a:spcAft>
              <a:buClr>
                <a:srgbClr val="469AC5"/>
              </a:buClr>
              <a:buFont typeface="Century Gothic" panose="020B0502020202020204" pitchFamily="34" charset="0"/>
              <a:buChar char="–"/>
            </a:pPr>
            <a:r>
              <a:rPr lang="en-US" sz="1600" dirty="0" smtClean="0">
                <a:solidFill>
                  <a:srgbClr val="000000"/>
                </a:solidFill>
                <a:latin typeface="Century Gothic" pitchFamily="34" charset="0"/>
              </a:rPr>
              <a:t>future </a:t>
            </a:r>
            <a:r>
              <a:rPr lang="en-US" sz="1600" dirty="0">
                <a:solidFill>
                  <a:srgbClr val="000000"/>
                </a:solidFill>
                <a:latin typeface="Century Gothic" pitchFamily="34" charset="0"/>
              </a:rPr>
              <a:t>value is uncertain </a:t>
            </a:r>
          </a:p>
          <a:p>
            <a:pPr marL="1376094" lvl="2" indent="-290445">
              <a:spcAft>
                <a:spcPts val="600"/>
              </a:spcAft>
              <a:buClr>
                <a:srgbClr val="469AC5"/>
              </a:buClr>
              <a:buFont typeface="Century Gothic" panose="020B0502020202020204" pitchFamily="34" charset="0"/>
              <a:buChar char="–"/>
            </a:pPr>
            <a:r>
              <a:rPr lang="en-US" sz="1600" dirty="0" smtClean="0">
                <a:solidFill>
                  <a:srgbClr val="000000"/>
                </a:solidFill>
                <a:latin typeface="Century Gothic" pitchFamily="34" charset="0"/>
              </a:rPr>
              <a:t>therefore</a:t>
            </a:r>
            <a:r>
              <a:rPr lang="en-US" sz="1600" dirty="0">
                <a:solidFill>
                  <a:srgbClr val="000000"/>
                </a:solidFill>
                <a:latin typeface="Century Gothic" pitchFamily="34" charset="0"/>
              </a:rPr>
              <a:t>: appreciation is more highly discounted to reflect the uncertainty of receiving it</a:t>
            </a:r>
          </a:p>
          <a:p>
            <a:pPr marL="918947" lvl="1" indent="-290445">
              <a:spcAft>
                <a:spcPts val="600"/>
              </a:spcAft>
              <a:buClr>
                <a:srgbClr val="469AC5"/>
              </a:buClr>
              <a:buFontTx/>
              <a:buChar char="•"/>
            </a:pPr>
            <a:endParaRPr lang="en-US" sz="1600" dirty="0">
              <a:solidFill>
                <a:srgbClr val="000000"/>
              </a:solidFill>
              <a:latin typeface="Century Gothic" pitchFamily="34" charset="0"/>
            </a:endParaRPr>
          </a:p>
          <a:p>
            <a:pPr marL="918947" lvl="1" indent="-290445">
              <a:spcAft>
                <a:spcPts val="600"/>
              </a:spcAft>
              <a:buClr>
                <a:srgbClr val="469AC5"/>
              </a:buClr>
              <a:buFontTx/>
              <a:buChar char="•"/>
            </a:pPr>
            <a:r>
              <a:rPr lang="en-US" sz="1600" dirty="0">
                <a:solidFill>
                  <a:srgbClr val="000000"/>
                </a:solidFill>
                <a:latin typeface="Century Gothic" pitchFamily="34" charset="0"/>
              </a:rPr>
              <a:t>This is most evident in the bond market where higher yielding bonds – with the same maturity as lower yielding bonds – have a lower duration (sensitivity to interest rates) but more credit (equity like) risk </a:t>
            </a:r>
          </a:p>
          <a:p>
            <a:pPr marL="918947" lvl="1" indent="-290445">
              <a:spcAft>
                <a:spcPts val="600"/>
              </a:spcAft>
              <a:buClr>
                <a:srgbClr val="469AC5"/>
              </a:buClr>
              <a:buFontTx/>
              <a:buChar char="•"/>
            </a:pPr>
            <a:endParaRPr lang="en-US" sz="1600" dirty="0">
              <a:solidFill>
                <a:srgbClr val="000000"/>
              </a:solidFill>
              <a:latin typeface="Century Gothic" pitchFamily="34" charset="0"/>
            </a:endParaRPr>
          </a:p>
          <a:p>
            <a:pPr marL="918947" lvl="1" indent="-290445">
              <a:spcAft>
                <a:spcPts val="600"/>
              </a:spcAft>
              <a:buClr>
                <a:srgbClr val="469AC5"/>
              </a:buClr>
              <a:buFontTx/>
              <a:buChar char="•"/>
            </a:pPr>
            <a:endParaRPr lang="en-US" dirty="0" smtClean="0">
              <a:solidFill>
                <a:srgbClr val="000000"/>
              </a:solidFill>
              <a:latin typeface="Century Gothic" pitchFamily="34" charset="0"/>
            </a:endParaRPr>
          </a:p>
        </p:txBody>
      </p:sp>
      <p:sp>
        <p:nvSpPr>
          <p:cNvPr id="5" name="Rectangle 4"/>
          <p:cNvSpPr/>
          <p:nvPr/>
        </p:nvSpPr>
        <p:spPr>
          <a:xfrm>
            <a:off x="410769" y="440372"/>
            <a:ext cx="8616690" cy="461643"/>
          </a:xfrm>
          <a:prstGeom prst="rect">
            <a:avLst/>
          </a:prstGeom>
        </p:spPr>
        <p:txBody>
          <a:bodyPr wrap="square" lIns="91418" tIns="45709" rIns="91418" bIns="45709">
            <a:spAutoFit/>
          </a:bodyPr>
          <a:lstStyle/>
          <a:p>
            <a:pPr>
              <a:defRPr/>
            </a:pPr>
            <a:r>
              <a:rPr lang="en-US" sz="2400" dirty="0" smtClean="0">
                <a:solidFill>
                  <a:srgbClr val="469AC5"/>
                </a:solidFill>
                <a:latin typeface="Palatino Linotype" pitchFamily="18" charset="0"/>
                <a:cs typeface="Arial" pitchFamily="34" charset="0"/>
              </a:rPr>
              <a:t>Considering a New Functional Class: </a:t>
            </a:r>
            <a:r>
              <a:rPr lang="en-US" sz="2400" dirty="0" smtClean="0">
                <a:solidFill>
                  <a:srgbClr val="469AC5"/>
                </a:solidFill>
                <a:latin typeface="Palatino Linotype" pitchFamily="18" charset="0"/>
                <a:cs typeface="Arial" pitchFamily="34" charset="0"/>
              </a:rPr>
              <a:t>Income </a:t>
            </a:r>
            <a:r>
              <a:rPr lang="en-US" sz="2400" dirty="0" smtClean="0">
                <a:solidFill>
                  <a:srgbClr val="469AC5"/>
                </a:solidFill>
                <a:latin typeface="Palatino Linotype" pitchFamily="18" charset="0"/>
                <a:cs typeface="Arial" pitchFamily="34" charset="0"/>
              </a:rPr>
              <a:t>Portfolio</a:t>
            </a:r>
            <a:endParaRPr lang="en-US" sz="2400" dirty="0">
              <a:solidFill>
                <a:srgbClr val="469AC5"/>
              </a:solidFill>
              <a:latin typeface="Palatino Linotype" pitchFamily="18" charset="0"/>
              <a:cs typeface="Arial" pitchFamily="34" charset="0"/>
            </a:endParaRPr>
          </a:p>
        </p:txBody>
      </p:sp>
    </p:spTree>
    <p:extLst>
      <p:ext uri="{BB962C8B-B14F-4D97-AF65-F5344CB8AC3E}">
        <p14:creationId xmlns:p14="http://schemas.microsoft.com/office/powerpoint/2010/main" val="776341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8"/>
          <p:cNvSpPr>
            <a:spLocks noChangeArrowheads="1"/>
          </p:cNvSpPr>
          <p:nvPr/>
        </p:nvSpPr>
        <p:spPr bwMode="auto">
          <a:xfrm>
            <a:off x="93181" y="1209187"/>
            <a:ext cx="8670991" cy="3416298"/>
          </a:xfrm>
          <a:prstGeom prst="rect">
            <a:avLst/>
          </a:prstGeom>
          <a:noFill/>
          <a:ln w="9525">
            <a:noFill/>
            <a:miter lim="800000"/>
            <a:headEnd/>
            <a:tailEnd/>
          </a:ln>
          <a:effectLst/>
        </p:spPr>
        <p:txBody>
          <a:bodyPr wrap="square" lIns="91418" tIns="45709" rIns="91418" bIns="45709">
            <a:spAutoFit/>
          </a:bodyPr>
          <a:lstStyle/>
          <a:p>
            <a:pPr marL="918947" lvl="1" indent="-290445">
              <a:spcAft>
                <a:spcPts val="600"/>
              </a:spcAft>
              <a:buClr>
                <a:srgbClr val="469AC5"/>
              </a:buClr>
              <a:buFontTx/>
              <a:buChar char="•"/>
            </a:pPr>
            <a:r>
              <a:rPr lang="en-US" sz="1600" dirty="0">
                <a:solidFill>
                  <a:srgbClr val="000000"/>
                </a:solidFill>
                <a:latin typeface="Century Gothic" pitchFamily="34" charset="0"/>
              </a:rPr>
              <a:t>High yielding asset classes / market </a:t>
            </a:r>
            <a:r>
              <a:rPr lang="en-US" sz="1600" dirty="0" smtClean="0">
                <a:solidFill>
                  <a:srgbClr val="000000"/>
                </a:solidFill>
                <a:latin typeface="Century Gothic" pitchFamily="34" charset="0"/>
              </a:rPr>
              <a:t>segments that might fit the Yield-Driven profile:</a:t>
            </a:r>
            <a:endParaRPr lang="en-US" sz="1600" dirty="0">
              <a:solidFill>
                <a:srgbClr val="000000"/>
              </a:solidFill>
              <a:latin typeface="Century Gothic" pitchFamily="34" charset="0"/>
            </a:endParaRPr>
          </a:p>
          <a:p>
            <a:pPr marL="1376094" lvl="2" indent="-290445">
              <a:spcAft>
                <a:spcPts val="600"/>
              </a:spcAft>
              <a:buClr>
                <a:srgbClr val="469AC5"/>
              </a:buClr>
              <a:buFont typeface="Century Gothic" panose="020B0502020202020204" pitchFamily="34" charset="0"/>
              <a:buChar char="–"/>
            </a:pPr>
            <a:r>
              <a:rPr lang="en-US" sz="1600" dirty="0" smtClean="0">
                <a:solidFill>
                  <a:srgbClr val="000000"/>
                </a:solidFill>
                <a:latin typeface="Century Gothic" pitchFamily="34" charset="0"/>
              </a:rPr>
              <a:t>High </a:t>
            </a:r>
            <a:r>
              <a:rPr lang="en-US" sz="1600" dirty="0">
                <a:solidFill>
                  <a:srgbClr val="000000"/>
                </a:solidFill>
                <a:latin typeface="Century Gothic" pitchFamily="34" charset="0"/>
              </a:rPr>
              <a:t>Yield </a:t>
            </a:r>
            <a:r>
              <a:rPr lang="en-US" sz="1600" dirty="0" smtClean="0">
                <a:solidFill>
                  <a:srgbClr val="000000"/>
                </a:solidFill>
                <a:latin typeface="Century Gothic" pitchFamily="34" charset="0"/>
              </a:rPr>
              <a:t>Bonds, may include Bank Loans </a:t>
            </a:r>
            <a:r>
              <a:rPr lang="en-US" sz="1600" dirty="0">
                <a:solidFill>
                  <a:srgbClr val="000000"/>
                </a:solidFill>
                <a:latin typeface="Century Gothic" pitchFamily="34" charset="0"/>
              </a:rPr>
              <a:t>(lower quality corporate debt</a:t>
            </a:r>
            <a:r>
              <a:rPr lang="en-US" sz="1600" dirty="0" smtClean="0">
                <a:solidFill>
                  <a:srgbClr val="000000"/>
                </a:solidFill>
                <a:latin typeface="Century Gothic" pitchFamily="34" charset="0"/>
              </a:rPr>
              <a:t>)</a:t>
            </a:r>
          </a:p>
          <a:p>
            <a:pPr marL="1376094" lvl="2" indent="-290445">
              <a:spcAft>
                <a:spcPts val="600"/>
              </a:spcAft>
              <a:buClr>
                <a:srgbClr val="469AC5"/>
              </a:buClr>
              <a:buFont typeface="Century Gothic" panose="020B0502020202020204" pitchFamily="34" charset="0"/>
              <a:buChar char="–"/>
            </a:pPr>
            <a:r>
              <a:rPr lang="en-US" sz="1600" dirty="0" smtClean="0">
                <a:solidFill>
                  <a:srgbClr val="000000"/>
                </a:solidFill>
                <a:latin typeface="Century Gothic" pitchFamily="34" charset="0"/>
              </a:rPr>
              <a:t>Master </a:t>
            </a:r>
            <a:r>
              <a:rPr lang="en-US" sz="1600" dirty="0">
                <a:solidFill>
                  <a:srgbClr val="000000"/>
                </a:solidFill>
                <a:latin typeface="Century Gothic" pitchFamily="34" charset="0"/>
              </a:rPr>
              <a:t>Limited Partnerships (MLPs</a:t>
            </a:r>
            <a:r>
              <a:rPr lang="en-US" sz="1600" dirty="0" smtClean="0">
                <a:solidFill>
                  <a:srgbClr val="000000"/>
                </a:solidFill>
                <a:latin typeface="Century Gothic" pitchFamily="34" charset="0"/>
              </a:rPr>
              <a:t>) and other </a:t>
            </a:r>
            <a:r>
              <a:rPr lang="en-US" sz="1600" dirty="0" smtClean="0">
                <a:solidFill>
                  <a:srgbClr val="000000"/>
                </a:solidFill>
                <a:latin typeface="Century Gothic" pitchFamily="34" charset="0"/>
              </a:rPr>
              <a:t>High Yield Infrastructure</a:t>
            </a:r>
            <a:endParaRPr lang="en-US" sz="1600" dirty="0" smtClean="0">
              <a:solidFill>
                <a:srgbClr val="000000"/>
              </a:solidFill>
              <a:latin typeface="Century Gothic" pitchFamily="34" charset="0"/>
            </a:endParaRPr>
          </a:p>
          <a:p>
            <a:pPr marL="1376094" lvl="2" indent="-290445">
              <a:spcAft>
                <a:spcPts val="600"/>
              </a:spcAft>
              <a:buClr>
                <a:srgbClr val="469AC5"/>
              </a:buClr>
              <a:buFont typeface="Century Gothic" panose="020B0502020202020204" pitchFamily="34" charset="0"/>
              <a:buChar char="–"/>
            </a:pPr>
            <a:r>
              <a:rPr lang="en-US" sz="1600" dirty="0" smtClean="0">
                <a:solidFill>
                  <a:srgbClr val="000000"/>
                </a:solidFill>
                <a:latin typeface="Century Gothic" pitchFamily="34" charset="0"/>
              </a:rPr>
              <a:t>Publicly-traded </a:t>
            </a:r>
            <a:r>
              <a:rPr lang="en-US" sz="1600" dirty="0">
                <a:solidFill>
                  <a:srgbClr val="000000"/>
                </a:solidFill>
                <a:latin typeface="Century Gothic" pitchFamily="34" charset="0"/>
              </a:rPr>
              <a:t>Real Estate Investment Trusts (REITs) </a:t>
            </a:r>
            <a:endParaRPr lang="en-US" sz="1600" dirty="0" smtClean="0">
              <a:solidFill>
                <a:srgbClr val="000000"/>
              </a:solidFill>
              <a:latin typeface="Century Gothic" pitchFamily="34" charset="0"/>
            </a:endParaRPr>
          </a:p>
          <a:p>
            <a:pPr marL="1376094" lvl="2" indent="-290445">
              <a:spcAft>
                <a:spcPts val="600"/>
              </a:spcAft>
              <a:buClr>
                <a:srgbClr val="469AC5"/>
              </a:buClr>
              <a:buFont typeface="Century Gothic" panose="020B0502020202020204" pitchFamily="34" charset="0"/>
              <a:buChar char="–"/>
            </a:pPr>
            <a:r>
              <a:rPr lang="en-US" sz="1600" dirty="0" smtClean="0">
                <a:solidFill>
                  <a:srgbClr val="000000"/>
                </a:solidFill>
                <a:latin typeface="Century Gothic" pitchFamily="34" charset="0"/>
              </a:rPr>
              <a:t>Preferred Stock</a:t>
            </a:r>
          </a:p>
          <a:p>
            <a:pPr marL="1376094" lvl="2" indent="-290445">
              <a:spcAft>
                <a:spcPts val="600"/>
              </a:spcAft>
              <a:buClr>
                <a:srgbClr val="469AC5"/>
              </a:buClr>
              <a:buFont typeface="Century Gothic" panose="020B0502020202020204" pitchFamily="34" charset="0"/>
              <a:buChar char="–"/>
            </a:pPr>
            <a:r>
              <a:rPr lang="en-US" sz="1600" dirty="0" smtClean="0">
                <a:solidFill>
                  <a:srgbClr val="000000"/>
                </a:solidFill>
                <a:latin typeface="Century Gothic" pitchFamily="34" charset="0"/>
              </a:rPr>
              <a:t>High dividend paying stock</a:t>
            </a:r>
          </a:p>
          <a:p>
            <a:pPr marL="1376094" lvl="2" indent="-290445">
              <a:spcAft>
                <a:spcPts val="600"/>
              </a:spcAft>
              <a:buClr>
                <a:srgbClr val="469AC5"/>
              </a:buClr>
              <a:buFont typeface="Century Gothic" panose="020B0502020202020204" pitchFamily="34" charset="0"/>
              <a:buChar char="–"/>
            </a:pPr>
            <a:r>
              <a:rPr lang="en-US" sz="1600" dirty="0" smtClean="0">
                <a:solidFill>
                  <a:srgbClr val="000000"/>
                </a:solidFill>
                <a:latin typeface="Century Gothic" pitchFamily="34" charset="0"/>
              </a:rPr>
              <a:t>Private Credit</a:t>
            </a:r>
          </a:p>
          <a:p>
            <a:pPr marL="1376094" lvl="2" indent="-290445">
              <a:spcAft>
                <a:spcPts val="600"/>
              </a:spcAft>
              <a:buClr>
                <a:srgbClr val="469AC5"/>
              </a:buClr>
              <a:buFont typeface="Century Gothic" panose="020B0502020202020204" pitchFamily="34" charset="0"/>
              <a:buChar char="–"/>
            </a:pPr>
            <a:r>
              <a:rPr lang="en-US" sz="1600" dirty="0" smtClean="0">
                <a:solidFill>
                  <a:srgbClr val="000000"/>
                </a:solidFill>
                <a:latin typeface="Century Gothic" pitchFamily="34" charset="0"/>
              </a:rPr>
              <a:t>Other </a:t>
            </a:r>
          </a:p>
          <a:p>
            <a:pPr marL="1376094" lvl="2" indent="-290445">
              <a:spcAft>
                <a:spcPts val="600"/>
              </a:spcAft>
              <a:buClr>
                <a:srgbClr val="469AC5"/>
              </a:buClr>
              <a:buFontTx/>
              <a:buChar char="•"/>
            </a:pPr>
            <a:endParaRPr lang="en-US" sz="1600" dirty="0">
              <a:solidFill>
                <a:srgbClr val="000000"/>
              </a:solidFill>
              <a:latin typeface="Century Gothic" pitchFamily="34" charset="0"/>
            </a:endParaRPr>
          </a:p>
        </p:txBody>
      </p:sp>
      <p:sp>
        <p:nvSpPr>
          <p:cNvPr id="5" name="Rectangle 4"/>
          <p:cNvSpPr/>
          <p:nvPr/>
        </p:nvSpPr>
        <p:spPr>
          <a:xfrm>
            <a:off x="410769" y="440372"/>
            <a:ext cx="8491184" cy="461643"/>
          </a:xfrm>
          <a:prstGeom prst="rect">
            <a:avLst/>
          </a:prstGeom>
        </p:spPr>
        <p:txBody>
          <a:bodyPr wrap="square" lIns="91418" tIns="45709" rIns="91418" bIns="45709">
            <a:spAutoFit/>
          </a:bodyPr>
          <a:lstStyle/>
          <a:p>
            <a:pPr>
              <a:defRPr/>
            </a:pPr>
            <a:r>
              <a:rPr lang="en-US" sz="2400" dirty="0" smtClean="0">
                <a:solidFill>
                  <a:srgbClr val="469AC5"/>
                </a:solidFill>
                <a:latin typeface="Palatino Linotype" pitchFamily="18" charset="0"/>
                <a:cs typeface="Arial" pitchFamily="34" charset="0"/>
              </a:rPr>
              <a:t>Considering a New Functional Class: </a:t>
            </a:r>
            <a:r>
              <a:rPr lang="en-US" sz="2400" dirty="0" smtClean="0">
                <a:solidFill>
                  <a:srgbClr val="469AC5"/>
                </a:solidFill>
                <a:latin typeface="Palatino Linotype" pitchFamily="18" charset="0"/>
                <a:cs typeface="Arial" pitchFamily="34" charset="0"/>
              </a:rPr>
              <a:t>Income </a:t>
            </a:r>
            <a:r>
              <a:rPr lang="en-US" sz="2400" dirty="0" smtClean="0">
                <a:solidFill>
                  <a:srgbClr val="469AC5"/>
                </a:solidFill>
                <a:latin typeface="Palatino Linotype" pitchFamily="18" charset="0"/>
                <a:cs typeface="Arial" pitchFamily="34" charset="0"/>
              </a:rPr>
              <a:t>Portfolio</a:t>
            </a:r>
            <a:endParaRPr lang="en-US" sz="2400" dirty="0">
              <a:solidFill>
                <a:srgbClr val="469AC5"/>
              </a:solidFill>
              <a:latin typeface="Palatino Linotype" pitchFamily="18" charset="0"/>
              <a:cs typeface="Arial" pitchFamily="34" charset="0"/>
            </a:endParaRPr>
          </a:p>
        </p:txBody>
      </p:sp>
    </p:spTree>
    <p:extLst>
      <p:ext uri="{BB962C8B-B14F-4D97-AF65-F5344CB8AC3E}">
        <p14:creationId xmlns:p14="http://schemas.microsoft.com/office/powerpoint/2010/main" val="3513710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8"/>
          <p:cNvSpPr>
            <a:spLocks noChangeArrowheads="1"/>
          </p:cNvSpPr>
          <p:nvPr/>
        </p:nvSpPr>
        <p:spPr bwMode="auto">
          <a:xfrm>
            <a:off x="87778" y="1414670"/>
            <a:ext cx="8624707" cy="4508904"/>
          </a:xfrm>
          <a:prstGeom prst="rect">
            <a:avLst/>
          </a:prstGeom>
          <a:noFill/>
          <a:ln w="9525">
            <a:noFill/>
            <a:miter lim="800000"/>
            <a:headEnd/>
            <a:tailEnd/>
          </a:ln>
          <a:effectLst/>
        </p:spPr>
        <p:txBody>
          <a:bodyPr wrap="square" lIns="91418" tIns="45709" rIns="91418" bIns="45709">
            <a:spAutoFit/>
          </a:bodyPr>
          <a:lstStyle/>
          <a:p>
            <a:r>
              <a:rPr lang="en-US" sz="1400" dirty="0" smtClean="0">
                <a:latin typeface="Century Gothic" panose="020B0502020202020204" pitchFamily="34" charset="0"/>
              </a:rPr>
              <a:t>       </a:t>
            </a:r>
            <a:r>
              <a:rPr lang="en-US" sz="1400" b="1" dirty="0" smtClean="0">
                <a:latin typeface="Century Gothic" panose="020B0502020202020204" pitchFamily="34" charset="0"/>
              </a:rPr>
              <a:t>Risks </a:t>
            </a:r>
          </a:p>
          <a:p>
            <a:endParaRPr lang="en-US" sz="1400" b="1" dirty="0">
              <a:latin typeface="Century Gothic" panose="020B0502020202020204" pitchFamily="34" charset="0"/>
            </a:endParaRPr>
          </a:p>
          <a:p>
            <a:pPr marL="918947" lvl="1" indent="-290445">
              <a:spcAft>
                <a:spcPts val="600"/>
              </a:spcAft>
              <a:buClr>
                <a:srgbClr val="469AC5"/>
              </a:buClr>
              <a:buFontTx/>
              <a:buChar char="•"/>
            </a:pPr>
            <a:r>
              <a:rPr lang="en-US" sz="1400" dirty="0">
                <a:solidFill>
                  <a:srgbClr val="000000"/>
                </a:solidFill>
                <a:latin typeface="Century Gothic" pitchFamily="34" charset="0"/>
              </a:rPr>
              <a:t>All </a:t>
            </a:r>
            <a:r>
              <a:rPr lang="en-US" sz="1400" dirty="0" smtClean="0">
                <a:solidFill>
                  <a:srgbClr val="000000"/>
                </a:solidFill>
                <a:latin typeface="Century Gothic" pitchFamily="34" charset="0"/>
              </a:rPr>
              <a:t>these </a:t>
            </a:r>
            <a:r>
              <a:rPr lang="en-US" sz="1400" dirty="0">
                <a:solidFill>
                  <a:srgbClr val="000000"/>
                </a:solidFill>
                <a:latin typeface="Century Gothic" pitchFamily="34" charset="0"/>
              </a:rPr>
              <a:t>investments have significant exposures to equity (growth) risk </a:t>
            </a:r>
          </a:p>
          <a:p>
            <a:pPr marL="1376094" lvl="2" indent="-290445">
              <a:spcAft>
                <a:spcPts val="600"/>
              </a:spcAft>
              <a:buClr>
                <a:srgbClr val="469AC5"/>
              </a:buClr>
              <a:buFont typeface="Century Gothic" panose="020B0502020202020204" pitchFamily="34" charset="0"/>
              <a:buChar char="–"/>
            </a:pPr>
            <a:r>
              <a:rPr lang="en-US" sz="1400" dirty="0">
                <a:solidFill>
                  <a:srgbClr val="000000"/>
                </a:solidFill>
                <a:latin typeface="Century Gothic" pitchFamily="34" charset="0"/>
              </a:rPr>
              <a:t>This risk would be </a:t>
            </a:r>
            <a:r>
              <a:rPr lang="en-US" sz="1400" dirty="0" smtClean="0">
                <a:solidFill>
                  <a:srgbClr val="000000"/>
                </a:solidFill>
                <a:latin typeface="Century Gothic" pitchFamily="34" charset="0"/>
              </a:rPr>
              <a:t>acknowledged and incorporated </a:t>
            </a:r>
            <a:r>
              <a:rPr lang="en-US" sz="1400" dirty="0">
                <a:solidFill>
                  <a:srgbClr val="000000"/>
                </a:solidFill>
                <a:latin typeface="Century Gothic" pitchFamily="34" charset="0"/>
              </a:rPr>
              <a:t>into the functional class return and risk assumptions</a:t>
            </a:r>
            <a:r>
              <a:rPr lang="en-US" sz="1400" dirty="0">
                <a:latin typeface="Century Gothic" panose="020B0502020202020204" pitchFamily="34" charset="0"/>
              </a:rPr>
              <a:t>  </a:t>
            </a:r>
            <a:endParaRPr lang="en-US" sz="1400" dirty="0" smtClean="0">
              <a:latin typeface="Century Gothic" panose="020B0502020202020204" pitchFamily="34" charset="0"/>
            </a:endParaRPr>
          </a:p>
          <a:p>
            <a:pPr marL="918947" lvl="1" indent="-290445">
              <a:spcAft>
                <a:spcPts val="600"/>
              </a:spcAft>
              <a:buClr>
                <a:srgbClr val="469AC5"/>
              </a:buClr>
              <a:buFontTx/>
              <a:buChar char="•"/>
            </a:pPr>
            <a:r>
              <a:rPr lang="en-US" sz="1400" dirty="0" smtClean="0">
                <a:solidFill>
                  <a:srgbClr val="000000"/>
                </a:solidFill>
                <a:latin typeface="Century Gothic" pitchFamily="34" charset="0"/>
              </a:rPr>
              <a:t>For example, MLPs and REITs are distinct sectors and are therefore less diversified than the broader equity market (i.e. S&amp;P 500) </a:t>
            </a:r>
            <a:r>
              <a:rPr lang="en-US" sz="1400" dirty="0">
                <a:solidFill>
                  <a:srgbClr val="000000"/>
                </a:solidFill>
                <a:latin typeface="Century Gothic" pitchFamily="34" charset="0"/>
              </a:rPr>
              <a:t> </a:t>
            </a:r>
          </a:p>
          <a:p>
            <a:pPr marL="918947" lvl="1" indent="-290445">
              <a:spcAft>
                <a:spcPts val="600"/>
              </a:spcAft>
              <a:buClr>
                <a:srgbClr val="469AC5"/>
              </a:buClr>
              <a:buFontTx/>
              <a:buChar char="•"/>
            </a:pPr>
            <a:r>
              <a:rPr lang="en-US" sz="1400" dirty="0">
                <a:solidFill>
                  <a:srgbClr val="000000"/>
                </a:solidFill>
                <a:latin typeface="Century Gothic" pitchFamily="34" charset="0"/>
              </a:rPr>
              <a:t>In addition, </a:t>
            </a:r>
            <a:r>
              <a:rPr lang="en-US" sz="1400" dirty="0" smtClean="0">
                <a:solidFill>
                  <a:srgbClr val="000000"/>
                </a:solidFill>
                <a:latin typeface="Century Gothic" pitchFamily="34" charset="0"/>
              </a:rPr>
              <a:t>most have </a:t>
            </a:r>
            <a:r>
              <a:rPr lang="en-US" sz="1400" dirty="0">
                <a:solidFill>
                  <a:srgbClr val="000000"/>
                </a:solidFill>
                <a:latin typeface="Century Gothic" pitchFamily="34" charset="0"/>
              </a:rPr>
              <a:t>interest rate sensitivity.  A large spike in interest rates would </a:t>
            </a:r>
            <a:r>
              <a:rPr lang="en-US" sz="1400" dirty="0" smtClean="0">
                <a:solidFill>
                  <a:srgbClr val="000000"/>
                </a:solidFill>
                <a:latin typeface="Century Gothic" pitchFamily="34" charset="0"/>
              </a:rPr>
              <a:t>negatively impact these </a:t>
            </a:r>
            <a:r>
              <a:rPr lang="en-US" sz="1400" dirty="0">
                <a:solidFill>
                  <a:srgbClr val="000000"/>
                </a:solidFill>
                <a:latin typeface="Century Gothic" pitchFamily="34" charset="0"/>
              </a:rPr>
              <a:t>investments in the near to mid-term.</a:t>
            </a:r>
          </a:p>
          <a:p>
            <a:r>
              <a:rPr lang="en-US" sz="1400" dirty="0">
                <a:latin typeface="Century Gothic" panose="020B0502020202020204" pitchFamily="34" charset="0"/>
              </a:rPr>
              <a:t> </a:t>
            </a:r>
          </a:p>
          <a:p>
            <a:r>
              <a:rPr lang="en-US" sz="1400" dirty="0" smtClean="0">
                <a:latin typeface="Century Gothic" panose="020B0502020202020204" pitchFamily="34" charset="0"/>
              </a:rPr>
              <a:t>       </a:t>
            </a:r>
            <a:r>
              <a:rPr lang="en-US" sz="1400" b="1" dirty="0" smtClean="0">
                <a:latin typeface="Century Gothic" panose="020B0502020202020204" pitchFamily="34" charset="0"/>
              </a:rPr>
              <a:t>Mitigating Factors</a:t>
            </a:r>
          </a:p>
          <a:p>
            <a:endParaRPr lang="en-US" sz="1400" b="1" dirty="0">
              <a:latin typeface="Century Gothic" panose="020B0502020202020204" pitchFamily="34" charset="0"/>
            </a:endParaRPr>
          </a:p>
          <a:p>
            <a:pPr marL="918947" lvl="1" indent="-290445">
              <a:spcAft>
                <a:spcPts val="600"/>
              </a:spcAft>
              <a:buClr>
                <a:srgbClr val="469AC5"/>
              </a:buClr>
              <a:buFontTx/>
              <a:buChar char="•"/>
            </a:pPr>
            <a:r>
              <a:rPr lang="en-US" sz="1400" dirty="0">
                <a:solidFill>
                  <a:srgbClr val="000000"/>
                </a:solidFill>
                <a:latin typeface="Century Gothic" pitchFamily="34" charset="0"/>
              </a:rPr>
              <a:t>All  </a:t>
            </a:r>
            <a:r>
              <a:rPr lang="en-US" sz="1400" dirty="0" smtClean="0">
                <a:solidFill>
                  <a:srgbClr val="000000"/>
                </a:solidFill>
                <a:latin typeface="Century Gothic" pitchFamily="34" charset="0"/>
              </a:rPr>
              <a:t>these investments </a:t>
            </a:r>
            <a:r>
              <a:rPr lang="en-US" sz="1400" dirty="0">
                <a:solidFill>
                  <a:srgbClr val="000000"/>
                </a:solidFill>
                <a:latin typeface="Century Gothic" pitchFamily="34" charset="0"/>
              </a:rPr>
              <a:t>have equity </a:t>
            </a:r>
            <a:r>
              <a:rPr lang="en-US" sz="1400" dirty="0" smtClean="0">
                <a:solidFill>
                  <a:srgbClr val="000000"/>
                </a:solidFill>
                <a:latin typeface="Century Gothic" pitchFamily="34" charset="0"/>
              </a:rPr>
              <a:t>(growth) risk</a:t>
            </a:r>
            <a:r>
              <a:rPr lang="en-US" sz="1400" dirty="0">
                <a:solidFill>
                  <a:srgbClr val="000000"/>
                </a:solidFill>
                <a:latin typeface="Century Gothic" pitchFamily="34" charset="0"/>
              </a:rPr>
              <a:t>, High Yield bonds </a:t>
            </a:r>
            <a:r>
              <a:rPr lang="en-US" sz="1400" dirty="0" smtClean="0">
                <a:solidFill>
                  <a:srgbClr val="000000"/>
                </a:solidFill>
                <a:latin typeface="Century Gothic" pitchFamily="34" charset="0"/>
              </a:rPr>
              <a:t>or Private Credit have </a:t>
            </a:r>
            <a:r>
              <a:rPr lang="en-US" sz="1400" dirty="0">
                <a:solidFill>
                  <a:srgbClr val="000000"/>
                </a:solidFill>
                <a:latin typeface="Century Gothic" pitchFamily="34" charset="0"/>
              </a:rPr>
              <a:t>less </a:t>
            </a:r>
            <a:r>
              <a:rPr lang="en-US" sz="1400" dirty="0" smtClean="0">
                <a:solidFill>
                  <a:srgbClr val="000000"/>
                </a:solidFill>
                <a:latin typeface="Century Gothic" pitchFamily="34" charset="0"/>
              </a:rPr>
              <a:t>than equity investment s </a:t>
            </a:r>
            <a:endParaRPr lang="en-US" sz="1400" dirty="0">
              <a:solidFill>
                <a:srgbClr val="000000"/>
              </a:solidFill>
              <a:latin typeface="Century Gothic" pitchFamily="34" charset="0"/>
            </a:endParaRPr>
          </a:p>
          <a:p>
            <a:pPr marL="918947" lvl="1" indent="-290445">
              <a:spcAft>
                <a:spcPts val="600"/>
              </a:spcAft>
              <a:buClr>
                <a:srgbClr val="469AC5"/>
              </a:buClr>
              <a:buFontTx/>
              <a:buChar char="•"/>
            </a:pPr>
            <a:r>
              <a:rPr lang="en-US" sz="1400" dirty="0">
                <a:solidFill>
                  <a:srgbClr val="000000"/>
                </a:solidFill>
                <a:latin typeface="Century Gothic" pitchFamily="34" charset="0"/>
              </a:rPr>
              <a:t>The </a:t>
            </a:r>
            <a:r>
              <a:rPr lang="en-US" sz="1400" dirty="0" smtClean="0">
                <a:solidFill>
                  <a:srgbClr val="000000"/>
                </a:solidFill>
                <a:latin typeface="Century Gothic" pitchFamily="34" charset="0"/>
              </a:rPr>
              <a:t>investment </a:t>
            </a:r>
            <a:r>
              <a:rPr lang="en-US" sz="1400" dirty="0">
                <a:solidFill>
                  <a:srgbClr val="000000"/>
                </a:solidFill>
                <a:latin typeface="Century Gothic" pitchFamily="34" charset="0"/>
              </a:rPr>
              <a:t>are not highly correlated to each other </a:t>
            </a:r>
            <a:endParaRPr lang="en-US" sz="1400" dirty="0" smtClean="0">
              <a:solidFill>
                <a:srgbClr val="000000"/>
              </a:solidFill>
              <a:latin typeface="Century Gothic" pitchFamily="34" charset="0"/>
            </a:endParaRPr>
          </a:p>
          <a:p>
            <a:pPr marL="1376094" lvl="2" indent="-290445">
              <a:spcAft>
                <a:spcPts val="600"/>
              </a:spcAft>
              <a:buClr>
                <a:srgbClr val="469AC5"/>
              </a:buClr>
              <a:buFont typeface="Century Gothic" panose="020B0502020202020204" pitchFamily="34" charset="0"/>
              <a:buChar char="–"/>
            </a:pPr>
            <a:r>
              <a:rPr lang="en-US" sz="1400" dirty="0">
                <a:solidFill>
                  <a:srgbClr val="000000"/>
                </a:solidFill>
                <a:latin typeface="Century Gothic" pitchFamily="34" charset="0"/>
              </a:rPr>
              <a:t>There is an element of diversification between them</a:t>
            </a:r>
          </a:p>
          <a:p>
            <a:pPr marL="918947" lvl="1" indent="-290445">
              <a:spcAft>
                <a:spcPts val="600"/>
              </a:spcAft>
              <a:buClr>
                <a:srgbClr val="469AC5"/>
              </a:buClr>
              <a:buFontTx/>
              <a:buChar char="•"/>
            </a:pPr>
            <a:r>
              <a:rPr lang="en-US" sz="1400" dirty="0">
                <a:solidFill>
                  <a:srgbClr val="000000"/>
                </a:solidFill>
                <a:latin typeface="Century Gothic" pitchFamily="34" charset="0"/>
              </a:rPr>
              <a:t>Since they are not </a:t>
            </a:r>
            <a:r>
              <a:rPr lang="en-US" sz="1400" dirty="0" smtClean="0">
                <a:solidFill>
                  <a:srgbClr val="000000"/>
                </a:solidFill>
                <a:latin typeface="Century Gothic" pitchFamily="34" charset="0"/>
              </a:rPr>
              <a:t>all highly </a:t>
            </a:r>
            <a:r>
              <a:rPr lang="en-US" sz="1400" dirty="0">
                <a:solidFill>
                  <a:srgbClr val="000000"/>
                </a:solidFill>
                <a:latin typeface="Century Gothic" pitchFamily="34" charset="0"/>
              </a:rPr>
              <a:t>correlated, this offers an opportunity to benefit from rebalancing among the investments as their pricing varies </a:t>
            </a:r>
            <a:endParaRPr lang="en-US" sz="1400" dirty="0" smtClean="0">
              <a:solidFill>
                <a:srgbClr val="000000"/>
              </a:solidFill>
              <a:latin typeface="Century Gothic" pitchFamily="34" charset="0"/>
            </a:endParaRPr>
          </a:p>
        </p:txBody>
      </p:sp>
      <p:sp>
        <p:nvSpPr>
          <p:cNvPr id="5" name="Rectangle 4"/>
          <p:cNvSpPr/>
          <p:nvPr/>
        </p:nvSpPr>
        <p:spPr>
          <a:xfrm>
            <a:off x="410769" y="440372"/>
            <a:ext cx="8562902" cy="461643"/>
          </a:xfrm>
          <a:prstGeom prst="rect">
            <a:avLst/>
          </a:prstGeom>
        </p:spPr>
        <p:txBody>
          <a:bodyPr wrap="square" lIns="91418" tIns="45709" rIns="91418" bIns="45709">
            <a:spAutoFit/>
          </a:bodyPr>
          <a:lstStyle/>
          <a:p>
            <a:pPr>
              <a:defRPr/>
            </a:pPr>
            <a:r>
              <a:rPr lang="en-US" sz="2400" dirty="0" smtClean="0">
                <a:solidFill>
                  <a:srgbClr val="469AC5"/>
                </a:solidFill>
                <a:latin typeface="Palatino Linotype" pitchFamily="18" charset="0"/>
                <a:cs typeface="Arial" pitchFamily="34" charset="0"/>
              </a:rPr>
              <a:t>Considering a New Functional Class: </a:t>
            </a:r>
            <a:r>
              <a:rPr lang="en-US" sz="2400" dirty="0" smtClean="0">
                <a:solidFill>
                  <a:srgbClr val="469AC5"/>
                </a:solidFill>
                <a:latin typeface="Palatino Linotype" pitchFamily="18" charset="0"/>
                <a:cs typeface="Arial" pitchFamily="34" charset="0"/>
              </a:rPr>
              <a:t>Income </a:t>
            </a:r>
            <a:r>
              <a:rPr lang="en-US" sz="2400" dirty="0" smtClean="0">
                <a:solidFill>
                  <a:srgbClr val="469AC5"/>
                </a:solidFill>
                <a:latin typeface="Palatino Linotype" pitchFamily="18" charset="0"/>
                <a:cs typeface="Arial" pitchFamily="34" charset="0"/>
              </a:rPr>
              <a:t>Portfolio</a:t>
            </a:r>
            <a:endParaRPr lang="en-US" sz="2400" dirty="0">
              <a:solidFill>
                <a:srgbClr val="469AC5"/>
              </a:solidFill>
              <a:latin typeface="Palatino Linotype" pitchFamily="18" charset="0"/>
              <a:cs typeface="Arial" pitchFamily="34" charset="0"/>
            </a:endParaRPr>
          </a:p>
        </p:txBody>
      </p:sp>
    </p:spTree>
    <p:extLst>
      <p:ext uri="{BB962C8B-B14F-4D97-AF65-F5344CB8AC3E}">
        <p14:creationId xmlns:p14="http://schemas.microsoft.com/office/powerpoint/2010/main" val="3146355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8"/>
          <p:cNvSpPr>
            <a:spLocks noChangeArrowheads="1"/>
          </p:cNvSpPr>
          <p:nvPr/>
        </p:nvSpPr>
        <p:spPr bwMode="auto">
          <a:xfrm>
            <a:off x="410769" y="1209187"/>
            <a:ext cx="8302925" cy="4093406"/>
          </a:xfrm>
          <a:prstGeom prst="rect">
            <a:avLst/>
          </a:prstGeom>
          <a:noFill/>
          <a:ln w="9525">
            <a:noFill/>
            <a:miter lim="800000"/>
            <a:headEnd/>
            <a:tailEnd/>
          </a:ln>
          <a:effectLst/>
        </p:spPr>
        <p:txBody>
          <a:bodyPr wrap="square" lIns="91418" tIns="45709" rIns="91418" bIns="45709">
            <a:spAutoFit/>
          </a:bodyPr>
          <a:lstStyle/>
          <a:p>
            <a:r>
              <a:rPr lang="en-US" sz="1600" dirty="0">
                <a:latin typeface="Century Gothic" panose="020B0502020202020204" pitchFamily="34" charset="0"/>
              </a:rPr>
              <a:t> </a:t>
            </a:r>
          </a:p>
          <a:p>
            <a:r>
              <a:rPr lang="en-US" sz="1600" b="1" dirty="0" smtClean="0">
                <a:latin typeface="Century Gothic" panose="020B0502020202020204" pitchFamily="34" charset="0"/>
              </a:rPr>
              <a:t>Income </a:t>
            </a:r>
            <a:r>
              <a:rPr lang="en-US" sz="1600" b="1" dirty="0" smtClean="0">
                <a:latin typeface="Century Gothic" panose="020B0502020202020204" pitchFamily="34" charset="0"/>
              </a:rPr>
              <a:t>Portfolio Desired Characteristics </a:t>
            </a:r>
          </a:p>
          <a:p>
            <a:endParaRPr lang="en-US" sz="1600" dirty="0">
              <a:latin typeface="Century Gothic" panose="020B0502020202020204" pitchFamily="34" charset="0"/>
            </a:endParaRPr>
          </a:p>
          <a:p>
            <a:pPr marL="918947" lvl="1" indent="-290445">
              <a:spcAft>
                <a:spcPts val="600"/>
              </a:spcAft>
              <a:buClr>
                <a:srgbClr val="469AC5"/>
              </a:buClr>
              <a:buFontTx/>
              <a:buChar char="•"/>
            </a:pPr>
            <a:r>
              <a:rPr lang="en-US" sz="1600" dirty="0">
                <a:solidFill>
                  <a:srgbClr val="000000"/>
                </a:solidFill>
                <a:latin typeface="Century Gothic" pitchFamily="34" charset="0"/>
              </a:rPr>
              <a:t>Higher yield than broad equity and core fixed income </a:t>
            </a:r>
            <a:r>
              <a:rPr lang="en-US" sz="1600" dirty="0" smtClean="0">
                <a:solidFill>
                  <a:srgbClr val="000000"/>
                </a:solidFill>
                <a:latin typeface="Century Gothic" pitchFamily="34" charset="0"/>
              </a:rPr>
              <a:t>markets</a:t>
            </a:r>
            <a:endParaRPr lang="en-US" sz="1600" dirty="0">
              <a:solidFill>
                <a:srgbClr val="000000"/>
              </a:solidFill>
              <a:latin typeface="Century Gothic" pitchFamily="34" charset="0"/>
            </a:endParaRPr>
          </a:p>
          <a:p>
            <a:pPr marL="918947" lvl="1" indent="-290445">
              <a:spcAft>
                <a:spcPts val="600"/>
              </a:spcAft>
              <a:buClr>
                <a:srgbClr val="469AC5"/>
              </a:buClr>
              <a:buFontTx/>
              <a:buChar char="•"/>
            </a:pPr>
            <a:r>
              <a:rPr lang="en-US" sz="1600" dirty="0">
                <a:solidFill>
                  <a:srgbClr val="000000"/>
                </a:solidFill>
                <a:latin typeface="Century Gothic" pitchFamily="34" charset="0"/>
              </a:rPr>
              <a:t>Significant component of expected return to come from </a:t>
            </a:r>
            <a:r>
              <a:rPr lang="en-US" sz="1600" u="sng" dirty="0">
                <a:solidFill>
                  <a:srgbClr val="000000"/>
                </a:solidFill>
                <a:latin typeface="Century Gothic" pitchFamily="34" charset="0"/>
              </a:rPr>
              <a:t>Income </a:t>
            </a:r>
          </a:p>
          <a:p>
            <a:pPr marL="918947" lvl="1" indent="-290445">
              <a:spcAft>
                <a:spcPts val="600"/>
              </a:spcAft>
              <a:buClr>
                <a:srgbClr val="469AC5"/>
              </a:buClr>
              <a:buFontTx/>
              <a:buChar char="•"/>
            </a:pPr>
            <a:r>
              <a:rPr lang="en-US" sz="1600" dirty="0">
                <a:solidFill>
                  <a:srgbClr val="000000"/>
                </a:solidFill>
                <a:latin typeface="Century Gothic" pitchFamily="34" charset="0"/>
              </a:rPr>
              <a:t>Moderate to large exposure to growth risk or credit risk but still provides a degree of diversification</a:t>
            </a:r>
          </a:p>
          <a:p>
            <a:pPr lvl="0"/>
            <a:endParaRPr lang="en-US" sz="1600" dirty="0" smtClean="0">
              <a:latin typeface="Century Gothic" panose="020B0502020202020204" pitchFamily="34" charset="0"/>
            </a:endParaRPr>
          </a:p>
          <a:p>
            <a:pPr lvl="0"/>
            <a:r>
              <a:rPr lang="en-US" sz="1600" dirty="0" smtClean="0">
                <a:latin typeface="Century Gothic" panose="020B0502020202020204" pitchFamily="34" charset="0"/>
              </a:rPr>
              <a:t>Sample return profile:</a:t>
            </a:r>
          </a:p>
          <a:p>
            <a:pPr lvl="0"/>
            <a:endParaRPr lang="en-US" sz="1600" dirty="0" smtClean="0">
              <a:latin typeface="Century Gothic" panose="020B0502020202020204" pitchFamily="34" charset="0"/>
            </a:endParaRPr>
          </a:p>
          <a:p>
            <a:pPr lvl="0"/>
            <a:r>
              <a:rPr lang="en-US" sz="1600" dirty="0" smtClean="0">
                <a:latin typeface="Century Gothic" panose="020B0502020202020204" pitchFamily="34" charset="0"/>
              </a:rPr>
              <a:t>Expected </a:t>
            </a:r>
            <a:r>
              <a:rPr lang="en-US" sz="1600" dirty="0" smtClean="0">
                <a:latin typeface="Century Gothic" panose="020B0502020202020204" pitchFamily="34" charset="0"/>
              </a:rPr>
              <a:t> Standard Deviation:</a:t>
            </a:r>
          </a:p>
          <a:p>
            <a:pPr marL="918947" lvl="1" indent="-290445">
              <a:spcAft>
                <a:spcPts val="600"/>
              </a:spcAft>
              <a:buClr>
                <a:srgbClr val="469AC5"/>
              </a:buClr>
              <a:buFontTx/>
              <a:buChar char="•"/>
            </a:pPr>
            <a:r>
              <a:rPr lang="en-US" sz="1600" dirty="0" smtClean="0">
                <a:solidFill>
                  <a:srgbClr val="000000"/>
                </a:solidFill>
                <a:latin typeface="Century Gothic" pitchFamily="34" charset="0"/>
              </a:rPr>
              <a:t>Lower than U.S. Equity but higher than Fixed Income</a:t>
            </a:r>
            <a:endParaRPr lang="en-US" sz="1600" dirty="0">
              <a:solidFill>
                <a:srgbClr val="000000"/>
              </a:solidFill>
              <a:latin typeface="Century Gothic" pitchFamily="34" charset="0"/>
            </a:endParaRPr>
          </a:p>
          <a:p>
            <a:pPr lvl="0"/>
            <a:endParaRPr lang="en-US" sz="1600" dirty="0" smtClean="0">
              <a:latin typeface="Century Gothic" panose="020B0502020202020204" pitchFamily="34" charset="0"/>
            </a:endParaRPr>
          </a:p>
          <a:p>
            <a:pPr lvl="0"/>
            <a:r>
              <a:rPr lang="en-US" sz="1600" dirty="0" smtClean="0">
                <a:latin typeface="Century Gothic" panose="020B0502020202020204" pitchFamily="34" charset="0"/>
              </a:rPr>
              <a:t>Correlation </a:t>
            </a:r>
            <a:r>
              <a:rPr lang="en-US" sz="1600" dirty="0">
                <a:latin typeface="Century Gothic" panose="020B0502020202020204" pitchFamily="34" charset="0"/>
              </a:rPr>
              <a:t>with </a:t>
            </a:r>
            <a:r>
              <a:rPr lang="en-US" sz="1600" dirty="0" smtClean="0">
                <a:latin typeface="Century Gothic" panose="020B0502020202020204" pitchFamily="34" charset="0"/>
              </a:rPr>
              <a:t>U.S. Equity</a:t>
            </a:r>
            <a:r>
              <a:rPr lang="en-US" sz="1600" dirty="0">
                <a:latin typeface="Century Gothic" panose="020B0502020202020204" pitchFamily="34" charset="0"/>
              </a:rPr>
              <a:t>: </a:t>
            </a:r>
            <a:endParaRPr lang="en-US" sz="1600" dirty="0">
              <a:solidFill>
                <a:srgbClr val="FF0000"/>
              </a:solidFill>
              <a:latin typeface="Century Gothic" panose="020B0502020202020204" pitchFamily="34" charset="0"/>
            </a:endParaRPr>
          </a:p>
          <a:p>
            <a:pPr marL="918947" lvl="1" indent="-290445">
              <a:spcAft>
                <a:spcPts val="600"/>
              </a:spcAft>
              <a:buClr>
                <a:srgbClr val="469AC5"/>
              </a:buClr>
              <a:buFontTx/>
              <a:buChar char="•"/>
            </a:pPr>
            <a:r>
              <a:rPr lang="en-US" sz="1600" dirty="0" smtClean="0">
                <a:solidFill>
                  <a:srgbClr val="000000"/>
                </a:solidFill>
                <a:latin typeface="Century Gothic" pitchFamily="34" charset="0"/>
              </a:rPr>
              <a:t>Relatively </a:t>
            </a:r>
            <a:r>
              <a:rPr lang="en-US" sz="1600" dirty="0">
                <a:solidFill>
                  <a:srgbClr val="000000"/>
                </a:solidFill>
                <a:latin typeface="Century Gothic" pitchFamily="34" charset="0"/>
              </a:rPr>
              <a:t>high correlation and small diversification expectation</a:t>
            </a:r>
          </a:p>
        </p:txBody>
      </p:sp>
      <p:sp>
        <p:nvSpPr>
          <p:cNvPr id="5" name="Rectangle 4"/>
          <p:cNvSpPr/>
          <p:nvPr/>
        </p:nvSpPr>
        <p:spPr>
          <a:xfrm>
            <a:off x="285039" y="440372"/>
            <a:ext cx="7848600" cy="461643"/>
          </a:xfrm>
          <a:prstGeom prst="rect">
            <a:avLst/>
          </a:prstGeom>
        </p:spPr>
        <p:txBody>
          <a:bodyPr lIns="91418" tIns="45709" rIns="91418" bIns="45709">
            <a:spAutoFit/>
          </a:bodyPr>
          <a:lstStyle/>
          <a:p>
            <a:pPr>
              <a:defRPr/>
            </a:pPr>
            <a:r>
              <a:rPr lang="en-US" sz="2400" dirty="0" smtClean="0">
                <a:solidFill>
                  <a:srgbClr val="469AC5"/>
                </a:solidFill>
                <a:latin typeface="Palatino Linotype" pitchFamily="18" charset="0"/>
                <a:cs typeface="Arial" pitchFamily="34" charset="0"/>
              </a:rPr>
              <a:t>Constructing </a:t>
            </a:r>
            <a:r>
              <a:rPr lang="en-US" sz="2400" dirty="0" smtClean="0">
                <a:solidFill>
                  <a:srgbClr val="469AC5"/>
                </a:solidFill>
                <a:latin typeface="Palatino Linotype" pitchFamily="18" charset="0"/>
                <a:cs typeface="Arial" pitchFamily="34" charset="0"/>
              </a:rPr>
              <a:t>an </a:t>
            </a:r>
            <a:r>
              <a:rPr lang="en-US" sz="2400" dirty="0" smtClean="0">
                <a:solidFill>
                  <a:srgbClr val="469AC5"/>
                </a:solidFill>
                <a:latin typeface="Palatino Linotype" pitchFamily="18" charset="0"/>
                <a:cs typeface="Arial" pitchFamily="34" charset="0"/>
              </a:rPr>
              <a:t>Income</a:t>
            </a:r>
            <a:r>
              <a:rPr lang="en-US" sz="2400" dirty="0" smtClean="0">
                <a:solidFill>
                  <a:srgbClr val="469AC5"/>
                </a:solidFill>
                <a:latin typeface="Palatino Linotype" pitchFamily="18" charset="0"/>
                <a:cs typeface="Arial" pitchFamily="34" charset="0"/>
              </a:rPr>
              <a:t> </a:t>
            </a:r>
            <a:r>
              <a:rPr lang="en-US" sz="2400" dirty="0" smtClean="0">
                <a:solidFill>
                  <a:srgbClr val="469AC5"/>
                </a:solidFill>
                <a:latin typeface="Palatino Linotype" pitchFamily="18" charset="0"/>
                <a:cs typeface="Arial" pitchFamily="34" charset="0"/>
              </a:rPr>
              <a:t>Portfolio</a:t>
            </a:r>
            <a:endParaRPr lang="en-US" sz="2400" dirty="0">
              <a:solidFill>
                <a:srgbClr val="469AC5"/>
              </a:solidFill>
              <a:latin typeface="Palatino Linotype" pitchFamily="18" charset="0"/>
              <a:cs typeface="Arial" pitchFamily="34" charset="0"/>
            </a:endParaRPr>
          </a:p>
        </p:txBody>
      </p:sp>
    </p:spTree>
    <p:extLst>
      <p:ext uri="{BB962C8B-B14F-4D97-AF65-F5344CB8AC3E}">
        <p14:creationId xmlns:p14="http://schemas.microsoft.com/office/powerpoint/2010/main" val="2183133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424480" y="577934"/>
            <a:ext cx="8312727" cy="5453063"/>
          </a:xfrm>
          <a:prstGeom prst="rect">
            <a:avLst/>
          </a:prstGeom>
        </p:spPr>
        <p:txBody>
          <a:bodyPr lIns="82058" tIns="41029" rIns="82058" bIns="41029">
            <a:normAutofit/>
          </a:bodyPr>
          <a:lstStyle/>
          <a:p>
            <a:pPr marL="1425" indent="-1425" algn="just">
              <a:buNone/>
            </a:pPr>
            <a:r>
              <a:rPr lang="en-US" sz="700" i="1" dirty="0" smtClean="0">
                <a:latin typeface="Century Gothic" pitchFamily="34" charset="0"/>
              </a:rPr>
              <a:t>DISCLOSURES:  This document is provided for informational purposes only. It does not constitute an offer of securities of any of the issuers that may be described herein. Information contained herein may have been provided by third parties, including investment firms providing information on returns and assets under management, and may not have been independently verified.  The past performance information contained in this report is not necessarily indicative of future results and there is no assurance that the investment in question will achieve comparable results or that the Firm will be able to implement its investment strategy or achieve its investment objectives. The actual realized value of currently unrealized investments (if any) will depend on a variety of factors, including future operating results, the value of the assets and market conditions at the time of disposition, any related transaction costs and the timing and manner of sale, all of which may differ from the assumptions and circumstances on which any current unrealized valuations are based.</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Neither PCA nor PCA’s officers, employees or agents, make any representation or warranty, express or implied, in relation to the accuracy or completeness of the information contained in this document or any oral information provided in connection herewith, or any data subsequently generated herefrom, and accept no responsibility, obligation or liability (whether direct or indirect, in contract, tort or otherwise) in relation to any of such information.  PCA and PCA’s officers, employees and agents expressly disclaim any and all liability that may be based on this document and any errors therein or omissions therefrom.  Neither PCA nor any of PCA’s officers, employees or agents, make any representation of warranty, express or implied, that any transaction has been or may be effected on the terms or in the manner stated in this document, or as to the achievement or reasonableness of future projections, management targets, estimates, prospects or returns, if any.  Any views or terms contained herein are preliminary only, and are based on financial, economic, market and other conditions prevailing as of the date of this document and are therefore subject to change.  </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The information contained in this report may include forward-looking statements. Forward-looking statements include a number of risks, uncertainties and other factors beyond the control of the Firm, which may result in material differences in actual results, performance or other expectations. The opinions, estimates and analyses reflect PCA’s current judgment, which may change in the future.</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Any tables, graphs or charts relating to past performance included in this report are intended only to illustrate investment performance for the historical periods shown. Such tables, graphs and charts are not intended to predict future performance and should not be used as the basis for an investment decision.</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All trademarks or product names mentioned herein are the property of their respective owners.  Indices are unmanaged and one cannot invest directly in an index.  The index data provided is on an “as is” basis.  In no event shall the index providers or its affiliates have any liability of any kind in connection with the index data or the portfolio described herein.  Copying or redistributing the index data is strictly prohibited.</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The Russell indices are either registered trademarks or trade names of Frank Russell Company in the U.S. and/or other countries. </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The MSCI indices are trademarks and service marks of MSCI or its subsidiaries. </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Standard and Poor’s (S&amp;P) is a division of The McGraw-Hill Companies, Inc.  S&amp;P indices, including the S&amp;P 500, are a registered trademark of The McGraw-Hill Companies, Inc.</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CBOE, not S&amp;P, calculates and disseminates the BXM Index. The CBOE has a business relationship with Standard &amp; Poor's on the BXM.  CBOE and Chicago Board Options Exchange are registered trademarks of the CBOE, and SPX, and CBOE S&amp;P 500 BuyWrite Index BXM are servicemarks of the CBOE. The methodology of the CBOE S&amp;P 500 BuyWrite Index is owned by CBOE and may be covered by one or more patents or pending patent applications.</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The Barclays Capital indices (formerly known as the Lehman indices) are trademarks of Barclays Capital, Inc.</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The Citigroup indices are trademarks of Citicorp or its affiliates.</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The Merrill Lynch indices are trademarks of Merrill Lynch &amp; Co. or its affiliates.</a:t>
            </a:r>
            <a:endParaRPr lang="en-US" sz="700" dirty="0" smtClean="0">
              <a:latin typeface="Century Gothic" pitchFamily="34" charset="0"/>
            </a:endParaRPr>
          </a:p>
          <a:p>
            <a:pPr marL="1425" indent="-1425" algn="just">
              <a:buNone/>
            </a:pPr>
            <a:endParaRPr lang="en-US" sz="700" dirty="0" smtClean="0">
              <a:latin typeface="Century Gothic" pitchFamily="34" charset="0"/>
            </a:endParaRPr>
          </a:p>
          <a:p>
            <a:pPr marL="1425" indent="-1425">
              <a:buNone/>
            </a:pPr>
            <a:endParaRPr lang="en-US" sz="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bwMode="auto">
        <a:ln>
          <a:solidFill>
            <a:schemeClr val="tx2"/>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New Format - Landscape Gold - 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1050</Words>
  <Application>Microsoft Office PowerPoint</Application>
  <PresentationFormat>On-screen Show (4:3)</PresentationFormat>
  <Paragraphs>84</Paragraphs>
  <Slides>7</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Arial</vt:lpstr>
      <vt:lpstr>Calibri</vt:lpstr>
      <vt:lpstr>Century Gothic</vt:lpstr>
      <vt:lpstr>Palatino Linotype</vt:lpstr>
      <vt:lpstr>Wingdings</vt:lpstr>
      <vt:lpstr>Office Theme</vt:lpstr>
      <vt:lpstr>New Format - Landscape Gold - FINAL</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2016-05-23T13:39:49Z</dcterms:created>
  <dcterms:modified xsi:type="dcterms:W3CDTF">2016-07-29T22:07:36Z</dcterms:modified>
</cp:coreProperties>
</file>